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56" r:id="rId5"/>
    <p:sldId id="261" r:id="rId6"/>
    <p:sldId id="297" r:id="rId7"/>
    <p:sldId id="265" r:id="rId8"/>
    <p:sldId id="266" r:id="rId9"/>
    <p:sldId id="263" r:id="rId10"/>
    <p:sldId id="264"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7" r:id="rId31"/>
    <p:sldId id="293" r:id="rId32"/>
    <p:sldId id="294" r:id="rId33"/>
    <p:sldId id="296" r:id="rId34"/>
    <p:sldId id="299" r:id="rId35"/>
    <p:sldId id="2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DFF6"/>
    <a:srgbClr val="98D5EB"/>
    <a:srgbClr val="06698A"/>
    <a:srgbClr val="00698F"/>
    <a:srgbClr val="6ABF4B"/>
    <a:srgbClr val="0E3D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F55322-2729-156F-DE68-F1A6F0E3218A}" v="1" dt="2023-09-19T18:06:30.209"/>
    <p1510:client id="{B8ABC45F-E9E4-4046-AC38-3242C5778FF1}" v="2" dt="2023-09-20T14:45:03.994"/>
    <p1510:client id="{C76E9F62-DB3F-AD93-D85F-319796E82D26}" v="36" dt="2023-09-19T20:12:17.493"/>
    <p1510:client id="{EC92B725-5381-7C44-7D2E-9DC97962B66A}" v="50" dt="2023-09-19T18:10:40.642"/>
    <p1510:client id="{F2574D05-49F5-1D71-EA24-114BF1623518}" v="27" dt="2023-09-19T19:59:16.5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Durham" userId="S::ldurham@swpublichealth.ca::6c716f6c-1dce-4f36-8753-d816fc2b9ed8" providerId="AD" clId="Web-{F2574D05-49F5-1D71-EA24-114BF1623518}"/>
    <pc:docChg chg="addSld delSld modSld">
      <pc:chgData name="Laura Durham" userId="S::ldurham@swpublichealth.ca::6c716f6c-1dce-4f36-8753-d816fc2b9ed8" providerId="AD" clId="Web-{F2574D05-49F5-1D71-EA24-114BF1623518}" dt="2023-09-19T19:59:16.559" v="24"/>
      <pc:docMkLst>
        <pc:docMk/>
      </pc:docMkLst>
      <pc:sldChg chg="delSp del">
        <pc:chgData name="Laura Durham" userId="S::ldurham@swpublichealth.ca::6c716f6c-1dce-4f36-8753-d816fc2b9ed8" providerId="AD" clId="Web-{F2574D05-49F5-1D71-EA24-114BF1623518}" dt="2023-09-19T19:52:53.403" v="3"/>
        <pc:sldMkLst>
          <pc:docMk/>
          <pc:sldMk cId="3790174880" sldId="262"/>
        </pc:sldMkLst>
        <pc:spChg chg="del">
          <ac:chgData name="Laura Durham" userId="S::ldurham@swpublichealth.ca::6c716f6c-1dce-4f36-8753-d816fc2b9ed8" providerId="AD" clId="Web-{F2574D05-49F5-1D71-EA24-114BF1623518}" dt="2023-09-19T19:51:55.106" v="1"/>
          <ac:spMkLst>
            <pc:docMk/>
            <pc:sldMk cId="3790174880" sldId="262"/>
            <ac:spMk id="4" creationId="{61F6BDBC-44CF-1A92-8BB3-62C8D796ACF8}"/>
          </ac:spMkLst>
        </pc:spChg>
        <pc:picChg chg="del">
          <ac:chgData name="Laura Durham" userId="S::ldurham@swpublichealth.ca::6c716f6c-1dce-4f36-8753-d816fc2b9ed8" providerId="AD" clId="Web-{F2574D05-49F5-1D71-EA24-114BF1623518}" dt="2023-09-19T19:51:53.465" v="0"/>
          <ac:picMkLst>
            <pc:docMk/>
            <pc:sldMk cId="3790174880" sldId="262"/>
            <ac:picMk id="2" creationId="{C588F8CE-B37C-909E-FA56-688A7F0DF50C}"/>
          </ac:picMkLst>
        </pc:picChg>
      </pc:sldChg>
      <pc:sldChg chg="addSp modSp">
        <pc:chgData name="Laura Durham" userId="S::ldurham@swpublichealth.ca::6c716f6c-1dce-4f36-8753-d816fc2b9ed8" providerId="AD" clId="Web-{F2574D05-49F5-1D71-EA24-114BF1623518}" dt="2023-09-19T19:58:55.403" v="22" actId="14100"/>
        <pc:sldMkLst>
          <pc:docMk/>
          <pc:sldMk cId="2252515668" sldId="271"/>
        </pc:sldMkLst>
        <pc:spChg chg="mod">
          <ac:chgData name="Laura Durham" userId="S::ldurham@swpublichealth.ca::6c716f6c-1dce-4f36-8753-d816fc2b9ed8" providerId="AD" clId="Web-{F2574D05-49F5-1D71-EA24-114BF1623518}" dt="2023-09-19T19:58:55.403" v="22" actId="14100"/>
          <ac:spMkLst>
            <pc:docMk/>
            <pc:sldMk cId="2252515668" sldId="271"/>
            <ac:spMk id="2" creationId="{84B9B36F-E03B-BC08-2EAE-AF17D8046DEE}"/>
          </ac:spMkLst>
        </pc:spChg>
        <pc:spChg chg="add mod">
          <ac:chgData name="Laura Durham" userId="S::ldurham@swpublichealth.ca::6c716f6c-1dce-4f36-8753-d816fc2b9ed8" providerId="AD" clId="Web-{F2574D05-49F5-1D71-EA24-114BF1623518}" dt="2023-09-19T19:55:39.043" v="21" actId="14100"/>
          <ac:spMkLst>
            <pc:docMk/>
            <pc:sldMk cId="2252515668" sldId="271"/>
            <ac:spMk id="5" creationId="{C4B88DD2-C00E-8E75-4164-FA03915EDDBF}"/>
          </ac:spMkLst>
        </pc:spChg>
      </pc:sldChg>
      <pc:sldChg chg="del">
        <pc:chgData name="Laura Durham" userId="S::ldurham@swpublichealth.ca::6c716f6c-1dce-4f36-8753-d816fc2b9ed8" providerId="AD" clId="Web-{F2574D05-49F5-1D71-EA24-114BF1623518}" dt="2023-09-19T19:59:16.559" v="24"/>
        <pc:sldMkLst>
          <pc:docMk/>
          <pc:sldMk cId="1531129000" sldId="295"/>
        </pc:sldMkLst>
      </pc:sldChg>
      <pc:sldChg chg="add">
        <pc:chgData name="Laura Durham" userId="S::ldurham@swpublichealth.ca::6c716f6c-1dce-4f36-8753-d816fc2b9ed8" providerId="AD" clId="Web-{F2574D05-49F5-1D71-EA24-114BF1623518}" dt="2023-09-19T19:52:50.856" v="2"/>
        <pc:sldMkLst>
          <pc:docMk/>
          <pc:sldMk cId="2709016316" sldId="297"/>
        </pc:sldMkLst>
      </pc:sldChg>
      <pc:sldChg chg="add">
        <pc:chgData name="Laura Durham" userId="S::ldurham@swpublichealth.ca::6c716f6c-1dce-4f36-8753-d816fc2b9ed8" providerId="AD" clId="Web-{F2574D05-49F5-1D71-EA24-114BF1623518}" dt="2023-09-19T19:59:13.215" v="23"/>
        <pc:sldMkLst>
          <pc:docMk/>
          <pc:sldMk cId="1197734922" sldId="298"/>
        </pc:sldMkLst>
      </pc:sldChg>
    </pc:docChg>
  </pc:docChgLst>
  <pc:docChgLst>
    <pc:chgData name="Helen Lukianchuk" userId="S::hlukianchuk@swpublichealth.ca::ff8068b2-7285-49e9-af07-4c16b30525aa" providerId="AD" clId="Web-{8BF55322-2729-156F-DE68-F1A6F0E3218A}"/>
    <pc:docChg chg="modSld">
      <pc:chgData name="Helen Lukianchuk" userId="S::hlukianchuk@swpublichealth.ca::ff8068b2-7285-49e9-af07-4c16b30525aa" providerId="AD" clId="Web-{8BF55322-2729-156F-DE68-F1A6F0E3218A}" dt="2023-09-19T18:06:30.209" v="0" actId="1076"/>
      <pc:docMkLst>
        <pc:docMk/>
      </pc:docMkLst>
      <pc:sldChg chg="modSp">
        <pc:chgData name="Helen Lukianchuk" userId="S::hlukianchuk@swpublichealth.ca::ff8068b2-7285-49e9-af07-4c16b30525aa" providerId="AD" clId="Web-{8BF55322-2729-156F-DE68-F1A6F0E3218A}" dt="2023-09-19T18:06:30.209" v="0" actId="1076"/>
        <pc:sldMkLst>
          <pc:docMk/>
          <pc:sldMk cId="610821763" sldId="266"/>
        </pc:sldMkLst>
        <pc:picChg chg="mod">
          <ac:chgData name="Helen Lukianchuk" userId="S::hlukianchuk@swpublichealth.ca::ff8068b2-7285-49e9-af07-4c16b30525aa" providerId="AD" clId="Web-{8BF55322-2729-156F-DE68-F1A6F0E3218A}" dt="2023-09-19T18:06:30.209" v="0" actId="1076"/>
          <ac:picMkLst>
            <pc:docMk/>
            <pc:sldMk cId="610821763" sldId="266"/>
            <ac:picMk id="5" creationId="{F777B198-1B64-EE4B-72EC-8FE645CFB35E}"/>
          </ac:picMkLst>
        </pc:picChg>
      </pc:sldChg>
    </pc:docChg>
  </pc:docChgLst>
  <pc:docChgLst>
    <pc:chgData name="Laura Durham" userId="S::ldurham@swpublichealth.ca::6c716f6c-1dce-4f36-8753-d816fc2b9ed8" providerId="AD" clId="Web-{C76E9F62-DB3F-AD93-D85F-319796E82D26}"/>
    <pc:docChg chg="addSld modSld">
      <pc:chgData name="Laura Durham" userId="S::ldurham@swpublichealth.ca::6c716f6c-1dce-4f36-8753-d816fc2b9ed8" providerId="AD" clId="Web-{C76E9F62-DB3F-AD93-D85F-319796E82D26}" dt="2023-09-19T20:12:17.493" v="27" actId="20577"/>
      <pc:docMkLst>
        <pc:docMk/>
      </pc:docMkLst>
      <pc:sldChg chg="modSp">
        <pc:chgData name="Laura Durham" userId="S::ldurham@swpublichealth.ca::6c716f6c-1dce-4f36-8753-d816fc2b9ed8" providerId="AD" clId="Web-{C76E9F62-DB3F-AD93-D85F-319796E82D26}" dt="2023-09-19T20:12:17.493" v="27" actId="20577"/>
        <pc:sldMkLst>
          <pc:docMk/>
          <pc:sldMk cId="1197734922" sldId="298"/>
        </pc:sldMkLst>
        <pc:spChg chg="mod">
          <ac:chgData name="Laura Durham" userId="S::ldurham@swpublichealth.ca::6c716f6c-1dce-4f36-8753-d816fc2b9ed8" providerId="AD" clId="Web-{C76E9F62-DB3F-AD93-D85F-319796E82D26}" dt="2023-09-19T20:12:17.493" v="27" actId="20577"/>
          <ac:spMkLst>
            <pc:docMk/>
            <pc:sldMk cId="1197734922" sldId="298"/>
            <ac:spMk id="9" creationId="{166444E0-6D0D-08BD-5984-C4652BD0D8BC}"/>
          </ac:spMkLst>
        </pc:spChg>
      </pc:sldChg>
      <pc:sldChg chg="modSp add replId">
        <pc:chgData name="Laura Durham" userId="S::ldurham@swpublichealth.ca::6c716f6c-1dce-4f36-8753-d816fc2b9ed8" providerId="AD" clId="Web-{C76E9F62-DB3F-AD93-D85F-319796E82D26}" dt="2023-09-19T20:11:07.117" v="22" actId="1076"/>
        <pc:sldMkLst>
          <pc:docMk/>
          <pc:sldMk cId="4218171683" sldId="299"/>
        </pc:sldMkLst>
        <pc:spChg chg="mod">
          <ac:chgData name="Laura Durham" userId="S::ldurham@swpublichealth.ca::6c716f6c-1dce-4f36-8753-d816fc2b9ed8" providerId="AD" clId="Web-{C76E9F62-DB3F-AD93-D85F-319796E82D26}" dt="2023-09-19T20:11:07.117" v="22" actId="1076"/>
          <ac:spMkLst>
            <pc:docMk/>
            <pc:sldMk cId="4218171683" sldId="299"/>
            <ac:spMk id="3" creationId="{247F6869-F347-931E-C02A-EBD5E6E2C91A}"/>
          </ac:spMkLst>
        </pc:spChg>
        <pc:spChg chg="mod">
          <ac:chgData name="Laura Durham" userId="S::ldurham@swpublichealth.ca::6c716f6c-1dce-4f36-8753-d816fc2b9ed8" providerId="AD" clId="Web-{C76E9F62-DB3F-AD93-D85F-319796E82D26}" dt="2023-09-19T20:10:51.023" v="18" actId="20577"/>
          <ac:spMkLst>
            <pc:docMk/>
            <pc:sldMk cId="4218171683" sldId="299"/>
            <ac:spMk id="9" creationId="{166444E0-6D0D-08BD-5984-C4652BD0D8BC}"/>
          </ac:spMkLst>
        </pc:spChg>
      </pc:sldChg>
    </pc:docChg>
  </pc:docChgLst>
  <pc:docChgLst>
    <pc:chgData name="Laura Durham" userId="6c716f6c-1dce-4f36-8753-d816fc2b9ed8" providerId="ADAL" clId="{B8ABC45F-E9E4-4046-AC38-3242C5778FF1}"/>
    <pc:docChg chg="custSel modSld">
      <pc:chgData name="Laura Durham" userId="6c716f6c-1dce-4f36-8753-d816fc2b9ed8" providerId="ADAL" clId="{B8ABC45F-E9E4-4046-AC38-3242C5778FF1}" dt="2023-09-20T14:45:03.994" v="1" actId="27636"/>
      <pc:docMkLst>
        <pc:docMk/>
      </pc:docMkLst>
      <pc:sldChg chg="modSp mod">
        <pc:chgData name="Laura Durham" userId="6c716f6c-1dce-4f36-8753-d816fc2b9ed8" providerId="ADAL" clId="{B8ABC45F-E9E4-4046-AC38-3242C5778FF1}" dt="2023-09-20T14:45:03.994" v="1" actId="27636"/>
        <pc:sldMkLst>
          <pc:docMk/>
          <pc:sldMk cId="1663001405" sldId="280"/>
        </pc:sldMkLst>
        <pc:spChg chg="mod">
          <ac:chgData name="Laura Durham" userId="6c716f6c-1dce-4f36-8753-d816fc2b9ed8" providerId="ADAL" clId="{B8ABC45F-E9E4-4046-AC38-3242C5778FF1}" dt="2023-09-20T14:45:03.994" v="1" actId="27636"/>
          <ac:spMkLst>
            <pc:docMk/>
            <pc:sldMk cId="1663001405" sldId="280"/>
            <ac:spMk id="38" creationId="{929C6B50-0940-3E12-EF88-AC6FE9A82FBA}"/>
          </ac:spMkLst>
        </pc:spChg>
      </pc:sldChg>
    </pc:docChg>
  </pc:docChgLst>
  <pc:docChgLst>
    <pc:chgData name="Laura Durham" userId="S::ldurham@swpublichealth.ca::6c716f6c-1dce-4f36-8753-d816fc2b9ed8" providerId="AD" clId="Web-{EC92B725-5381-7C44-7D2E-9DC97962B66A}"/>
    <pc:docChg chg="modSld">
      <pc:chgData name="Laura Durham" userId="S::ldurham@swpublichealth.ca::6c716f6c-1dce-4f36-8753-d816fc2b9ed8" providerId="AD" clId="Web-{EC92B725-5381-7C44-7D2E-9DC97962B66A}" dt="2023-09-19T18:10:35.064" v="50" actId="20577"/>
      <pc:docMkLst>
        <pc:docMk/>
      </pc:docMkLst>
      <pc:sldChg chg="modSp">
        <pc:chgData name="Laura Durham" userId="S::ldurham@swpublichealth.ca::6c716f6c-1dce-4f36-8753-d816fc2b9ed8" providerId="AD" clId="Web-{EC92B725-5381-7C44-7D2E-9DC97962B66A}" dt="2023-09-19T18:10:35.064" v="50" actId="20577"/>
        <pc:sldMkLst>
          <pc:docMk/>
          <pc:sldMk cId="1663001405" sldId="280"/>
        </pc:sldMkLst>
        <pc:spChg chg="mod">
          <ac:chgData name="Laura Durham" userId="S::ldurham@swpublichealth.ca::6c716f6c-1dce-4f36-8753-d816fc2b9ed8" providerId="AD" clId="Web-{EC92B725-5381-7C44-7D2E-9DC97962B66A}" dt="2023-09-19T18:10:35.064" v="50" actId="20577"/>
          <ac:spMkLst>
            <pc:docMk/>
            <pc:sldMk cId="1663001405" sldId="280"/>
            <ac:spMk id="38" creationId="{929C6B50-0940-3E12-EF88-AC6FE9A82FB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6F322D-22A2-4CFF-ACD4-EC01EEB6F59D}" type="datetimeFigureOut">
              <a:rPr lang="en-CA" smtClean="0"/>
              <a:t>2023-09-20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EB99D8-AA21-42AD-ADC9-FB0FFB9F7830}" type="slidenum">
              <a:rPr lang="en-CA" smtClean="0"/>
              <a:t>‹#›</a:t>
            </a:fld>
            <a:endParaRPr lang="en-CA"/>
          </a:p>
        </p:txBody>
      </p:sp>
    </p:spTree>
    <p:extLst>
      <p:ext uri="{BB962C8B-B14F-4D97-AF65-F5344CB8AC3E}">
        <p14:creationId xmlns:p14="http://schemas.microsoft.com/office/powerpoint/2010/main" val="2725602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hpvinfo.ca/what-is-hpv/"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canada.ca/en/public-health/services/publications/healthy-living/canadian-immunization-guide-part-4-active-vaccines/page-9-human-papillomavirus-vaccine.html" TargetMode="External"/><Relationship Id="rId4" Type="http://schemas.openxmlformats.org/officeDocument/2006/relationships/hyperlink" Target="https://www.sexandu.ca/stis/hpv/"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sexandu.ca/stis/hpv/"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sexandu.ca/stis/hpv/"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anada.ca/en/public-health/services/publications/healthy-living/canadian-immunization-guide-part-4-active-vaccines/page-9-human-papillomavirus-vaccine.html"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sexandu.ca/stis/hpv/"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sexandu.ca/stis/herpes/"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canada.ca/en/public-health/services/infectious-diseases/sexual-health-sexually-transmitted-infections/canadian-guidelines/sexually-transmitted-infections/genital-herpes-counselling-tool.html"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sexandu.ca/stis/herpe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canada.ca/en/public-health/services/food-poisoning/hepatitis-a.html"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www.sexandu.ca/stis/hepatitis-c/" TargetMode="External"/><Relationship Id="rId4" Type="http://schemas.openxmlformats.org/officeDocument/2006/relationships/hyperlink" Target="https://www.sexandu.ca/stis/hepatitis-b/"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sexandu.ca/stis/hepatitis-b/"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teachingsexualhealth.ca/teachers/resource/using-a-condom-video/"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unsplash.com/photos/Wb-rLP27Gvo"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healthunit.com/school-team#secondary"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healthunit.com/pap-smears" TargetMode="External"/><Relationship Id="rId5" Type="http://schemas.openxmlformats.org/officeDocument/2006/relationships/hyperlink" Target="http://healthunit.com/emergency-contraceptive" TargetMode="External"/><Relationship Id="rId4" Type="http://schemas.openxmlformats.org/officeDocument/2006/relationships/hyperlink" Target="http://healthunit.com/birth-control"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healthunit.com/school-team#secondary"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healthunit.com/pap-smears" TargetMode="External"/><Relationship Id="rId5" Type="http://schemas.openxmlformats.org/officeDocument/2006/relationships/hyperlink" Target="http://healthunit.com/emergency-contraceptive" TargetMode="External"/><Relationship Id="rId4" Type="http://schemas.openxmlformats.org/officeDocument/2006/relationships/hyperlink" Target="http://healthunit.com/birth-contro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exandu.ca/sti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a:solidFill>
                  <a:schemeClr val="tx1"/>
                </a:solidFill>
                <a:latin typeface="+mn-lt"/>
                <a:ea typeface="+mn-ea"/>
                <a:cs typeface="+mn-cs"/>
              </a:rPr>
              <a:t>To provide an inclusive environment for all students, regardless of their gender identity, we use the names of body parts and hormones to discuss physical differences rather than the use of gender.</a:t>
            </a:r>
            <a:r>
              <a:rPr lang="en-US"/>
              <a:t> </a:t>
            </a:r>
            <a:endParaRPr lang="en-US">
              <a:cs typeface="Calibri"/>
            </a:endParaRPr>
          </a:p>
          <a:p>
            <a:endParaRPr lang="en-CA"/>
          </a:p>
        </p:txBody>
      </p:sp>
      <p:sp>
        <p:nvSpPr>
          <p:cNvPr id="4" name="Slide Number Placeholder 3"/>
          <p:cNvSpPr>
            <a:spLocks noGrp="1"/>
          </p:cNvSpPr>
          <p:nvPr>
            <p:ph type="sldNum" sz="quarter" idx="5"/>
          </p:nvPr>
        </p:nvSpPr>
        <p:spPr/>
        <p:txBody>
          <a:bodyPr/>
          <a:lstStyle/>
          <a:p>
            <a:fld id="{C3EB99D8-AA21-42AD-ADC9-FB0FFB9F7830}" type="slidenum">
              <a:rPr lang="en-CA" smtClean="0"/>
              <a:t>1</a:t>
            </a:fld>
            <a:endParaRPr lang="en-CA"/>
          </a:p>
        </p:txBody>
      </p:sp>
    </p:spTree>
    <p:extLst>
      <p:ext uri="{BB962C8B-B14F-4D97-AF65-F5344CB8AC3E}">
        <p14:creationId xmlns:p14="http://schemas.microsoft.com/office/powerpoint/2010/main" val="1322200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latin typeface="Arial"/>
                <a:cs typeface="Arial"/>
              </a:rPr>
              <a:t>Syphilis is transmitted through unprotected oral, vaginal and anal sex. </a:t>
            </a:r>
            <a:r>
              <a:rPr lang="en-US"/>
              <a:t>Syphilis is a STBBI </a:t>
            </a:r>
            <a:endParaRPr lang="en-US" altLang="en-US">
              <a:latin typeface="Arial"/>
              <a:cs typeface="Arial"/>
            </a:endParaRPr>
          </a:p>
          <a:p>
            <a:endParaRPr lang="en-US">
              <a:latin typeface="Arial"/>
              <a:cs typeface="Arial"/>
            </a:endParaRPr>
          </a:p>
          <a:p>
            <a:r>
              <a:rPr lang="en-US">
                <a:latin typeface="Arial"/>
                <a:cs typeface="Arial"/>
              </a:rPr>
              <a:t>-Tested through a blood sample.  </a:t>
            </a:r>
          </a:p>
          <a:p>
            <a:endParaRPr lang="en-US">
              <a:latin typeface="Arial"/>
              <a:cs typeface="Arial"/>
            </a:endParaRPr>
          </a:p>
          <a:p>
            <a:r>
              <a:rPr lang="en-US">
                <a:latin typeface="Arial"/>
                <a:cs typeface="Arial"/>
              </a:rPr>
              <a:t>-Treated with a series of antibiotics administered by intramuscular injection (needle)</a:t>
            </a:r>
          </a:p>
          <a:p>
            <a:endParaRPr lang="en-US">
              <a:latin typeface="Arial"/>
              <a:cs typeface="Arial"/>
            </a:endParaRPr>
          </a:p>
          <a:p>
            <a:r>
              <a:rPr lang="en-US">
                <a:latin typeface="Arial"/>
                <a:cs typeface="Arial"/>
              </a:rPr>
              <a:t>Once treated, individuals can be re-infected if exposed again.</a:t>
            </a:r>
          </a:p>
          <a:p>
            <a:endParaRPr lang="en-US">
              <a:latin typeface="Arial"/>
              <a:cs typeface="Arial"/>
            </a:endParaRPr>
          </a:p>
          <a:p>
            <a:r>
              <a:rPr lang="en-US">
                <a:latin typeface="Arial"/>
                <a:cs typeface="Arial"/>
              </a:rPr>
              <a:t>Untreated syphilis </a:t>
            </a:r>
            <a:r>
              <a:rPr lang="en-US" sz="1200" b="0" i="0" kern="1200">
                <a:solidFill>
                  <a:schemeClr val="tx1"/>
                </a:solidFill>
                <a:effectLst/>
                <a:latin typeface="+mn-lt"/>
                <a:ea typeface="+mn-ea"/>
                <a:cs typeface="+mn-cs"/>
              </a:rPr>
              <a:t>can cause potentially life-threatening complications, and permanent damage to the brain, heart, bones, and blood vessels.</a:t>
            </a:r>
            <a:endParaRPr lang="en-US" sz="1200" b="0" i="0" kern="1200">
              <a:solidFill>
                <a:schemeClr val="tx1"/>
              </a:solidFill>
              <a:effectLst/>
              <a:latin typeface="+mn-lt"/>
              <a:cs typeface="Calibri"/>
            </a:endParaRPr>
          </a:p>
          <a:p>
            <a:endParaRPr lang="en-US" sz="1200" b="0" i="0" kern="1200">
              <a:solidFill>
                <a:schemeClr val="tx1"/>
              </a:solidFill>
              <a:effectLst/>
              <a:latin typeface="+mn-lt"/>
              <a:ea typeface="+mn-ea"/>
              <a:cs typeface="+mn-cs"/>
            </a:endParaRP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Reference: https://www.sexandu.ca/stis/syphilis/</a:t>
            </a:r>
            <a:r>
              <a:rPr lang="en-US"/>
              <a:t> </a:t>
            </a:r>
            <a:endParaRPr lang="en-US">
              <a:cs typeface="Calibri"/>
            </a:endParaRPr>
          </a:p>
          <a:p>
            <a:endParaRPr lang="en-US">
              <a:latin typeface="Calibri" panose="020F0502020204030204"/>
              <a:cs typeface="Calibri" panose="020F0502020204030204"/>
            </a:endParaRPr>
          </a:p>
          <a:p>
            <a:r>
              <a:rPr lang="en-CA"/>
              <a:t>Image: Canva (MLHU)</a:t>
            </a:r>
            <a:endParaRPr lang="en-US"/>
          </a:p>
          <a:p>
            <a:endParaRPr lang="en-CA"/>
          </a:p>
        </p:txBody>
      </p:sp>
      <p:sp>
        <p:nvSpPr>
          <p:cNvPr id="4" name="Slide Number Placeholder 3"/>
          <p:cNvSpPr>
            <a:spLocks noGrp="1"/>
          </p:cNvSpPr>
          <p:nvPr>
            <p:ph type="sldNum" sz="quarter" idx="5"/>
          </p:nvPr>
        </p:nvSpPr>
        <p:spPr/>
        <p:txBody>
          <a:bodyPr/>
          <a:lstStyle/>
          <a:p>
            <a:fld id="{C3EB99D8-AA21-42AD-ADC9-FB0FFB9F7830}" type="slidenum">
              <a:rPr lang="en-CA" smtClean="0"/>
              <a:t>11</a:t>
            </a:fld>
            <a:endParaRPr lang="en-CA"/>
          </a:p>
        </p:txBody>
      </p:sp>
    </p:spTree>
    <p:extLst>
      <p:ext uri="{BB962C8B-B14F-4D97-AF65-F5344CB8AC3E}">
        <p14:creationId xmlns:p14="http://schemas.microsoft.com/office/powerpoint/2010/main" val="1430734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cs typeface="Calibri"/>
              </a:rPr>
              <a:t>Image: Canva (MLHU)</a:t>
            </a:r>
          </a:p>
          <a:p>
            <a:endParaRPr lang="en-CA"/>
          </a:p>
        </p:txBody>
      </p:sp>
      <p:sp>
        <p:nvSpPr>
          <p:cNvPr id="4" name="Slide Number Placeholder 3"/>
          <p:cNvSpPr>
            <a:spLocks noGrp="1"/>
          </p:cNvSpPr>
          <p:nvPr>
            <p:ph type="sldNum" sz="quarter" idx="5"/>
          </p:nvPr>
        </p:nvSpPr>
        <p:spPr/>
        <p:txBody>
          <a:bodyPr/>
          <a:lstStyle/>
          <a:p>
            <a:fld id="{C3EB99D8-AA21-42AD-ADC9-FB0FFB9F7830}" type="slidenum">
              <a:rPr lang="en-CA" smtClean="0"/>
              <a:t>12</a:t>
            </a:fld>
            <a:endParaRPr lang="en-CA"/>
          </a:p>
        </p:txBody>
      </p:sp>
    </p:spTree>
    <p:extLst>
      <p:ext uri="{BB962C8B-B14F-4D97-AF65-F5344CB8AC3E}">
        <p14:creationId xmlns:p14="http://schemas.microsoft.com/office/powerpoint/2010/main" val="24089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infected with HPV, you are at increased risk of re-infection and of persistent HPV infection. Thus both genital warts and cancerous changes to the cervix can reoccur.</a:t>
            </a:r>
          </a:p>
          <a:p>
            <a:endParaRPr lang="en-US"/>
          </a:p>
          <a:p>
            <a:r>
              <a:rPr lang="en-US"/>
              <a:t>Reference: </a:t>
            </a:r>
            <a:endParaRPr lang="en-US">
              <a:cs typeface="Calibri"/>
            </a:endParaRPr>
          </a:p>
          <a:p>
            <a:r>
              <a:rPr lang="en-US">
                <a:hlinkClick r:id="rId3"/>
              </a:rPr>
              <a:t>https://www.hpvinfo.ca/what-is-hpv/</a:t>
            </a:r>
            <a:endParaRPr lang="en-US">
              <a:cs typeface="Calibri"/>
              <a:hlinkClick r:id="rId3"/>
            </a:endParaRPr>
          </a:p>
          <a:p>
            <a:endParaRPr lang="en-US">
              <a:cs typeface="Calibri"/>
            </a:endParaRPr>
          </a:p>
          <a:p>
            <a:endParaRPr lang="en-US"/>
          </a:p>
          <a:p>
            <a:r>
              <a:rPr lang="en-US">
                <a:hlinkClick r:id="rId4"/>
              </a:rPr>
              <a:t>https://www.sexandu.ca/stis/hpv/</a:t>
            </a:r>
            <a:r>
              <a:rPr lang="en-US"/>
              <a:t> </a:t>
            </a:r>
            <a:endParaRPr lang="en-US">
              <a:ea typeface="Calibri" panose="020F0502020204030204"/>
              <a:cs typeface="Calibri"/>
            </a:endParaRPr>
          </a:p>
          <a:p>
            <a:endParaRPr lang="en-US">
              <a:ea typeface="Calibri" panose="020F0502020204030204"/>
              <a:cs typeface="Calibri"/>
            </a:endParaRPr>
          </a:p>
          <a:p>
            <a:r>
              <a:rPr lang="en-US">
                <a:hlinkClick r:id="rId5"/>
              </a:rPr>
              <a:t>https://www.canada.ca/en/public-health/services/publications/healthy-living/canadian-immunization-guide-part-4-active-vaccines/page-9-human-papillomavirus-vaccine.html</a:t>
            </a:r>
            <a:endParaRPr lang="en-US"/>
          </a:p>
          <a:p>
            <a:endParaRPr lang="en-US"/>
          </a:p>
          <a:p>
            <a:r>
              <a:rPr lang="en-CA"/>
              <a:t>Image: Canva (MLHU)</a:t>
            </a:r>
            <a:endParaRPr lang="en-US"/>
          </a:p>
          <a:p>
            <a:endParaRPr lang="en-CA"/>
          </a:p>
        </p:txBody>
      </p:sp>
      <p:sp>
        <p:nvSpPr>
          <p:cNvPr id="4" name="Slide Number Placeholder 3"/>
          <p:cNvSpPr>
            <a:spLocks noGrp="1"/>
          </p:cNvSpPr>
          <p:nvPr>
            <p:ph type="sldNum" sz="quarter" idx="5"/>
          </p:nvPr>
        </p:nvSpPr>
        <p:spPr/>
        <p:txBody>
          <a:bodyPr/>
          <a:lstStyle/>
          <a:p>
            <a:fld id="{C3EB99D8-AA21-42AD-ADC9-FB0FFB9F7830}" type="slidenum">
              <a:rPr lang="en-CA" smtClean="0"/>
              <a:t>13</a:t>
            </a:fld>
            <a:endParaRPr lang="en-CA"/>
          </a:p>
        </p:txBody>
      </p:sp>
    </p:spTree>
    <p:extLst>
      <p:ext uri="{BB962C8B-B14F-4D97-AF65-F5344CB8AC3E}">
        <p14:creationId xmlns:p14="http://schemas.microsoft.com/office/powerpoint/2010/main" val="3203531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Once infected with HPV there is no cure, the body must clear the infection on its own. Most people with healthy immune systems will clear the virus within two years. </a:t>
            </a:r>
            <a:endParaRPr lang="en-US"/>
          </a:p>
          <a:p>
            <a:endParaRPr lang="en-US">
              <a:cs typeface="Calibri"/>
            </a:endParaRPr>
          </a:p>
          <a:p>
            <a:r>
              <a:rPr lang="en-US">
                <a:cs typeface="Calibri"/>
              </a:rPr>
              <a:t>There are treatments available to address the cell changes and growths associated with genital warts, however they will continue to reappear until the body has cleared the virus. </a:t>
            </a:r>
          </a:p>
          <a:p>
            <a:endParaRPr lang="en-US">
              <a:cs typeface="Calibri"/>
            </a:endParaRPr>
          </a:p>
          <a:p>
            <a:r>
              <a:rPr lang="en-US"/>
              <a:t>HPV and genital warts are spread through skin-to-skin contact</a:t>
            </a:r>
            <a:endParaRPr lang="en-US">
              <a:cs typeface="Calibri"/>
            </a:endParaRPr>
          </a:p>
          <a:p>
            <a:endParaRPr lang="en-US"/>
          </a:p>
          <a:p>
            <a:r>
              <a:rPr lang="en-US"/>
              <a:t>Shaving the pubic area when warts present can increase the spread of genital warts. </a:t>
            </a:r>
          </a:p>
          <a:p>
            <a:endParaRPr lang="en-US"/>
          </a:p>
          <a:p>
            <a:r>
              <a:rPr lang="en-US">
                <a:cs typeface="Calibri"/>
              </a:rPr>
              <a:t>Reference: </a:t>
            </a:r>
            <a:r>
              <a:rPr lang="en-US">
                <a:hlinkClick r:id="rId3"/>
              </a:rPr>
              <a:t>https://www.sexandu.ca/stis/hpv/</a:t>
            </a:r>
            <a:r>
              <a:rPr lang="en-US"/>
              <a:t> </a:t>
            </a:r>
          </a:p>
          <a:p>
            <a:endParaRPr lang="en-US">
              <a:cs typeface="Calibri"/>
            </a:endParaRPr>
          </a:p>
          <a:p>
            <a:r>
              <a:rPr lang="en-CA"/>
              <a:t>Image: Canva (MLHU)</a:t>
            </a:r>
            <a:endParaRPr lang="en-US"/>
          </a:p>
          <a:p>
            <a:endParaRPr lang="en-CA"/>
          </a:p>
        </p:txBody>
      </p:sp>
      <p:sp>
        <p:nvSpPr>
          <p:cNvPr id="4" name="Slide Number Placeholder 3"/>
          <p:cNvSpPr>
            <a:spLocks noGrp="1"/>
          </p:cNvSpPr>
          <p:nvPr>
            <p:ph type="sldNum" sz="quarter" idx="5"/>
          </p:nvPr>
        </p:nvSpPr>
        <p:spPr/>
        <p:txBody>
          <a:bodyPr/>
          <a:lstStyle/>
          <a:p>
            <a:fld id="{C3EB99D8-AA21-42AD-ADC9-FB0FFB9F7830}" type="slidenum">
              <a:rPr lang="en-CA" smtClean="0"/>
              <a:t>14</a:t>
            </a:fld>
            <a:endParaRPr lang="en-CA"/>
          </a:p>
        </p:txBody>
      </p:sp>
    </p:spTree>
    <p:extLst>
      <p:ext uri="{BB962C8B-B14F-4D97-AF65-F5344CB8AC3E}">
        <p14:creationId xmlns:p14="http://schemas.microsoft.com/office/powerpoint/2010/main" val="4128186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Reference: </a:t>
            </a:r>
            <a:r>
              <a:rPr lang="en-US">
                <a:hlinkClick r:id="rId3"/>
              </a:rPr>
              <a:t>https://www.sexandu.ca/stis/hpv/</a:t>
            </a:r>
            <a:r>
              <a:rPr lang="en-US"/>
              <a:t> </a:t>
            </a:r>
            <a:endParaRPr lang="en-US">
              <a:cs typeface="Calibri"/>
            </a:endParaRPr>
          </a:p>
          <a:p>
            <a:endParaRPr lang="en-US">
              <a:cs typeface="Calibri"/>
            </a:endParaRPr>
          </a:p>
          <a:p>
            <a:r>
              <a:rPr lang="en-CA"/>
              <a:t>Image: Canva (MLHU)</a:t>
            </a:r>
            <a:endParaRPr lang="en-US"/>
          </a:p>
          <a:p>
            <a:endParaRPr lang="en-CA"/>
          </a:p>
        </p:txBody>
      </p:sp>
      <p:sp>
        <p:nvSpPr>
          <p:cNvPr id="4" name="Slide Number Placeholder 3"/>
          <p:cNvSpPr>
            <a:spLocks noGrp="1"/>
          </p:cNvSpPr>
          <p:nvPr>
            <p:ph type="sldNum" sz="quarter" idx="5"/>
          </p:nvPr>
        </p:nvSpPr>
        <p:spPr/>
        <p:txBody>
          <a:bodyPr/>
          <a:lstStyle/>
          <a:p>
            <a:fld id="{C3EB99D8-AA21-42AD-ADC9-FB0FFB9F7830}" type="slidenum">
              <a:rPr lang="en-CA" smtClean="0"/>
              <a:t>15</a:t>
            </a:fld>
            <a:endParaRPr lang="en-CA"/>
          </a:p>
        </p:txBody>
      </p:sp>
    </p:spTree>
    <p:extLst>
      <p:ext uri="{BB962C8B-B14F-4D97-AF65-F5344CB8AC3E}">
        <p14:creationId xmlns:p14="http://schemas.microsoft.com/office/powerpoint/2010/main" val="1545757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Vaccination is most effective if done before becoming sexually active however it can help reduce infection related diseases at any time. </a:t>
            </a:r>
            <a:endParaRPr lang="en-US"/>
          </a:p>
          <a:p>
            <a:endParaRPr lang="en-US">
              <a:cs typeface="Calibri"/>
            </a:endParaRPr>
          </a:p>
          <a:p>
            <a:r>
              <a:rPr lang="en-US">
                <a:cs typeface="Calibri"/>
              </a:rPr>
              <a:t>The HPV vaccine is offered routinely with the grade 7 and 8 vaccination campaigns in schools.</a:t>
            </a:r>
          </a:p>
          <a:p>
            <a:endParaRPr lang="en-US">
              <a:cs typeface="Calibri"/>
            </a:endParaRPr>
          </a:p>
          <a:p>
            <a:r>
              <a:rPr lang="en-US">
                <a:cs typeface="Calibri"/>
              </a:rPr>
              <a:t>Condoms do help prevent infection, however they do not provide perfect coverage. </a:t>
            </a:r>
          </a:p>
          <a:p>
            <a:endParaRPr lang="en-US">
              <a:cs typeface="Calibri"/>
            </a:endParaRPr>
          </a:p>
          <a:p>
            <a:endParaRPr lang="en-US">
              <a:cs typeface="Calibri"/>
            </a:endParaRPr>
          </a:p>
          <a:p>
            <a:pPr marL="457200" indent="-457200">
              <a:lnSpc>
                <a:spcPct val="90000"/>
              </a:lnSpc>
              <a:spcBef>
                <a:spcPts val="1000"/>
              </a:spcBef>
              <a:buFont typeface="Arial"/>
              <a:buChar char="•"/>
            </a:pPr>
            <a:endParaRPr lang="en-US"/>
          </a:p>
          <a:p>
            <a:pPr marL="457200" indent="-457200">
              <a:lnSpc>
                <a:spcPct val="90000"/>
              </a:lnSpc>
              <a:spcBef>
                <a:spcPts val="1000"/>
              </a:spcBef>
              <a:buFont typeface="Arial"/>
              <a:buChar char="•"/>
            </a:pPr>
            <a:r>
              <a:rPr lang="en-US"/>
              <a:t>In Canada, HPV vaccination is approved for people with a vulva from ages 9 - 45 and people with a penis from</a:t>
            </a:r>
            <a:br>
              <a:rPr lang="en-US">
                <a:cs typeface="+mn-lt"/>
              </a:rPr>
            </a:br>
            <a:r>
              <a:rPr lang="en-US"/>
              <a:t>ages 9 - 26</a:t>
            </a:r>
          </a:p>
          <a:p>
            <a:endParaRPr lang="en-US"/>
          </a:p>
          <a:p>
            <a:endParaRPr lang="en-US"/>
          </a:p>
          <a:p>
            <a:endParaRPr lang="en-US"/>
          </a:p>
          <a:p>
            <a:r>
              <a:rPr lang="en-US"/>
              <a:t>Reference: </a:t>
            </a:r>
            <a:endParaRPr lang="en-US">
              <a:cs typeface="Calibri"/>
            </a:endParaRPr>
          </a:p>
          <a:p>
            <a:r>
              <a:rPr lang="en-US">
                <a:hlinkClick r:id="rId3"/>
              </a:rPr>
              <a:t>https://www.canada.ca/en/public-health/services/publications/healthy-living/canadian-immunization-guide-part-4-active-vaccines/page-9-human-papillomavirus-vaccine.html</a:t>
            </a:r>
            <a:r>
              <a:rPr lang="en-US"/>
              <a:t> </a:t>
            </a:r>
            <a:endParaRPr lang="en-US">
              <a:cs typeface="Calibri"/>
            </a:endParaRPr>
          </a:p>
          <a:p>
            <a:endParaRPr lang="en-US"/>
          </a:p>
          <a:p>
            <a:r>
              <a:rPr lang="en-US">
                <a:hlinkClick r:id="rId4"/>
              </a:rPr>
              <a:t>https://www.sexandu.ca/stis/hpv/</a:t>
            </a:r>
            <a:r>
              <a:rPr lang="en-US"/>
              <a:t>  </a:t>
            </a:r>
            <a:endParaRPr lang="en-US">
              <a:cs typeface="Calibri"/>
            </a:endParaRPr>
          </a:p>
          <a:p>
            <a:endParaRPr lang="en-US">
              <a:cs typeface="Calibri"/>
            </a:endParaRPr>
          </a:p>
          <a:p>
            <a:r>
              <a:rPr lang="en-CA"/>
              <a:t>Image: Canva (MLHU)</a:t>
            </a:r>
            <a:endParaRPr lang="en-US"/>
          </a:p>
          <a:p>
            <a:endParaRPr lang="en-CA"/>
          </a:p>
        </p:txBody>
      </p:sp>
      <p:sp>
        <p:nvSpPr>
          <p:cNvPr id="4" name="Slide Number Placeholder 3"/>
          <p:cNvSpPr>
            <a:spLocks noGrp="1"/>
          </p:cNvSpPr>
          <p:nvPr>
            <p:ph type="sldNum" sz="quarter" idx="5"/>
          </p:nvPr>
        </p:nvSpPr>
        <p:spPr/>
        <p:txBody>
          <a:bodyPr/>
          <a:lstStyle/>
          <a:p>
            <a:fld id="{C3EB99D8-AA21-42AD-ADC9-FB0FFB9F7830}" type="slidenum">
              <a:rPr lang="en-CA" smtClean="0"/>
              <a:t>16</a:t>
            </a:fld>
            <a:endParaRPr lang="en-CA"/>
          </a:p>
        </p:txBody>
      </p:sp>
    </p:spTree>
    <p:extLst>
      <p:ext uri="{BB962C8B-B14F-4D97-AF65-F5344CB8AC3E}">
        <p14:creationId xmlns:p14="http://schemas.microsoft.com/office/powerpoint/2010/main" val="870359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There are two types of Herpes simplex virus. HSV-1 and HSV-2</a:t>
            </a:r>
            <a:endParaRPr lang="en-US"/>
          </a:p>
          <a:p>
            <a:endParaRPr lang="en-US"/>
          </a:p>
          <a:p>
            <a:r>
              <a:rPr lang="en-US"/>
              <a:t>HSV-1 is primarily associated with oral infection – cold sores. </a:t>
            </a:r>
            <a:endParaRPr lang="en-US">
              <a:cs typeface="Calibri"/>
            </a:endParaRPr>
          </a:p>
          <a:p>
            <a:r>
              <a:rPr lang="en-US"/>
              <a:t>HSV-2 is primarily associated with genital infection. </a:t>
            </a:r>
            <a:endParaRPr lang="en-US">
              <a:cs typeface="Calibri"/>
            </a:endParaRPr>
          </a:p>
          <a:p>
            <a:r>
              <a:rPr lang="en-US"/>
              <a:t>HSV-2 is present in about 20% of adults. </a:t>
            </a:r>
            <a:endParaRPr lang="en-US">
              <a:cs typeface="Calibri"/>
            </a:endParaRPr>
          </a:p>
          <a:p>
            <a:r>
              <a:rPr lang="en-US">
                <a:cs typeface="Calibri"/>
              </a:rPr>
              <a:t>You can get HSV-1 on the genitals it is rare to get HSV-2 orally </a:t>
            </a:r>
          </a:p>
          <a:p>
            <a:endParaRPr lang="en-US">
              <a:cs typeface="Calibri"/>
            </a:endParaRPr>
          </a:p>
          <a:p>
            <a:r>
              <a:rPr lang="en-US">
                <a:cs typeface="Calibri"/>
              </a:rPr>
              <a:t>Symptoms of primary infection often resolve within 15-23 days. </a:t>
            </a:r>
          </a:p>
          <a:p>
            <a:r>
              <a:rPr lang="en-US">
                <a:cs typeface="Calibri"/>
              </a:rPr>
              <a:t>Symptoms of secondary infections often resolve within 9-11 days. </a:t>
            </a:r>
          </a:p>
          <a:p>
            <a:endParaRPr lang="en-US">
              <a:cs typeface="Calibri"/>
            </a:endParaRPr>
          </a:p>
          <a:p>
            <a:r>
              <a:rPr lang="en-US">
                <a:cs typeface="Calibri"/>
              </a:rPr>
              <a:t>Infection from oral sex can cause ulcers within the mouth and on the lips.  </a:t>
            </a:r>
          </a:p>
          <a:p>
            <a:endParaRPr lang="en-US">
              <a:cs typeface="Calibri"/>
            </a:endParaRPr>
          </a:p>
          <a:p>
            <a:r>
              <a:rPr lang="en-US">
                <a:cs typeface="Calibri"/>
              </a:rPr>
              <a:t>Prevention: use condoms and do not have sexual contact with an individual in active outbreak. </a:t>
            </a:r>
          </a:p>
          <a:p>
            <a:endParaRPr lang="en-US"/>
          </a:p>
          <a:p>
            <a:r>
              <a:rPr lang="en-US"/>
              <a:t>Up to 70% of all genital HSV-2 infections are transmitted when people are not having any symptoms or lesions. This is called “asymptomatic shedding.”</a:t>
            </a:r>
            <a:endParaRPr lang="en-US">
              <a:cs typeface="Calibri"/>
            </a:endParaRPr>
          </a:p>
          <a:p>
            <a:endParaRPr lang="en-US">
              <a:cs typeface="Calibri"/>
            </a:endParaRPr>
          </a:p>
          <a:p>
            <a:r>
              <a:rPr lang="en-US">
                <a:cs typeface="Calibri"/>
              </a:rPr>
              <a:t>This infection is not curable and does not resolve on its own. Will remain in your body for life. There are medications that can be taken to reduce the number of outbreaks, or the severity of outbreaks, experienced within your lifetime.</a:t>
            </a:r>
          </a:p>
          <a:p>
            <a:endParaRPr lang="en-US">
              <a:cs typeface="Calibri"/>
            </a:endParaRPr>
          </a:p>
          <a:p>
            <a:r>
              <a:rPr lang="en-US">
                <a:cs typeface="Calibri"/>
              </a:rPr>
              <a:t>Reference: </a:t>
            </a:r>
            <a:r>
              <a:rPr lang="en-US">
                <a:hlinkClick r:id="rId3"/>
              </a:rPr>
              <a:t>https://www.sexandu.ca/stis/herpes/</a:t>
            </a:r>
            <a:r>
              <a:rPr lang="en-US"/>
              <a:t>     </a:t>
            </a:r>
            <a:r>
              <a:rPr lang="en-US">
                <a:hlinkClick r:id="rId4"/>
              </a:rPr>
              <a:t>https://www.canada.ca/en/public-health/services/infectious-diseases/sexual-health-sexually-transmitted-infections/canadian-guidelines/sexually-transmitted-infections/genital-herpes-counselling-tool.html</a:t>
            </a:r>
            <a:r>
              <a:rPr lang="en-US"/>
              <a:t> </a:t>
            </a:r>
          </a:p>
          <a:p>
            <a:endParaRPr lang="en-US">
              <a:cs typeface="Calibri"/>
            </a:endParaRPr>
          </a:p>
          <a:p>
            <a:r>
              <a:rPr lang="en-CA"/>
              <a:t>Image: Canva (MLHU)</a:t>
            </a:r>
            <a:endParaRPr lang="en-US"/>
          </a:p>
          <a:p>
            <a:endParaRPr lang="en-CA"/>
          </a:p>
        </p:txBody>
      </p:sp>
      <p:sp>
        <p:nvSpPr>
          <p:cNvPr id="4" name="Slide Number Placeholder 3"/>
          <p:cNvSpPr>
            <a:spLocks noGrp="1"/>
          </p:cNvSpPr>
          <p:nvPr>
            <p:ph type="sldNum" sz="quarter" idx="5"/>
          </p:nvPr>
        </p:nvSpPr>
        <p:spPr/>
        <p:txBody>
          <a:bodyPr/>
          <a:lstStyle/>
          <a:p>
            <a:fld id="{C3EB99D8-AA21-42AD-ADC9-FB0FFB9F7830}" type="slidenum">
              <a:rPr lang="en-CA" smtClean="0"/>
              <a:t>17</a:t>
            </a:fld>
            <a:endParaRPr lang="en-CA"/>
          </a:p>
        </p:txBody>
      </p:sp>
    </p:spTree>
    <p:extLst>
      <p:ext uri="{BB962C8B-B14F-4D97-AF65-F5344CB8AC3E}">
        <p14:creationId xmlns:p14="http://schemas.microsoft.com/office/powerpoint/2010/main" val="3627439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a:t>HSV will remain in your body for life. </a:t>
            </a:r>
          </a:p>
          <a:p>
            <a:pPr>
              <a:lnSpc>
                <a:spcPct val="90000"/>
              </a:lnSpc>
              <a:spcBef>
                <a:spcPts val="1000"/>
              </a:spcBef>
            </a:pPr>
            <a:endParaRPr lang="en-US" b="1"/>
          </a:p>
          <a:p>
            <a:pPr>
              <a:lnSpc>
                <a:spcPct val="90000"/>
              </a:lnSpc>
              <a:spcBef>
                <a:spcPts val="1000"/>
              </a:spcBef>
            </a:pPr>
            <a:r>
              <a:rPr lang="en-US" b="1"/>
              <a:t>Primary infection</a:t>
            </a:r>
            <a:r>
              <a:rPr lang="en-US"/>
              <a:t> presents with flu like symptoms, genital pain, pain while urinating and small blisters on the penis, vulva and anus (also called genital ulcers).</a:t>
            </a:r>
            <a:endParaRPr lang="en-US">
              <a:cs typeface="Calibri" panose="020F0502020204030204"/>
            </a:endParaRPr>
          </a:p>
          <a:p>
            <a:pPr>
              <a:lnSpc>
                <a:spcPct val="90000"/>
              </a:lnSpc>
              <a:spcBef>
                <a:spcPts val="1000"/>
              </a:spcBef>
            </a:pPr>
            <a:endParaRPr lang="en-US">
              <a:cs typeface="Calibri" panose="020F0502020204030204"/>
            </a:endParaRPr>
          </a:p>
          <a:p>
            <a:pPr>
              <a:lnSpc>
                <a:spcPct val="90000"/>
              </a:lnSpc>
              <a:spcBef>
                <a:spcPts val="1000"/>
              </a:spcBef>
            </a:pPr>
            <a:r>
              <a:rPr lang="en-US" b="1"/>
              <a:t>Recurrent infections</a:t>
            </a:r>
            <a:r>
              <a:rPr lang="en-US"/>
              <a:t> can be triggered by stress, sexual intercourse, medications, surgery and the menstrual cycle. </a:t>
            </a:r>
            <a:endParaRPr lang="en-US">
              <a:cs typeface="Calibri" panose="020F0502020204030204"/>
            </a:endParaRPr>
          </a:p>
          <a:p>
            <a:pPr>
              <a:lnSpc>
                <a:spcPct val="90000"/>
              </a:lnSpc>
              <a:spcBef>
                <a:spcPts val="1000"/>
              </a:spcBef>
            </a:pPr>
            <a:r>
              <a:rPr lang="en-US"/>
              <a:t>Often begins with tingling, burning and itching, followed by the genital ulcers.  </a:t>
            </a:r>
            <a:endParaRPr lang="en-US">
              <a:cs typeface="Calibri"/>
            </a:endParaRPr>
          </a:p>
          <a:p>
            <a:endParaRPr lang="en-US">
              <a:cs typeface="Calibri"/>
            </a:endParaRPr>
          </a:p>
          <a:p>
            <a:endParaRPr lang="en-US">
              <a:cs typeface="Calibri"/>
            </a:endParaRPr>
          </a:p>
          <a:p>
            <a:r>
              <a:rPr lang="en-US">
                <a:cs typeface="Calibri"/>
              </a:rPr>
              <a:t>Medications are most effective when initiated immediately after/during primary infection. </a:t>
            </a:r>
            <a:endParaRPr lang="en-US"/>
          </a:p>
          <a:p>
            <a:endParaRPr lang="en-US">
              <a:cs typeface="Calibri"/>
            </a:endParaRPr>
          </a:p>
          <a:p>
            <a:r>
              <a:rPr lang="en-US">
                <a:cs typeface="Calibri"/>
              </a:rPr>
              <a:t>Reference: </a:t>
            </a:r>
            <a:r>
              <a:rPr lang="en-US">
                <a:hlinkClick r:id="rId3"/>
              </a:rPr>
              <a:t>https://www.sexandu.ca/stis/herpes/</a:t>
            </a:r>
            <a:r>
              <a:rPr lang="en-US"/>
              <a:t> </a:t>
            </a:r>
          </a:p>
          <a:p>
            <a:endParaRPr lang="en-US">
              <a:cs typeface="Calibri"/>
            </a:endParaRPr>
          </a:p>
          <a:p>
            <a:r>
              <a:rPr lang="en-CA"/>
              <a:t>Image: Canva (MLHU)</a:t>
            </a:r>
            <a:endParaRPr lang="en-US"/>
          </a:p>
          <a:p>
            <a:endParaRPr lang="en-CA"/>
          </a:p>
        </p:txBody>
      </p:sp>
      <p:sp>
        <p:nvSpPr>
          <p:cNvPr id="4" name="Slide Number Placeholder 3"/>
          <p:cNvSpPr>
            <a:spLocks noGrp="1"/>
          </p:cNvSpPr>
          <p:nvPr>
            <p:ph type="sldNum" sz="quarter" idx="5"/>
          </p:nvPr>
        </p:nvSpPr>
        <p:spPr/>
        <p:txBody>
          <a:bodyPr/>
          <a:lstStyle/>
          <a:p>
            <a:fld id="{C3EB99D8-AA21-42AD-ADC9-FB0FFB9F7830}" type="slidenum">
              <a:rPr lang="en-CA" smtClean="0"/>
              <a:t>18</a:t>
            </a:fld>
            <a:endParaRPr lang="en-CA"/>
          </a:p>
        </p:txBody>
      </p:sp>
    </p:spTree>
    <p:extLst>
      <p:ext uri="{BB962C8B-B14F-4D97-AF65-F5344CB8AC3E}">
        <p14:creationId xmlns:p14="http://schemas.microsoft.com/office/powerpoint/2010/main" val="161428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Hepatitis A</a:t>
            </a:r>
            <a:r>
              <a:rPr lang="en-US">
                <a:cs typeface="Calibri"/>
              </a:rPr>
              <a:t> </a:t>
            </a:r>
            <a:endParaRPr lang="en-US"/>
          </a:p>
          <a:p>
            <a:r>
              <a:rPr lang="en-US">
                <a:cs typeface="Calibri"/>
              </a:rPr>
              <a:t>- transmission is fecal oral and most often occurs when ingesting contaminated food. </a:t>
            </a:r>
          </a:p>
          <a:p>
            <a:r>
              <a:rPr lang="en-US">
                <a:cs typeface="Calibri"/>
              </a:rPr>
              <a:t>- Transmission can occur when engaging in oral-anal sexual activity (contact with feces) of an individual who has hepatitis A. </a:t>
            </a:r>
          </a:p>
          <a:p>
            <a:r>
              <a:rPr lang="en-US">
                <a:cs typeface="Calibri"/>
              </a:rPr>
              <a:t>- Symptoms appear 2-7 weeks after infection and can include:</a:t>
            </a:r>
          </a:p>
          <a:p>
            <a:pPr marL="285750" lvl="1">
              <a:buFont typeface="Arial"/>
              <a:buChar char="•"/>
            </a:pPr>
            <a:r>
              <a:rPr lang="en-US"/>
              <a:t> fever</a:t>
            </a:r>
            <a:endParaRPr lang="en-US">
              <a:cs typeface="Calibri"/>
            </a:endParaRPr>
          </a:p>
          <a:p>
            <a:pPr marL="285750" lvl="1">
              <a:buFont typeface="Arial"/>
              <a:buChar char="•"/>
            </a:pPr>
            <a:r>
              <a:rPr lang="en-US"/>
              <a:t> loss of appetite</a:t>
            </a:r>
            <a:endParaRPr lang="en-US">
              <a:cs typeface="Calibri"/>
            </a:endParaRPr>
          </a:p>
          <a:p>
            <a:pPr marL="285750" lvl="1">
              <a:buFont typeface="Arial"/>
              <a:buChar char="•"/>
            </a:pPr>
            <a:r>
              <a:rPr lang="en-US"/>
              <a:t> stomach cramps</a:t>
            </a:r>
            <a:endParaRPr lang="en-US">
              <a:cs typeface="Calibri"/>
            </a:endParaRPr>
          </a:p>
          <a:p>
            <a:pPr marL="285750" lvl="1">
              <a:buFont typeface="Arial"/>
              <a:buChar char="•"/>
            </a:pPr>
            <a:r>
              <a:rPr lang="en-US"/>
              <a:t> jaundice (yellowing of the skin and eyes)</a:t>
            </a:r>
            <a:endParaRPr lang="en-US">
              <a:cs typeface="Calibri"/>
            </a:endParaRPr>
          </a:p>
          <a:p>
            <a:pPr marL="285750" lvl="1">
              <a:buFont typeface="Arial"/>
              <a:buChar char="•"/>
            </a:pPr>
            <a:r>
              <a:rPr lang="en-US"/>
              <a:t> dark urine</a:t>
            </a:r>
            <a:endParaRPr lang="en-US">
              <a:cs typeface="Calibri"/>
            </a:endParaRPr>
          </a:p>
          <a:p>
            <a:pPr marL="285750" lvl="1">
              <a:buFont typeface="Arial"/>
              <a:buChar char="•"/>
            </a:pPr>
            <a:r>
              <a:rPr lang="en-US"/>
              <a:t> Fatigue</a:t>
            </a:r>
            <a:endParaRPr lang="en-US">
              <a:cs typeface="Calibri"/>
            </a:endParaRPr>
          </a:p>
          <a:p>
            <a:pPr marL="285750" lvl="1">
              <a:buFont typeface="Arial"/>
              <a:buChar char="•"/>
            </a:pPr>
            <a:endParaRPr lang="en-US">
              <a:cs typeface="Calibri"/>
            </a:endParaRPr>
          </a:p>
          <a:p>
            <a:pPr marL="171450" indent="-171450">
              <a:buFont typeface="Arial"/>
              <a:buChar char="•"/>
            </a:pPr>
            <a:endParaRPr lang="en-US">
              <a:cs typeface="Calibri"/>
            </a:endParaRPr>
          </a:p>
          <a:p>
            <a:r>
              <a:rPr lang="en-US" b="1">
                <a:cs typeface="Calibri"/>
              </a:rPr>
              <a:t>Hepatitis B </a:t>
            </a:r>
            <a:r>
              <a:rPr lang="en-US">
                <a:cs typeface="Calibri"/>
              </a:rPr>
              <a:t>– See next slide for more details. </a:t>
            </a:r>
          </a:p>
          <a:p>
            <a:endParaRPr lang="en-US">
              <a:cs typeface="Calibri"/>
            </a:endParaRPr>
          </a:p>
          <a:p>
            <a:r>
              <a:rPr lang="en-US" b="1">
                <a:cs typeface="Calibri"/>
              </a:rPr>
              <a:t>Hepatitis C</a:t>
            </a:r>
          </a:p>
          <a:p>
            <a:r>
              <a:rPr lang="en-US">
                <a:cs typeface="Calibri"/>
              </a:rPr>
              <a:t>- transmission is through blood and most often occurs through the shared use of contaminated needles or equipment (example: drug use, tattooing).  </a:t>
            </a:r>
          </a:p>
          <a:p>
            <a:r>
              <a:rPr lang="en-US">
                <a:cs typeface="Calibri"/>
              </a:rPr>
              <a:t>- Transmission can occur when engaging in sexual activity when an individual who has hepatitis C. </a:t>
            </a:r>
          </a:p>
          <a:p>
            <a:r>
              <a:rPr lang="en-US">
                <a:cs typeface="Calibri"/>
              </a:rPr>
              <a:t>- There is no vaccine for hepatitis C. </a:t>
            </a:r>
            <a:endParaRPr lang="en-US"/>
          </a:p>
          <a:p>
            <a:pPr>
              <a:lnSpc>
                <a:spcPct val="90000"/>
              </a:lnSpc>
              <a:spcBef>
                <a:spcPts val="1000"/>
              </a:spcBef>
            </a:pPr>
            <a:r>
              <a:rPr lang="en-US"/>
              <a:t>- Symptoms can include:</a:t>
            </a:r>
            <a:endParaRPr lang="en-US">
              <a:cs typeface="Calibri" panose="020F0502020204030204"/>
            </a:endParaRPr>
          </a:p>
          <a:p>
            <a:pPr marL="914400" lvl="1" indent="-457200">
              <a:lnSpc>
                <a:spcPct val="90000"/>
              </a:lnSpc>
              <a:spcBef>
                <a:spcPts val="500"/>
              </a:spcBef>
              <a:buFont typeface="Arial"/>
              <a:buChar char="•"/>
            </a:pPr>
            <a:r>
              <a:rPr lang="en-US"/>
              <a:t>Flu-like symptoms</a:t>
            </a:r>
            <a:endParaRPr lang="en-US">
              <a:cs typeface="Calibri"/>
            </a:endParaRPr>
          </a:p>
          <a:p>
            <a:pPr marL="914400" lvl="1" indent="-457200">
              <a:lnSpc>
                <a:spcPct val="90000"/>
              </a:lnSpc>
              <a:spcBef>
                <a:spcPts val="500"/>
              </a:spcBef>
              <a:buFont typeface="Arial"/>
              <a:buChar char="•"/>
            </a:pPr>
            <a:r>
              <a:rPr lang="en-US"/>
              <a:t>Jaundice of the skin</a:t>
            </a:r>
            <a:endParaRPr lang="en-US">
              <a:cs typeface="Calibri"/>
            </a:endParaRPr>
          </a:p>
          <a:p>
            <a:pPr marL="914400" lvl="1" indent="-457200">
              <a:lnSpc>
                <a:spcPct val="90000"/>
              </a:lnSpc>
              <a:spcBef>
                <a:spcPts val="500"/>
              </a:spcBef>
              <a:buFont typeface="Arial"/>
              <a:buChar char="•"/>
            </a:pPr>
            <a:r>
              <a:rPr lang="en-US"/>
              <a:t>Dark urine and clay colored stool</a:t>
            </a:r>
            <a:endParaRPr lang="en-US">
              <a:cs typeface="Calibri"/>
            </a:endParaRPr>
          </a:p>
          <a:p>
            <a:endParaRPr lang="en-US">
              <a:cs typeface="Calibri"/>
            </a:endParaRPr>
          </a:p>
          <a:p>
            <a:endParaRPr lang="en-US">
              <a:cs typeface="Calibri"/>
            </a:endParaRPr>
          </a:p>
          <a:p>
            <a:r>
              <a:rPr lang="en-US">
                <a:cs typeface="Calibri"/>
              </a:rPr>
              <a:t>References:</a:t>
            </a:r>
            <a:endParaRPr lang="en-US"/>
          </a:p>
          <a:p>
            <a:r>
              <a:rPr lang="en-US">
                <a:hlinkClick r:id="rId3"/>
              </a:rPr>
              <a:t>https://www.canada.ca/en/public-health/services/food-poisoning/hepatitis-a.html</a:t>
            </a:r>
            <a:r>
              <a:rPr lang="en-US"/>
              <a:t> </a:t>
            </a:r>
            <a:endParaRPr lang="en-US">
              <a:cs typeface="Calibri"/>
            </a:endParaRPr>
          </a:p>
          <a:p>
            <a:r>
              <a:rPr lang="en-US">
                <a:hlinkClick r:id="rId4"/>
              </a:rPr>
              <a:t>https://www.sexandu.ca/stis/hepatitis-b/</a:t>
            </a:r>
            <a:r>
              <a:rPr lang="en-US"/>
              <a:t> </a:t>
            </a:r>
            <a:endParaRPr lang="en-US">
              <a:cs typeface="Calibri"/>
            </a:endParaRPr>
          </a:p>
          <a:p>
            <a:r>
              <a:rPr lang="en-US">
                <a:hlinkClick r:id="rId5"/>
              </a:rPr>
              <a:t>https://www.sexandu.ca/stis/hepatitis-c/</a:t>
            </a:r>
            <a:r>
              <a:rPr lang="en-US"/>
              <a:t> </a:t>
            </a:r>
          </a:p>
          <a:p>
            <a:endParaRPr lang="en-US">
              <a:cs typeface="Calibri"/>
            </a:endParaRPr>
          </a:p>
          <a:p>
            <a:r>
              <a:rPr lang="en-CA"/>
              <a:t>Image: Canva (MLHU)</a:t>
            </a:r>
            <a:endParaRPr lang="en-US"/>
          </a:p>
          <a:p>
            <a:endParaRPr lang="en-CA"/>
          </a:p>
        </p:txBody>
      </p:sp>
      <p:sp>
        <p:nvSpPr>
          <p:cNvPr id="4" name="Slide Number Placeholder 3"/>
          <p:cNvSpPr>
            <a:spLocks noGrp="1"/>
          </p:cNvSpPr>
          <p:nvPr>
            <p:ph type="sldNum" sz="quarter" idx="5"/>
          </p:nvPr>
        </p:nvSpPr>
        <p:spPr/>
        <p:txBody>
          <a:bodyPr/>
          <a:lstStyle/>
          <a:p>
            <a:fld id="{C3EB99D8-AA21-42AD-ADC9-FB0FFB9F7830}" type="slidenum">
              <a:rPr lang="en-CA" smtClean="0"/>
              <a:t>19</a:t>
            </a:fld>
            <a:endParaRPr lang="en-CA"/>
          </a:p>
        </p:txBody>
      </p:sp>
    </p:spTree>
    <p:extLst>
      <p:ext uri="{BB962C8B-B14F-4D97-AF65-F5344CB8AC3E}">
        <p14:creationId xmlns:p14="http://schemas.microsoft.com/office/powerpoint/2010/main" val="4214361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Hepatitis B is a Sexually Transmitted Blood Borne Infection. </a:t>
            </a:r>
          </a:p>
          <a:p>
            <a:endParaRPr lang="en-US"/>
          </a:p>
          <a:p>
            <a:r>
              <a:rPr lang="en-US"/>
              <a:t>Hepatitis B is sexually transmitted through oral, anal or vaginal sex. </a:t>
            </a:r>
            <a:r>
              <a:rPr lang="en-US" b="1"/>
              <a:t>It can also be transmitted through shared needles.</a:t>
            </a:r>
            <a:endParaRPr lang="en-US" b="1">
              <a:cs typeface="Calibri" panose="020F0502020204030204"/>
            </a:endParaRPr>
          </a:p>
          <a:p>
            <a:endParaRPr lang="en-US" b="1">
              <a:cs typeface="Calibri" panose="020F0502020204030204"/>
            </a:endParaRPr>
          </a:p>
          <a:p>
            <a:r>
              <a:rPr lang="en-US"/>
              <a:t>50-70 % of people do not show symptoms. Symptoms often present two months after infection.</a:t>
            </a:r>
            <a:endParaRPr lang="en-US">
              <a:cs typeface="Calibri"/>
            </a:endParaRPr>
          </a:p>
          <a:p>
            <a:endParaRPr lang="en-US">
              <a:cs typeface="Calibri"/>
            </a:endParaRPr>
          </a:p>
          <a:p>
            <a:r>
              <a:rPr lang="en-US">
                <a:cs typeface="Calibri"/>
              </a:rPr>
              <a:t>Hepatitis Vaccines are administered in the routine grade 7 school vaccine clinics.</a:t>
            </a:r>
          </a:p>
          <a:p>
            <a:endParaRPr lang="en-US">
              <a:cs typeface="Calibri"/>
            </a:endParaRPr>
          </a:p>
          <a:p>
            <a:endParaRPr lang="en-US">
              <a:cs typeface="Calibri"/>
            </a:endParaRPr>
          </a:p>
          <a:p>
            <a:r>
              <a:rPr lang="en-US">
                <a:cs typeface="Calibri"/>
              </a:rPr>
              <a:t>Reference: </a:t>
            </a:r>
            <a:r>
              <a:rPr lang="en-US">
                <a:hlinkClick r:id="rId3"/>
              </a:rPr>
              <a:t>https://www.sexandu.ca/stis/hepatitis-b/</a:t>
            </a:r>
            <a:r>
              <a:rPr lang="en-US"/>
              <a:t> </a:t>
            </a:r>
          </a:p>
          <a:p>
            <a:endParaRPr lang="en-US">
              <a:cs typeface="Calibri"/>
            </a:endParaRPr>
          </a:p>
          <a:p>
            <a:r>
              <a:rPr lang="en-CA"/>
              <a:t>Image: Canva (MLHU)</a:t>
            </a:r>
            <a:endParaRPr lang="en-US"/>
          </a:p>
          <a:p>
            <a:endParaRPr lang="en-CA"/>
          </a:p>
        </p:txBody>
      </p:sp>
      <p:sp>
        <p:nvSpPr>
          <p:cNvPr id="4" name="Slide Number Placeholder 3"/>
          <p:cNvSpPr>
            <a:spLocks noGrp="1"/>
          </p:cNvSpPr>
          <p:nvPr>
            <p:ph type="sldNum" sz="quarter" idx="5"/>
          </p:nvPr>
        </p:nvSpPr>
        <p:spPr/>
        <p:txBody>
          <a:bodyPr/>
          <a:lstStyle/>
          <a:p>
            <a:fld id="{C3EB99D8-AA21-42AD-ADC9-FB0FFB9F7830}" type="slidenum">
              <a:rPr lang="en-CA" smtClean="0"/>
              <a:t>20</a:t>
            </a:fld>
            <a:endParaRPr lang="en-CA"/>
          </a:p>
        </p:txBody>
      </p:sp>
    </p:spTree>
    <p:extLst>
      <p:ext uri="{BB962C8B-B14F-4D97-AF65-F5344CB8AC3E}">
        <p14:creationId xmlns:p14="http://schemas.microsoft.com/office/powerpoint/2010/main" val="3549471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There are different ways to refuse intimacy, here are some ways to communicate "No"</a:t>
            </a:r>
          </a:p>
          <a:p>
            <a:pPr>
              <a:lnSpc>
                <a:spcPct val="90000"/>
              </a:lnSpc>
              <a:spcBef>
                <a:spcPts val="1000"/>
              </a:spcBef>
            </a:pPr>
            <a:r>
              <a:rPr lang="en-US"/>
              <a:t>No</a:t>
            </a:r>
            <a:endParaRPr lang="en-US">
              <a:cs typeface="Calibri" panose="020F0502020204030204"/>
            </a:endParaRPr>
          </a:p>
          <a:p>
            <a:pPr>
              <a:lnSpc>
                <a:spcPct val="90000"/>
              </a:lnSpc>
              <a:spcBef>
                <a:spcPts val="1000"/>
              </a:spcBef>
            </a:pPr>
            <a:r>
              <a:rPr lang="en-US"/>
              <a:t>Stop</a:t>
            </a:r>
            <a:endParaRPr lang="en-US">
              <a:cs typeface="Calibri" panose="020F0502020204030204"/>
            </a:endParaRPr>
          </a:p>
          <a:p>
            <a:pPr>
              <a:lnSpc>
                <a:spcPct val="90000"/>
              </a:lnSpc>
              <a:spcBef>
                <a:spcPts val="1000"/>
              </a:spcBef>
            </a:pPr>
            <a:r>
              <a:rPr lang="en-US"/>
              <a:t>Not now</a:t>
            </a:r>
            <a:endParaRPr lang="en-US">
              <a:cs typeface="Calibri" panose="020F0502020204030204"/>
            </a:endParaRPr>
          </a:p>
          <a:p>
            <a:pPr>
              <a:lnSpc>
                <a:spcPct val="90000"/>
              </a:lnSpc>
              <a:spcBef>
                <a:spcPts val="1000"/>
              </a:spcBef>
            </a:pPr>
            <a:r>
              <a:rPr lang="en-US"/>
              <a:t>I’m not ready</a:t>
            </a:r>
            <a:endParaRPr lang="en-US">
              <a:cs typeface="Calibri" panose="020F0502020204030204"/>
            </a:endParaRPr>
          </a:p>
          <a:p>
            <a:pPr>
              <a:lnSpc>
                <a:spcPct val="90000"/>
              </a:lnSpc>
              <a:spcBef>
                <a:spcPts val="1000"/>
              </a:spcBef>
            </a:pPr>
            <a:r>
              <a:rPr lang="en-US"/>
              <a:t>I don’t want to</a:t>
            </a:r>
            <a:endParaRPr lang="en-US">
              <a:cs typeface="Calibri" panose="020F0502020204030204"/>
            </a:endParaRPr>
          </a:p>
          <a:p>
            <a:pPr>
              <a:lnSpc>
                <a:spcPct val="90000"/>
              </a:lnSpc>
              <a:spcBef>
                <a:spcPts val="1000"/>
              </a:spcBef>
            </a:pPr>
            <a:r>
              <a:rPr lang="en-US"/>
              <a:t>I need to study</a:t>
            </a:r>
            <a:endParaRPr lang="en-US">
              <a:cs typeface="Calibri" panose="020F0502020204030204"/>
            </a:endParaRPr>
          </a:p>
          <a:p>
            <a:pPr>
              <a:lnSpc>
                <a:spcPct val="90000"/>
              </a:lnSpc>
              <a:spcBef>
                <a:spcPts val="1000"/>
              </a:spcBef>
            </a:pPr>
            <a:r>
              <a:rPr lang="en-US"/>
              <a:t>I’m not feeling well</a:t>
            </a:r>
            <a:endParaRPr lang="en-US">
              <a:cs typeface="Calibri" panose="020F0502020204030204"/>
            </a:endParaRPr>
          </a:p>
          <a:p>
            <a:pPr>
              <a:lnSpc>
                <a:spcPct val="90000"/>
              </a:lnSpc>
              <a:spcBef>
                <a:spcPts val="1000"/>
              </a:spcBef>
            </a:pPr>
            <a:r>
              <a:rPr lang="en-US"/>
              <a:t>I have to go home now</a:t>
            </a:r>
            <a:endParaRPr lang="en-US">
              <a:cs typeface="Calibri" panose="020F0502020204030204"/>
            </a:endParaRPr>
          </a:p>
          <a:p>
            <a:pPr>
              <a:lnSpc>
                <a:spcPct val="90000"/>
              </a:lnSpc>
              <a:spcBef>
                <a:spcPts val="1000"/>
              </a:spcBef>
            </a:pPr>
            <a:r>
              <a:rPr lang="en-US"/>
              <a:t>I need to use the bathroom</a:t>
            </a:r>
            <a:endParaRPr lang="en-US">
              <a:cs typeface="Calibri" panose="020F0502020204030204"/>
            </a:endParaRPr>
          </a:p>
          <a:p>
            <a:pPr>
              <a:lnSpc>
                <a:spcPct val="90000"/>
              </a:lnSpc>
              <a:spcBef>
                <a:spcPts val="1000"/>
              </a:spcBef>
            </a:pPr>
            <a:r>
              <a:rPr lang="en-US"/>
              <a:t>Physically pushing someone away</a:t>
            </a:r>
          </a:p>
          <a:p>
            <a:pPr>
              <a:lnSpc>
                <a:spcPct val="90000"/>
              </a:lnSpc>
              <a:spcBef>
                <a:spcPts val="1000"/>
              </a:spcBef>
            </a:pPr>
            <a:r>
              <a:rPr lang="en-US">
                <a:cs typeface="Calibri"/>
              </a:rPr>
              <a:t>I don’t feel comfortable</a:t>
            </a:r>
          </a:p>
          <a:p>
            <a:pPr>
              <a:lnSpc>
                <a:spcPct val="90000"/>
              </a:lnSpc>
              <a:spcBef>
                <a:spcPts val="1000"/>
              </a:spcBef>
            </a:pPr>
            <a:r>
              <a:rPr lang="en-US">
                <a:cs typeface="Calibri"/>
              </a:rPr>
              <a:t>Let’s do something else</a:t>
            </a:r>
          </a:p>
          <a:p>
            <a:pPr>
              <a:lnSpc>
                <a:spcPct val="90000"/>
              </a:lnSpc>
              <a:spcBef>
                <a:spcPts val="1000"/>
              </a:spcBef>
            </a:pPr>
            <a:r>
              <a:rPr lang="en-US">
                <a:cs typeface="Calibri"/>
              </a:rPr>
              <a:t>I don’t think I should</a:t>
            </a:r>
          </a:p>
          <a:p>
            <a:pPr>
              <a:lnSpc>
                <a:spcPct val="90000"/>
              </a:lnSpc>
              <a:spcBef>
                <a:spcPts val="1000"/>
              </a:spcBef>
            </a:pPr>
            <a:r>
              <a:rPr lang="en-US">
                <a:cs typeface="Calibri"/>
              </a:rPr>
              <a:t>I’m not in the mood</a:t>
            </a:r>
          </a:p>
          <a:p>
            <a:pPr>
              <a:lnSpc>
                <a:spcPct val="90000"/>
              </a:lnSpc>
              <a:spcBef>
                <a:spcPts val="1000"/>
              </a:spcBef>
            </a:pPr>
            <a:r>
              <a:rPr lang="en-US">
                <a:cs typeface="Calibri"/>
              </a:rPr>
              <a:t>Can we slow down?</a:t>
            </a:r>
          </a:p>
          <a:p>
            <a:pPr>
              <a:lnSpc>
                <a:spcPct val="90000"/>
              </a:lnSpc>
              <a:spcBef>
                <a:spcPts val="1000"/>
              </a:spcBef>
            </a:pPr>
            <a:r>
              <a:rPr lang="en-US">
                <a:cs typeface="Calibri"/>
              </a:rPr>
              <a:t>I have to leave soon</a:t>
            </a:r>
          </a:p>
          <a:p>
            <a:pPr>
              <a:lnSpc>
                <a:spcPct val="90000"/>
              </a:lnSpc>
              <a:spcBef>
                <a:spcPts val="1000"/>
              </a:spcBef>
            </a:pPr>
            <a:r>
              <a:rPr lang="en-US">
                <a:cs typeface="Calibri"/>
              </a:rPr>
              <a:t>I need to think about it</a:t>
            </a:r>
          </a:p>
          <a:p>
            <a:pPr>
              <a:lnSpc>
                <a:spcPct val="90000"/>
              </a:lnSpc>
              <a:spcBef>
                <a:spcPts val="1000"/>
              </a:spcBef>
            </a:pPr>
            <a:r>
              <a:rPr lang="en-US">
                <a:cs typeface="Calibri"/>
              </a:rPr>
              <a:t>I need more time</a:t>
            </a:r>
          </a:p>
          <a:p>
            <a:pPr>
              <a:lnSpc>
                <a:spcPct val="90000"/>
              </a:lnSpc>
              <a:spcBef>
                <a:spcPts val="1000"/>
              </a:spcBef>
            </a:pPr>
            <a:r>
              <a:rPr lang="en-US">
                <a:cs typeface="Calibri"/>
              </a:rPr>
              <a:t>Not here</a:t>
            </a:r>
          </a:p>
          <a:p>
            <a:pPr>
              <a:lnSpc>
                <a:spcPct val="90000"/>
              </a:lnSpc>
              <a:spcBef>
                <a:spcPts val="1000"/>
              </a:spcBef>
            </a:pPr>
            <a:r>
              <a:rPr lang="en-US">
                <a:cs typeface="Calibri"/>
              </a:rPr>
              <a:t>I really like you but I don’t want to do more</a:t>
            </a:r>
          </a:p>
          <a:p>
            <a:pPr>
              <a:lnSpc>
                <a:spcPct val="90000"/>
              </a:lnSpc>
              <a:spcBef>
                <a:spcPts val="1000"/>
              </a:spcBef>
            </a:pPr>
            <a:endParaRPr lang="en-US">
              <a:cs typeface="Calibri"/>
            </a:endParaRPr>
          </a:p>
          <a:p>
            <a:endParaRPr lang="en-US">
              <a:cs typeface="Calibri"/>
            </a:endParaRPr>
          </a:p>
          <a:p>
            <a:r>
              <a:rPr lang="en-US">
                <a:cs typeface="Calibri"/>
              </a:rPr>
              <a:t>Setting boundaries is another way to communicate comfort level with different levels of intimacy, sharing with your partner exactly what you are comfortable with.</a:t>
            </a:r>
          </a:p>
          <a:p>
            <a:r>
              <a:rPr lang="en-US">
                <a:cs typeface="Calibri"/>
              </a:rPr>
              <a:t>Image source: wordart.com</a:t>
            </a:r>
          </a:p>
          <a:p>
            <a:endParaRPr lang="en-CA"/>
          </a:p>
        </p:txBody>
      </p:sp>
      <p:sp>
        <p:nvSpPr>
          <p:cNvPr id="4" name="Slide Number Placeholder 3"/>
          <p:cNvSpPr>
            <a:spLocks noGrp="1"/>
          </p:cNvSpPr>
          <p:nvPr>
            <p:ph type="sldNum" sz="quarter" idx="5"/>
          </p:nvPr>
        </p:nvSpPr>
        <p:spPr/>
        <p:txBody>
          <a:bodyPr/>
          <a:lstStyle/>
          <a:p>
            <a:fld id="{E8DD27C5-AB77-4BC1-ACD7-DEF66514C92C}" type="slidenum">
              <a:rPr lang="en-CA" smtClean="0"/>
              <a:t>3</a:t>
            </a:fld>
            <a:endParaRPr lang="en-CA"/>
          </a:p>
        </p:txBody>
      </p:sp>
    </p:spTree>
    <p:extLst>
      <p:ext uri="{BB962C8B-B14F-4D97-AF65-F5344CB8AC3E}">
        <p14:creationId xmlns:p14="http://schemas.microsoft.com/office/powerpoint/2010/main" val="37716143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HIV can be transmitted through sexual contact and exposure to contaminated blood, HIV is considered a Sexually Transmitted Infection AND a Blood Borne Infection.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HIV transmission has also been seen through breastfeeding and childbirth from parent to child.</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immune system protects the body from infection, HIV decreases the body’s ability to fight infections.</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a:p>
            <a:r>
              <a:rPr lang="en-US"/>
              <a:t>D</a:t>
            </a:r>
            <a:r>
              <a:rPr lang="en-US" sz="1200" b="0" i="0" kern="1200">
                <a:solidFill>
                  <a:schemeClr val="tx1"/>
                </a:solidFill>
                <a:effectLst/>
                <a:latin typeface="+mn-lt"/>
                <a:ea typeface="+mn-ea"/>
                <a:cs typeface="+mn-cs"/>
              </a:rPr>
              <a:t>aily </a:t>
            </a:r>
            <a:r>
              <a:rPr lang="en-US"/>
              <a:t>HIV</a:t>
            </a:r>
            <a:r>
              <a:rPr lang="en-US" sz="1200" b="0" i="0" kern="1200">
                <a:solidFill>
                  <a:schemeClr val="tx1"/>
                </a:solidFill>
                <a:effectLst/>
                <a:latin typeface="+mn-lt"/>
                <a:ea typeface="+mn-ea"/>
                <a:cs typeface="+mn-cs"/>
              </a:rPr>
              <a:t> treatment and ongoing medical care can result in HIV being a long-term chronic condition.</a:t>
            </a:r>
            <a:r>
              <a:rPr lang="en-US"/>
              <a:t>  </a:t>
            </a:r>
          </a:p>
          <a:p>
            <a:endParaRPr lang="en-US" altLang="en-US">
              <a:cs typeface="Calibri" panose="020F0502020204030204"/>
            </a:endParaRPr>
          </a:p>
          <a:p>
            <a:r>
              <a:rPr lang="en-US" altLang="en-US" sz="1200" b="0" i="0" kern="1200">
                <a:solidFill>
                  <a:schemeClr val="tx1"/>
                </a:solidFill>
                <a:effectLst/>
                <a:latin typeface="+mn-lt"/>
                <a:ea typeface="+mn-ea"/>
                <a:cs typeface="+mn-cs"/>
              </a:rPr>
              <a:t>If HIV is untreated, the immune system continues to weaken and the body can develop AIDS (Acquired immunodeficiency syndrome).</a:t>
            </a:r>
            <a:r>
              <a:rPr lang="en-US" altLang="en-US"/>
              <a:t> </a:t>
            </a:r>
            <a:r>
              <a:rPr lang="en-US" altLang="en-US" sz="1200" b="0" i="0" kern="1200">
                <a:solidFill>
                  <a:schemeClr val="tx1"/>
                </a:solidFill>
                <a:effectLst/>
                <a:latin typeface="+mn-lt"/>
                <a:ea typeface="+mn-ea"/>
                <a:cs typeface="+mn-cs"/>
              </a:rPr>
              <a:t> Severe infections (cancers, pneumonia, brain conditions) are considered AIDS-defining illnesses.</a:t>
            </a:r>
            <a:r>
              <a:rPr lang="en-US" altLang="en-US"/>
              <a:t>   </a:t>
            </a:r>
            <a:endParaRPr lang="en-US" altLang="en-US" sz="1200" b="0" i="0" kern="1200">
              <a:solidFill>
                <a:schemeClr val="tx1"/>
              </a:solidFill>
              <a:effectLst/>
              <a:latin typeface="+mn-lt"/>
              <a:cs typeface="Calibri"/>
            </a:endParaRPr>
          </a:p>
          <a:p>
            <a:endParaRPr lang="en-US" altLang="en-US" sz="1200" b="0" i="0" kern="1200">
              <a:solidFill>
                <a:schemeClr val="tx1"/>
              </a:solidFill>
              <a:effectLst/>
              <a:latin typeface="+mn-lt"/>
              <a:ea typeface="+mn-ea"/>
              <a:cs typeface="+mn-cs"/>
            </a:endParaRPr>
          </a:p>
          <a:p>
            <a:endParaRPr lang="en-US" altLang="en-US" sz="1200" b="0" i="0" kern="1200">
              <a:solidFill>
                <a:schemeClr val="tx1"/>
              </a:solidFill>
              <a:effectLst/>
              <a:latin typeface="+mn-lt"/>
              <a:ea typeface="+mn-ea"/>
              <a:cs typeface="+mn-cs"/>
            </a:endParaRPr>
          </a:p>
          <a:p>
            <a:endParaRPr lang="en-US" altLang="en-US" sz="1200" b="0" i="0" kern="1200">
              <a:solidFill>
                <a:schemeClr val="tx1"/>
              </a:solidFill>
              <a:effectLst/>
              <a:latin typeface="+mn-lt"/>
              <a:ea typeface="+mn-ea"/>
              <a:cs typeface="+mn-cs"/>
            </a:endParaRPr>
          </a:p>
          <a:p>
            <a:r>
              <a:rPr lang="en-US" altLang="en-US" sz="1200" b="0" i="0" kern="1200">
                <a:solidFill>
                  <a:schemeClr val="tx1"/>
                </a:solidFill>
                <a:effectLst/>
                <a:latin typeface="+mn-lt"/>
                <a:ea typeface="+mn-ea"/>
                <a:cs typeface="+mn-cs"/>
              </a:rPr>
              <a:t>Testing is done through a blood sample</a:t>
            </a:r>
            <a:endParaRPr lang="en-US" altLang="en-US">
              <a:latin typeface="Arial"/>
              <a:cs typeface="Arial"/>
            </a:endParaRPr>
          </a:p>
          <a:p>
            <a:endParaRPr lang="en-US" altLang="en-US">
              <a:latin typeface="Times New Roman"/>
              <a:cs typeface="Times New Roman"/>
            </a:endParaRPr>
          </a:p>
          <a:p>
            <a:pPr>
              <a:defRPr/>
            </a:pPr>
            <a:r>
              <a:rPr lang="en-US" altLang="en-US" sz="1200" b="0" i="0" kern="1200">
                <a:solidFill>
                  <a:schemeClr val="tx1"/>
                </a:solidFill>
                <a:effectLst/>
                <a:latin typeface="+mn-lt"/>
                <a:ea typeface="+mn-ea"/>
                <a:cs typeface="+mn-cs"/>
              </a:rPr>
              <a:t>It is estimated that 20% of those infected with HIV are unaware.</a:t>
            </a:r>
            <a:r>
              <a:rPr lang="en-US" altLang="en-US"/>
              <a:t> </a:t>
            </a:r>
            <a:r>
              <a:rPr lang="en-US" altLang="en-US" sz="1200" b="0" i="0" kern="1200">
                <a:solidFill>
                  <a:schemeClr val="tx1"/>
                </a:solidFill>
                <a:effectLst/>
                <a:latin typeface="+mn-lt"/>
                <a:ea typeface="+mn-ea"/>
                <a:cs typeface="+mn-cs"/>
              </a:rPr>
              <a:t> Stigma around HIV can prevent people from getting tested.</a:t>
            </a:r>
            <a:endParaRPr lang="en-US" altLang="en-US" sz="1200" b="0" i="0" kern="1200">
              <a:solidFill>
                <a:schemeClr val="tx1"/>
              </a:solidFill>
              <a:effectLst/>
              <a:latin typeface="+mn-lt"/>
              <a:cs typeface="Calibri"/>
            </a:endParaRPr>
          </a:p>
          <a:p>
            <a:endParaRPr lang="en-US" altLang="en-US">
              <a:latin typeface="Arial" panose="020B0604020202020204" pitchFamily="34" charset="0"/>
              <a:cs typeface="Arial" panose="020B0604020202020204" pitchFamily="34" charset="0"/>
            </a:endParaRPr>
          </a:p>
          <a:p>
            <a:endParaRPr lang="en-US" altLang="en-US">
              <a:latin typeface="Arial"/>
              <a:cs typeface="Arial"/>
            </a:endParaRPr>
          </a:p>
          <a:p>
            <a:r>
              <a:rPr lang="en-CA"/>
              <a:t>Image: Canva (MLHU)</a:t>
            </a:r>
            <a:endParaRPr lang="en-US"/>
          </a:p>
          <a:p>
            <a:endParaRPr lang="en-CA"/>
          </a:p>
        </p:txBody>
      </p:sp>
      <p:sp>
        <p:nvSpPr>
          <p:cNvPr id="4" name="Slide Number Placeholder 3"/>
          <p:cNvSpPr>
            <a:spLocks noGrp="1"/>
          </p:cNvSpPr>
          <p:nvPr>
            <p:ph type="sldNum" sz="quarter" idx="5"/>
          </p:nvPr>
        </p:nvSpPr>
        <p:spPr/>
        <p:txBody>
          <a:bodyPr/>
          <a:lstStyle/>
          <a:p>
            <a:fld id="{C3EB99D8-AA21-42AD-ADC9-FB0FFB9F7830}" type="slidenum">
              <a:rPr lang="en-CA" smtClean="0"/>
              <a:t>21</a:t>
            </a:fld>
            <a:endParaRPr lang="en-CA"/>
          </a:p>
        </p:txBody>
      </p:sp>
    </p:spTree>
    <p:extLst>
      <p:ext uri="{BB962C8B-B14F-4D97-AF65-F5344CB8AC3E}">
        <p14:creationId xmlns:p14="http://schemas.microsoft.com/office/powerpoint/2010/main" val="21062900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a:latin typeface="Arial"/>
                <a:cs typeface="Arial"/>
              </a:rPr>
              <a:t>Getting tested is the only way to know for sure.</a:t>
            </a:r>
          </a:p>
          <a:p>
            <a:endParaRPr lang="en-CA" altLang="en-US">
              <a:latin typeface="Arial"/>
              <a:cs typeface="Arial"/>
            </a:endParaRPr>
          </a:p>
          <a:p>
            <a:r>
              <a:rPr lang="en-CA" altLang="en-US">
                <a:latin typeface="Arial"/>
                <a:cs typeface="Arial"/>
              </a:rPr>
              <a:t>Routine testing includes a urine sample for chlamydia and gonorrhea and a blood sample for HIV, Hepatitis B, C and Syphilis.</a:t>
            </a:r>
          </a:p>
          <a:p>
            <a:endParaRPr lang="en-CA" altLang="en-US">
              <a:latin typeface="Arial"/>
              <a:cs typeface="Arial"/>
            </a:endParaRPr>
          </a:p>
          <a:p>
            <a:r>
              <a:rPr lang="en-CA" altLang="en-US">
                <a:latin typeface="Arial"/>
                <a:cs typeface="Arial"/>
              </a:rPr>
              <a:t>A swab may be taken, depending on the presence of symptoms.</a:t>
            </a:r>
          </a:p>
          <a:p>
            <a:endParaRPr lang="en-CA" altLang="en-US">
              <a:latin typeface="Arial"/>
              <a:cs typeface="Arial"/>
            </a:endParaRPr>
          </a:p>
          <a:p>
            <a:endParaRPr lang="en-CA" altLang="en-US">
              <a:latin typeface="Arial"/>
              <a:cs typeface="Arial"/>
            </a:endParaRPr>
          </a:p>
          <a:p>
            <a:r>
              <a:rPr lang="en-CA" altLang="en-US">
                <a:latin typeface="Arial"/>
                <a:cs typeface="Arial"/>
              </a:rPr>
              <a:t>When someone tests positive for some STI/STBBIs (reportable diseases) they will get a call from the Health Unit to ensure proper treatment and partner notification.  This is done to decrease community spread of STBBIs.</a:t>
            </a:r>
          </a:p>
          <a:p>
            <a:endParaRPr lang="en-CA" altLang="en-US">
              <a:latin typeface="Arial"/>
              <a:cs typeface="Arial"/>
            </a:endParaRPr>
          </a:p>
          <a:p>
            <a:r>
              <a:rPr lang="en-CA" altLang="en-US">
                <a:latin typeface="Arial"/>
                <a:cs typeface="Arial"/>
              </a:rPr>
              <a:t>Image Source: canva.com (MLHU)</a:t>
            </a:r>
          </a:p>
          <a:p>
            <a:endParaRPr lang="en-CA"/>
          </a:p>
        </p:txBody>
      </p:sp>
      <p:sp>
        <p:nvSpPr>
          <p:cNvPr id="4" name="Slide Number Placeholder 3"/>
          <p:cNvSpPr>
            <a:spLocks noGrp="1"/>
          </p:cNvSpPr>
          <p:nvPr>
            <p:ph type="sldNum" sz="quarter" idx="5"/>
          </p:nvPr>
        </p:nvSpPr>
        <p:spPr/>
        <p:txBody>
          <a:bodyPr/>
          <a:lstStyle/>
          <a:p>
            <a:fld id="{C3EB99D8-AA21-42AD-ADC9-FB0FFB9F7830}" type="slidenum">
              <a:rPr lang="en-CA" smtClean="0"/>
              <a:t>22</a:t>
            </a:fld>
            <a:endParaRPr lang="en-CA"/>
          </a:p>
        </p:txBody>
      </p:sp>
    </p:spTree>
    <p:extLst>
      <p:ext uri="{BB962C8B-B14F-4D97-AF65-F5344CB8AC3E}">
        <p14:creationId xmlns:p14="http://schemas.microsoft.com/office/powerpoint/2010/main" val="175464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Image: Canva (MLHU)</a:t>
            </a:r>
            <a:endParaRPr lang="en-US"/>
          </a:p>
          <a:p>
            <a:endParaRPr lang="en-CA"/>
          </a:p>
        </p:txBody>
      </p:sp>
      <p:sp>
        <p:nvSpPr>
          <p:cNvPr id="4" name="Slide Number Placeholder 3"/>
          <p:cNvSpPr>
            <a:spLocks noGrp="1"/>
          </p:cNvSpPr>
          <p:nvPr>
            <p:ph type="sldNum" sz="quarter" idx="5"/>
          </p:nvPr>
        </p:nvSpPr>
        <p:spPr/>
        <p:txBody>
          <a:bodyPr/>
          <a:lstStyle/>
          <a:p>
            <a:fld id="{C3EB99D8-AA21-42AD-ADC9-FB0FFB9F7830}" type="slidenum">
              <a:rPr lang="en-CA" smtClean="0"/>
              <a:t>23</a:t>
            </a:fld>
            <a:endParaRPr lang="en-CA"/>
          </a:p>
        </p:txBody>
      </p:sp>
    </p:spTree>
    <p:extLst>
      <p:ext uri="{BB962C8B-B14F-4D97-AF65-F5344CB8AC3E}">
        <p14:creationId xmlns:p14="http://schemas.microsoft.com/office/powerpoint/2010/main" val="3881041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t>Abstinence is the only 100% effective method against STIs and pregnancy if there is no vaginal, anal, oral sex or skin to skin contact.</a:t>
            </a:r>
          </a:p>
          <a:p>
            <a:endParaRPr lang="en-US"/>
          </a:p>
          <a:p>
            <a:r>
              <a:rPr lang="en-US"/>
              <a:t>Ask the class what other ways two people can be intimate if they are practicing abstinence. (e.g. hugging, holding hands, kissing)</a:t>
            </a:r>
            <a:endParaRPr lang="en-US">
              <a:cs typeface="Calibri"/>
            </a:endParaRPr>
          </a:p>
          <a:p>
            <a:endParaRPr lang="en-US"/>
          </a:p>
          <a:p>
            <a:r>
              <a:rPr lang="en-CA" sz="1200" kern="1200">
                <a:solidFill>
                  <a:schemeClr val="tx1"/>
                </a:solidFill>
                <a:effectLst/>
                <a:latin typeface="+mn-lt"/>
                <a:ea typeface="+mn-ea"/>
                <a:cs typeface="+mn-cs"/>
              </a:rPr>
              <a:t>What should students consider when setting personal limits on physical intimacy? e.g. family and personal values, religious beliefs, risks and how to reduce risks</a:t>
            </a:r>
            <a:endParaRPr lang="en-CA" sz="1200" kern="1200">
              <a:solidFill>
                <a:schemeClr val="tx1"/>
              </a:solidFill>
              <a:effectLst/>
              <a:latin typeface="+mn-lt"/>
              <a:cs typeface="Calibri"/>
            </a:endParaRPr>
          </a:p>
          <a:p>
            <a:endParaRPr lang="en-CA" sz="1200" kern="1200">
              <a:solidFill>
                <a:schemeClr val="tx1"/>
              </a:solidFill>
              <a:effectLst/>
              <a:latin typeface="+mn-lt"/>
              <a:ea typeface="+mn-ea"/>
              <a:cs typeface="+mn-cs"/>
            </a:endParaRPr>
          </a:p>
          <a:p>
            <a:endParaRPr lang="en-CA"/>
          </a:p>
          <a:p>
            <a:r>
              <a:rPr lang="en-CA"/>
              <a:t>Image source: canva.com (MLHU)</a:t>
            </a:r>
            <a:endParaRPr lang="en-US"/>
          </a:p>
          <a:p>
            <a:endParaRPr lang="en-CA"/>
          </a:p>
        </p:txBody>
      </p:sp>
      <p:sp>
        <p:nvSpPr>
          <p:cNvPr id="4" name="Slide Number Placeholder 3"/>
          <p:cNvSpPr>
            <a:spLocks noGrp="1"/>
          </p:cNvSpPr>
          <p:nvPr>
            <p:ph type="sldNum" sz="quarter" idx="5"/>
          </p:nvPr>
        </p:nvSpPr>
        <p:spPr/>
        <p:txBody>
          <a:bodyPr/>
          <a:lstStyle/>
          <a:p>
            <a:fld id="{C3EB99D8-AA21-42AD-ADC9-FB0FFB9F7830}" type="slidenum">
              <a:rPr lang="en-CA" smtClean="0"/>
              <a:t>24</a:t>
            </a:fld>
            <a:endParaRPr lang="en-CA"/>
          </a:p>
        </p:txBody>
      </p:sp>
    </p:spTree>
    <p:extLst>
      <p:ext uri="{BB962C8B-B14F-4D97-AF65-F5344CB8AC3E}">
        <p14:creationId xmlns:p14="http://schemas.microsoft.com/office/powerpoint/2010/main" val="21652808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CA" altLang="en-US">
                <a:latin typeface="Arial" panose="020B0604020202020204" pitchFamily="34" charset="0"/>
                <a:cs typeface="Arial" panose="020B0604020202020204" pitchFamily="34" charset="0"/>
              </a:rPr>
              <a:t>If someone chooses to have sex (oral, vaginal, anal), there is risk of getting an STI.  Harm reduction means there are things that can be done to reduce the risk but not eliminate it.</a:t>
            </a:r>
          </a:p>
          <a:p>
            <a:pPr>
              <a:defRPr/>
            </a:pPr>
            <a:endParaRPr lang="en-CA" altLang="en-US">
              <a:latin typeface="Arial" panose="020B0604020202020204" pitchFamily="34" charset="0"/>
              <a:cs typeface="Arial" panose="020B0604020202020204" pitchFamily="34" charset="0"/>
            </a:endParaRPr>
          </a:p>
          <a:p>
            <a:pPr>
              <a:defRPr/>
            </a:pPr>
            <a:r>
              <a:rPr lang="en-CA" altLang="en-US">
                <a:latin typeface="Arial" panose="020B0604020202020204" pitchFamily="34" charset="0"/>
                <a:cs typeface="Arial" panose="020B0604020202020204" pitchFamily="34" charset="0"/>
              </a:rPr>
              <a:t>Using alcohol and other substances, such as cannabis, can impair judgement and increase likelihood of unprotected sex and having multiple partners.  This can increase the risk of getting an STI</a:t>
            </a:r>
          </a:p>
          <a:p>
            <a:pPr>
              <a:defRPr/>
            </a:pPr>
            <a:endParaRPr lang="en-CA" alt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latin typeface="Arial" panose="020B0604020202020204" pitchFamily="34" charset="0"/>
                <a:cs typeface="Arial" panose="020B0604020202020204" pitchFamily="34" charset="0"/>
              </a:rPr>
              <a:t>Regular testing and partner notification are important to reduce the spread of all STIs</a:t>
            </a:r>
          </a:p>
          <a:p>
            <a:pPr>
              <a:defRPr/>
            </a:pPr>
            <a:endParaRPr lang="en-CA" altLang="en-US">
              <a:latin typeface="Arial" panose="020B0604020202020204" pitchFamily="34" charset="0"/>
              <a:cs typeface="Arial" panose="020B0604020202020204" pitchFamily="34" charset="0"/>
            </a:endParaRPr>
          </a:p>
          <a:p>
            <a:pPr>
              <a:defRPr/>
            </a:pPr>
            <a:endParaRPr lang="en-CA" altLang="en-US">
              <a:latin typeface="Arial" panose="020B0604020202020204" pitchFamily="34" charset="0"/>
              <a:cs typeface="Arial" panose="020B0604020202020204" pitchFamily="34" charset="0"/>
            </a:endParaRPr>
          </a:p>
          <a:p>
            <a:pPr>
              <a:defRPr/>
            </a:pPr>
            <a:r>
              <a:rPr lang="en-CA" altLang="en-US">
                <a:latin typeface="Arial" panose="020B0604020202020204" pitchFamily="34" charset="0"/>
                <a:cs typeface="Arial" panose="020B0604020202020204" pitchFamily="34" charset="0"/>
              </a:rPr>
              <a:t>Reference: https://www.sexandu.ca/stis/</a:t>
            </a:r>
          </a:p>
          <a:p>
            <a:endParaRPr lang="en-CA"/>
          </a:p>
        </p:txBody>
      </p:sp>
      <p:sp>
        <p:nvSpPr>
          <p:cNvPr id="4" name="Slide Number Placeholder 3"/>
          <p:cNvSpPr>
            <a:spLocks noGrp="1"/>
          </p:cNvSpPr>
          <p:nvPr>
            <p:ph type="sldNum" sz="quarter" idx="5"/>
          </p:nvPr>
        </p:nvSpPr>
        <p:spPr/>
        <p:txBody>
          <a:bodyPr/>
          <a:lstStyle/>
          <a:p>
            <a:fld id="{C3EB99D8-AA21-42AD-ADC9-FB0FFB9F7830}" type="slidenum">
              <a:rPr lang="en-CA" smtClean="0"/>
              <a:t>25</a:t>
            </a:fld>
            <a:endParaRPr lang="en-CA"/>
          </a:p>
        </p:txBody>
      </p:sp>
    </p:spTree>
    <p:extLst>
      <p:ext uri="{BB962C8B-B14F-4D97-AF65-F5344CB8AC3E}">
        <p14:creationId xmlns:p14="http://schemas.microsoft.com/office/powerpoint/2010/main" val="9618971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a:latin typeface="Arial"/>
                <a:cs typeface="Arial"/>
              </a:rPr>
              <a:t>Condom Demonstration: (may choose to demonstrate with a real condom while showing the slides)</a:t>
            </a:r>
          </a:p>
          <a:p>
            <a:pPr eaLnBrk="1" hangingPunct="1"/>
            <a:r>
              <a:rPr lang="en-US" altLang="en-US">
                <a:latin typeface="Times New Roman"/>
                <a:cs typeface="Times New Roman"/>
                <a:hlinkClick r:id="rId3"/>
              </a:rPr>
              <a:t>https://teachingsexualhealth.ca/teachers/resource/using-a-condom-video/</a:t>
            </a:r>
            <a:endParaRPr lang="en-US" altLang="en-US">
              <a:latin typeface="Times New Roman"/>
              <a:cs typeface="Times New Roman"/>
            </a:endParaRPr>
          </a:p>
          <a:p>
            <a:pPr eaLnBrk="1" hangingPunct="1"/>
            <a:endParaRPr lang="en-US" altLang="en-US">
              <a:latin typeface="Arial" panose="020B0604020202020204" pitchFamily="34" charset="0"/>
              <a:cs typeface="Arial" panose="020B0604020202020204" pitchFamily="34" charset="0"/>
            </a:endParaRP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a:latin typeface="Arial"/>
                <a:cs typeface="Arial"/>
              </a:rPr>
              <a:t>Condoms are widely available at low or no cost and no prescription is required</a:t>
            </a: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a:latin typeface="Arial"/>
                <a:cs typeface="Arial"/>
              </a:rPr>
              <a:t>Condoms catch sperm during ejaculation, preventing it from fertilizing an egg.</a:t>
            </a:r>
          </a:p>
          <a:p>
            <a:pPr eaLnBrk="1" hangingPunct="1"/>
            <a:endParaRPr lang="en-US" alt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t>Made of thin latex or polyurethane</a:t>
            </a:r>
            <a:endParaRPr lang="en-US" altLang="en-US">
              <a:cs typeface="Calibri"/>
            </a:endParaRP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a:latin typeface="Arial"/>
                <a:cs typeface="Arial"/>
              </a:rPr>
              <a:t>Condoms reduce the risk of spreading sexually transmitted and blood-borne infections and can be used in addition to other birth control methods for greatest protection.</a:t>
            </a: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a:latin typeface="Arial"/>
                <a:cs typeface="Arial"/>
              </a:rPr>
              <a:t>Condoms need to be put on an erect penis before any skin to skin contact and removed and thrown away after ejaculation.</a:t>
            </a: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a:latin typeface="Arial"/>
                <a:cs typeface="Arial"/>
              </a:rPr>
              <a:t>A new condom is needed with every act of intercourse.</a:t>
            </a:r>
          </a:p>
          <a:p>
            <a:pPr eaLnBrk="1" hangingPunct="1"/>
            <a:endParaRPr lang="en-US" altLang="en-US">
              <a:latin typeface="Arial" panose="020B0604020202020204" pitchFamily="34" charset="0"/>
              <a:cs typeface="Arial" panose="020B0604020202020204" pitchFamily="34" charset="0"/>
            </a:endParaRPr>
          </a:p>
          <a:p>
            <a:r>
              <a:rPr lang="en-US" altLang="en-US">
                <a:latin typeface="Arial"/>
                <a:cs typeface="Arial"/>
              </a:rPr>
              <a:t>Condoms have an expiry date and need to be stored correctly to reduce the risk of breaking. </a:t>
            </a:r>
            <a:endParaRPr lang="en-US">
              <a:latin typeface="Arial"/>
              <a:cs typeface="Arial"/>
            </a:endParaRPr>
          </a:p>
          <a:p>
            <a:endParaRPr lang="en-US" altLang="en-US">
              <a:latin typeface="Arial" panose="020B0604020202020204" pitchFamily="34" charset="0"/>
              <a:cs typeface="Arial" panose="020B0604020202020204" pitchFamily="34" charset="0"/>
            </a:endParaRPr>
          </a:p>
          <a:p>
            <a:r>
              <a:rPr lang="en-US" altLang="en-US">
                <a:latin typeface="Arial"/>
                <a:cs typeface="Arial"/>
              </a:rPr>
              <a:t>Condoms can be made into dental dams, which can be used during oral sex. </a:t>
            </a:r>
            <a:endParaRPr lang="en-US" altLang="en-US">
              <a:latin typeface="Arial" panose="020B0604020202020204" pitchFamily="34" charset="0"/>
              <a:cs typeface="Arial" panose="020B0604020202020204" pitchFamily="34" charset="0"/>
            </a:endParaRPr>
          </a:p>
          <a:p>
            <a:endParaRPr lang="en-US" altLang="en-US">
              <a:latin typeface="Arial" panose="020B0604020202020204" pitchFamily="34" charset="0"/>
              <a:cs typeface="Arial" panose="020B0604020202020204" pitchFamily="34" charset="0"/>
            </a:endParaRPr>
          </a:p>
          <a:p>
            <a:endParaRPr lang="en-CA" altLang="en-US">
              <a:latin typeface="Times New Roman" panose="02020603050405020304" pitchFamily="18" charset="0"/>
            </a:endParaRPr>
          </a:p>
          <a:p>
            <a:pPr eaLnBrk="1" hangingPunct="1"/>
            <a:r>
              <a:rPr lang="en-CA" altLang="en-US">
                <a:latin typeface="Times New Roman"/>
                <a:cs typeface="Times New Roman"/>
              </a:rPr>
              <a:t>Reference: https://www.sexandu.ca/contraception/non-hormonal-contraception/</a:t>
            </a:r>
          </a:p>
          <a:p>
            <a:pPr eaLnBrk="1" hangingPunct="1"/>
            <a:r>
              <a:rPr lang="en-CA" altLang="en-US">
                <a:latin typeface="Times New Roman"/>
                <a:cs typeface="Times New Roman"/>
              </a:rPr>
              <a:t>Image Source: </a:t>
            </a:r>
            <a:r>
              <a:rPr lang="en-US" altLang="en-US">
                <a:latin typeface="Times New Roman"/>
                <a:cs typeface="Times New Roman"/>
                <a:hlinkClick r:id="rId4"/>
              </a:rPr>
              <a:t>https://unsplash.com/photos/Wb-rLP27Gvo</a:t>
            </a:r>
            <a:endParaRPr lang="en-US" altLang="en-US">
              <a:latin typeface="Times New Roman"/>
              <a:cs typeface="Times New Roman"/>
            </a:endParaRPr>
          </a:p>
          <a:p>
            <a:endParaRPr lang="en-CA"/>
          </a:p>
        </p:txBody>
      </p:sp>
      <p:sp>
        <p:nvSpPr>
          <p:cNvPr id="4" name="Slide Number Placeholder 3"/>
          <p:cNvSpPr>
            <a:spLocks noGrp="1"/>
          </p:cNvSpPr>
          <p:nvPr>
            <p:ph type="sldNum" sz="quarter" idx="5"/>
          </p:nvPr>
        </p:nvSpPr>
        <p:spPr/>
        <p:txBody>
          <a:bodyPr/>
          <a:lstStyle/>
          <a:p>
            <a:fld id="{C3EB99D8-AA21-42AD-ADC9-FB0FFB9F7830}" type="slidenum">
              <a:rPr lang="en-CA" smtClean="0"/>
              <a:t>26</a:t>
            </a:fld>
            <a:endParaRPr lang="en-CA"/>
          </a:p>
        </p:txBody>
      </p:sp>
    </p:spTree>
    <p:extLst>
      <p:ext uri="{BB962C8B-B14F-4D97-AF65-F5344CB8AC3E}">
        <p14:creationId xmlns:p14="http://schemas.microsoft.com/office/powerpoint/2010/main" val="1624148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Partner:  Having a discussion about STIs before being sexually active allows individuals to consider their personal values and options before being in the moment.  </a:t>
            </a:r>
            <a:endParaRPr lang="en-US"/>
          </a:p>
          <a:p>
            <a:endParaRPr lang="en-CA"/>
          </a:p>
        </p:txBody>
      </p:sp>
      <p:sp>
        <p:nvSpPr>
          <p:cNvPr id="4" name="Slide Number Placeholder 3"/>
          <p:cNvSpPr>
            <a:spLocks noGrp="1"/>
          </p:cNvSpPr>
          <p:nvPr>
            <p:ph type="sldNum" sz="quarter" idx="5"/>
          </p:nvPr>
        </p:nvSpPr>
        <p:spPr/>
        <p:txBody>
          <a:bodyPr/>
          <a:lstStyle/>
          <a:p>
            <a:fld id="{C3EB99D8-AA21-42AD-ADC9-FB0FFB9F7830}" type="slidenum">
              <a:rPr lang="en-CA" smtClean="0"/>
              <a:t>27</a:t>
            </a:fld>
            <a:endParaRPr lang="en-CA"/>
          </a:p>
        </p:txBody>
      </p:sp>
    </p:spTree>
    <p:extLst>
      <p:ext uri="{BB962C8B-B14F-4D97-AF65-F5344CB8AC3E}">
        <p14:creationId xmlns:p14="http://schemas.microsoft.com/office/powerpoint/2010/main" val="20725717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the SWPH STI testing clinic clients can be tested and treated for a variety of STIs. In secondary schools, STI testing can be completed by the </a:t>
            </a:r>
            <a:r>
              <a:rPr lang="en-US">
                <a:hlinkClick r:id="rId3"/>
              </a:rPr>
              <a:t>school public health nurse</a:t>
            </a:r>
            <a:r>
              <a:rPr lang="en-US"/>
              <a:t>. </a:t>
            </a:r>
          </a:p>
          <a:p>
            <a:endParaRPr lang="en-US"/>
          </a:p>
          <a:p>
            <a:r>
              <a:rPr lang="en-US"/>
              <a:t>At</a:t>
            </a:r>
            <a:r>
              <a:rPr lang="en-US" sz="1200" b="0" i="0" kern="1200">
                <a:solidFill>
                  <a:schemeClr val="tx1"/>
                </a:solidFill>
                <a:effectLst/>
                <a:latin typeface="+mn-lt"/>
                <a:ea typeface="+mn-ea"/>
                <a:cs typeface="+mn-cs"/>
              </a:rPr>
              <a:t> the Birth Control Clinic, we offer </a:t>
            </a:r>
            <a:r>
              <a:rPr lang="en-US" sz="1200" b="0" i="0" u="sng" kern="1200">
                <a:solidFill>
                  <a:schemeClr val="tx1"/>
                </a:solidFill>
                <a:effectLst/>
                <a:latin typeface="+mn-lt"/>
                <a:ea typeface="+mn-ea"/>
                <a:cs typeface="+mn-cs"/>
                <a:hlinkClick r:id="rId4"/>
              </a:rPr>
              <a:t>birth control</a:t>
            </a:r>
            <a:r>
              <a:rPr lang="en-US" sz="1200" b="0" i="0" kern="1200">
                <a:solidFill>
                  <a:schemeClr val="tx1"/>
                </a:solidFill>
                <a:effectLst/>
                <a:latin typeface="+mn-lt"/>
                <a:ea typeface="+mn-ea"/>
                <a:cs typeface="+mn-cs"/>
              </a:rPr>
              <a:t>, pregnancy testing and birth control counselling, </a:t>
            </a:r>
            <a:r>
              <a:rPr lang="en-US" sz="1200" b="0" i="0" u="sng" kern="1200">
                <a:solidFill>
                  <a:schemeClr val="tx1"/>
                </a:solidFill>
                <a:effectLst/>
                <a:latin typeface="+mn-lt"/>
                <a:ea typeface="+mn-ea"/>
                <a:cs typeface="+mn-cs"/>
                <a:hlinkClick r:id="rId5"/>
              </a:rPr>
              <a:t>emergency contraception</a:t>
            </a:r>
            <a:r>
              <a:rPr lang="en-US" sz="1200" b="0" i="0" kern="1200">
                <a:solidFill>
                  <a:schemeClr val="tx1"/>
                </a:solidFill>
                <a:effectLst/>
                <a:latin typeface="+mn-lt"/>
                <a:ea typeface="+mn-ea"/>
                <a:cs typeface="+mn-cs"/>
              </a:rPr>
              <a:t>, and </a:t>
            </a:r>
            <a:r>
              <a:rPr lang="en-US" sz="1200" b="0" i="0" u="sng" kern="1200">
                <a:solidFill>
                  <a:srgbClr val="FF0000"/>
                </a:solidFill>
                <a:effectLst/>
                <a:latin typeface="+mn-lt"/>
                <a:ea typeface="+mn-ea"/>
                <a:cs typeface="+mn-cs"/>
                <a:hlinkClick r:id="rId6">
                  <a:extLst>
                    <a:ext uri="{A12FA001-AC4F-418D-AE19-62706E023703}">
                      <ahyp:hlinkClr xmlns:ahyp="http://schemas.microsoft.com/office/drawing/2018/hyperlinkcolor" val="tx"/>
                    </a:ext>
                  </a:extLst>
                </a:hlinkClick>
              </a:rPr>
              <a:t>Pap tests</a:t>
            </a:r>
            <a:r>
              <a:rPr lang="en-US" sz="1200" b="0" i="0" kern="1200">
                <a:solidFill>
                  <a:srgbClr val="FF0000"/>
                </a:solidFill>
                <a:effectLst/>
                <a:latin typeface="+mn-lt"/>
                <a:ea typeface="+mn-ea"/>
                <a:cs typeface="+mn-cs"/>
              </a:rPr>
              <a:t> to individuals under 50 years of age and without a health care provider</a:t>
            </a:r>
            <a:r>
              <a:rPr lang="en-US" sz="1200" b="0" i="0" kern="1200">
                <a:solidFill>
                  <a:schemeClr val="tx1"/>
                </a:solidFill>
                <a:effectLst/>
                <a:latin typeface="+mn-lt"/>
                <a:ea typeface="+mn-ea"/>
                <a:cs typeface="+mn-cs"/>
              </a:rPr>
              <a:t>. Clients are counselled about birth control options, most of which can be purchased at the clinic at an affordable price. </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Appointments are always required in Woodstock and only for Dr’s clinic in St Thomas. You must bring a valid health card to each visit.</a:t>
            </a:r>
            <a:endParaRPr lang="en-US">
              <a:cs typeface="Calibri"/>
            </a:endParaRPr>
          </a:p>
          <a:p>
            <a:pPr eaLnBrk="1" hangingPunct="1"/>
            <a:endParaRPr lang="en-US" altLang="en-US" sz="1200" b="0" i="0" kern="120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a:solidFill>
                  <a:schemeClr val="tx1"/>
                </a:solidFill>
                <a:effectLst/>
                <a:latin typeface="+mn-lt"/>
                <a:ea typeface="+mn-ea"/>
                <a:cs typeface="+mn-cs"/>
              </a:rPr>
              <a:t>Birth Control Counselling</a:t>
            </a:r>
            <a:endParaRPr lang="en-US" sz="1200" b="0" i="0" kern="1200">
              <a:solidFill>
                <a:schemeClr val="tx1"/>
              </a:solidFill>
              <a:effectLst/>
              <a:latin typeface="+mn-lt"/>
              <a:cs typeface="Calibri"/>
            </a:endParaRPr>
          </a:p>
          <a:p>
            <a:pPr marL="171450" indent="-171450">
              <a:buFont typeface="Arial" panose="020B0604020202020204" pitchFamily="34" charset="0"/>
              <a:buChar char="•"/>
            </a:pPr>
            <a:r>
              <a:rPr lang="en-US" sz="1200" b="0" i="0" kern="1200">
                <a:solidFill>
                  <a:schemeClr val="tx1"/>
                </a:solidFill>
                <a:effectLst/>
                <a:latin typeface="+mn-lt"/>
                <a:ea typeface="+mn-ea"/>
                <a:cs typeface="+mn-cs"/>
              </a:rPr>
              <a:t>Low cost birth control</a:t>
            </a:r>
            <a:endParaRPr lang="en-US" sz="1200" b="0" i="0" kern="1200">
              <a:solidFill>
                <a:schemeClr val="tx1"/>
              </a:solidFill>
              <a:effectLst/>
              <a:latin typeface="+mn-lt"/>
              <a:cs typeface="Calibri"/>
            </a:endParaRPr>
          </a:p>
          <a:p>
            <a:pPr marL="171450" indent="-171450">
              <a:buFont typeface="Arial" panose="020B0604020202020204" pitchFamily="34" charset="0"/>
              <a:buChar char="•"/>
            </a:pPr>
            <a:r>
              <a:rPr lang="en-US" sz="1200" b="0" i="0" kern="1200">
                <a:solidFill>
                  <a:schemeClr val="tx1"/>
                </a:solidFill>
                <a:effectLst/>
                <a:latin typeface="+mn-lt"/>
                <a:ea typeface="+mn-ea"/>
                <a:cs typeface="+mn-cs"/>
              </a:rPr>
              <a:t>Low cost emergency contraception</a:t>
            </a:r>
            <a:endParaRPr lang="en-US" sz="1200" b="0" i="0" kern="1200">
              <a:solidFill>
                <a:schemeClr val="tx1"/>
              </a:solidFill>
              <a:effectLst/>
              <a:latin typeface="+mn-lt"/>
              <a:cs typeface="Calibri"/>
            </a:endParaRPr>
          </a:p>
          <a:p>
            <a:pPr marL="171450" indent="-171450">
              <a:buFont typeface="Arial" panose="020B0604020202020204" pitchFamily="34" charset="0"/>
              <a:buChar char="•"/>
            </a:pPr>
            <a:r>
              <a:rPr lang="en-US" sz="1200" b="0" i="0" kern="1200">
                <a:solidFill>
                  <a:schemeClr val="tx1"/>
                </a:solidFill>
                <a:effectLst/>
                <a:latin typeface="+mn-lt"/>
                <a:ea typeface="+mn-ea"/>
                <a:cs typeface="+mn-cs"/>
              </a:rPr>
              <a:t>Pregnancy testing (*based on assessment)</a:t>
            </a:r>
            <a:endParaRPr lang="en-US" sz="1200" b="0" i="0" kern="1200">
              <a:solidFill>
                <a:schemeClr val="tx1"/>
              </a:solidFill>
              <a:effectLst/>
              <a:latin typeface="+mn-lt"/>
              <a:cs typeface="Calibri"/>
            </a:endParaRPr>
          </a:p>
          <a:p>
            <a:pPr marL="171450" indent="-171450">
              <a:buFont typeface="Arial" panose="020B0604020202020204" pitchFamily="34" charset="0"/>
              <a:buChar char="•"/>
            </a:pPr>
            <a:r>
              <a:rPr lang="en-US" sz="1200" b="0" i="0" kern="1200">
                <a:solidFill>
                  <a:schemeClr val="tx1"/>
                </a:solidFill>
                <a:effectLst/>
                <a:latin typeface="+mn-lt"/>
                <a:ea typeface="+mn-ea"/>
                <a:cs typeface="+mn-cs"/>
              </a:rPr>
              <a:t>Cervical Cancer Screening</a:t>
            </a:r>
            <a:endParaRPr lang="en-US" sz="1200" b="0" i="0" kern="1200">
              <a:solidFill>
                <a:schemeClr val="tx1"/>
              </a:solidFill>
              <a:effectLst/>
              <a:latin typeface="+mn-lt"/>
              <a:cs typeface="Calibri"/>
            </a:endParaRPr>
          </a:p>
          <a:p>
            <a:pPr marL="171450" indent="-171450">
              <a:buFont typeface="Arial" panose="020B0604020202020204" pitchFamily="34" charset="0"/>
              <a:buChar char="•"/>
            </a:pPr>
            <a:r>
              <a:rPr lang="en-US" sz="1200" b="0" i="0" kern="1200">
                <a:solidFill>
                  <a:schemeClr val="tx1"/>
                </a:solidFill>
                <a:effectLst/>
                <a:latin typeface="+mn-lt"/>
                <a:ea typeface="+mn-ea"/>
                <a:cs typeface="+mn-cs"/>
              </a:rPr>
              <a:t>STI/infection checks/Pelvic Pain</a:t>
            </a:r>
            <a:endParaRPr lang="en-US" sz="1200" b="0" i="0" kern="1200">
              <a:solidFill>
                <a:schemeClr val="tx1"/>
              </a:solidFill>
              <a:effectLst/>
              <a:latin typeface="+mn-lt"/>
              <a:cs typeface="Calibri"/>
            </a:endParaRPr>
          </a:p>
          <a:p>
            <a:pPr marL="171450" indent="-171450">
              <a:buFont typeface="Arial" panose="020B0604020202020204" pitchFamily="34" charset="0"/>
              <a:buChar char="•"/>
            </a:pPr>
            <a:r>
              <a:rPr lang="en-US" sz="1200" b="0" i="0" kern="1200">
                <a:solidFill>
                  <a:schemeClr val="tx1"/>
                </a:solidFill>
                <a:effectLst/>
                <a:latin typeface="+mn-lt"/>
                <a:ea typeface="+mn-ea"/>
                <a:cs typeface="+mn-cs"/>
              </a:rPr>
              <a:t>IUD consultation</a:t>
            </a:r>
            <a:endParaRPr lang="en-US" sz="1200" b="0" i="0" kern="1200">
              <a:solidFill>
                <a:schemeClr val="tx1"/>
              </a:solidFill>
              <a:effectLst/>
              <a:latin typeface="+mn-lt"/>
              <a:cs typeface="Calibri"/>
            </a:endParaRPr>
          </a:p>
          <a:p>
            <a:pPr marL="171450" indent="-171450">
              <a:buFont typeface="Arial" panose="020B0604020202020204" pitchFamily="34" charset="0"/>
              <a:buChar char="•"/>
            </a:pPr>
            <a:r>
              <a:rPr lang="en-US" sz="1200" b="0" i="0" kern="1200">
                <a:solidFill>
                  <a:schemeClr val="tx1"/>
                </a:solidFill>
                <a:effectLst/>
                <a:latin typeface="+mn-lt"/>
                <a:ea typeface="+mn-ea"/>
                <a:cs typeface="+mn-cs"/>
              </a:rPr>
              <a:t>IUD insertion</a:t>
            </a:r>
            <a:endParaRPr lang="en-US" sz="1200" b="0" i="0" kern="1200">
              <a:solidFill>
                <a:schemeClr val="tx1"/>
              </a:solidFill>
              <a:effectLst/>
              <a:latin typeface="+mn-lt"/>
              <a:cs typeface="Calibri"/>
            </a:endParaRPr>
          </a:p>
          <a:p>
            <a:pPr marL="171450" indent="-171450">
              <a:buFont typeface="Arial" panose="020B0604020202020204" pitchFamily="34" charset="0"/>
              <a:buChar char="•"/>
            </a:pPr>
            <a:r>
              <a:rPr lang="en-US" sz="1200" b="0" i="0" kern="1200">
                <a:solidFill>
                  <a:schemeClr val="tx1"/>
                </a:solidFill>
                <a:effectLst/>
                <a:latin typeface="+mn-lt"/>
                <a:ea typeface="+mn-ea"/>
                <a:cs typeface="+mn-cs"/>
              </a:rPr>
              <a:t>Free condoms</a:t>
            </a:r>
            <a:endParaRPr lang="en-US" sz="1200" b="0" i="0" kern="1200">
              <a:solidFill>
                <a:schemeClr val="tx1"/>
              </a:solidFill>
              <a:effectLst/>
              <a:latin typeface="+mn-lt"/>
              <a:cs typeface="Calibri"/>
            </a:endParaRPr>
          </a:p>
          <a:p>
            <a:endParaRPr lang="en-CA"/>
          </a:p>
        </p:txBody>
      </p:sp>
      <p:sp>
        <p:nvSpPr>
          <p:cNvPr id="4" name="Slide Number Placeholder 3"/>
          <p:cNvSpPr>
            <a:spLocks noGrp="1"/>
          </p:cNvSpPr>
          <p:nvPr>
            <p:ph type="sldNum" sz="quarter" idx="5"/>
          </p:nvPr>
        </p:nvSpPr>
        <p:spPr/>
        <p:txBody>
          <a:bodyPr/>
          <a:lstStyle/>
          <a:p>
            <a:fld id="{C3EB99D8-AA21-42AD-ADC9-FB0FFB9F7830}" type="slidenum">
              <a:rPr lang="en-CA" smtClean="0"/>
              <a:t>30</a:t>
            </a:fld>
            <a:endParaRPr lang="en-CA"/>
          </a:p>
        </p:txBody>
      </p:sp>
    </p:spTree>
    <p:extLst>
      <p:ext uri="{BB962C8B-B14F-4D97-AF65-F5344CB8AC3E}">
        <p14:creationId xmlns:p14="http://schemas.microsoft.com/office/powerpoint/2010/main" val="20476708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the SWPH STI testing clinic clients can be tested and treated for a variety of STIs. In secondary schools, STI testing can be completed by the </a:t>
            </a:r>
            <a:r>
              <a:rPr lang="en-US">
                <a:hlinkClick r:id="rId3"/>
              </a:rPr>
              <a:t>school public health nurse</a:t>
            </a:r>
            <a:r>
              <a:rPr lang="en-US"/>
              <a:t>. </a:t>
            </a:r>
          </a:p>
          <a:p>
            <a:endParaRPr lang="en-US"/>
          </a:p>
          <a:p>
            <a:r>
              <a:rPr lang="en-US"/>
              <a:t>At</a:t>
            </a:r>
            <a:r>
              <a:rPr lang="en-US" sz="1200" b="0" i="0" kern="1200">
                <a:solidFill>
                  <a:schemeClr val="tx1"/>
                </a:solidFill>
                <a:effectLst/>
                <a:latin typeface="+mn-lt"/>
                <a:ea typeface="+mn-ea"/>
                <a:cs typeface="+mn-cs"/>
              </a:rPr>
              <a:t> the Birth Control Clinic, we offer </a:t>
            </a:r>
            <a:r>
              <a:rPr lang="en-US" sz="1200" b="0" i="0" u="sng" kern="1200">
                <a:solidFill>
                  <a:schemeClr val="tx1"/>
                </a:solidFill>
                <a:effectLst/>
                <a:latin typeface="+mn-lt"/>
                <a:ea typeface="+mn-ea"/>
                <a:cs typeface="+mn-cs"/>
                <a:hlinkClick r:id="rId4"/>
              </a:rPr>
              <a:t>birth control</a:t>
            </a:r>
            <a:r>
              <a:rPr lang="en-US" sz="1200" b="0" i="0" kern="1200">
                <a:solidFill>
                  <a:schemeClr val="tx1"/>
                </a:solidFill>
                <a:effectLst/>
                <a:latin typeface="+mn-lt"/>
                <a:ea typeface="+mn-ea"/>
                <a:cs typeface="+mn-cs"/>
              </a:rPr>
              <a:t>, pregnancy testing and birth control counselling, </a:t>
            </a:r>
            <a:r>
              <a:rPr lang="en-US" sz="1200" b="0" i="0" u="sng" kern="1200">
                <a:solidFill>
                  <a:schemeClr val="tx1"/>
                </a:solidFill>
                <a:effectLst/>
                <a:latin typeface="+mn-lt"/>
                <a:ea typeface="+mn-ea"/>
                <a:cs typeface="+mn-cs"/>
                <a:hlinkClick r:id="rId5"/>
              </a:rPr>
              <a:t>emergency contraception</a:t>
            </a:r>
            <a:r>
              <a:rPr lang="en-US" sz="1200" b="0" i="0" kern="1200">
                <a:solidFill>
                  <a:schemeClr val="tx1"/>
                </a:solidFill>
                <a:effectLst/>
                <a:latin typeface="+mn-lt"/>
                <a:ea typeface="+mn-ea"/>
                <a:cs typeface="+mn-cs"/>
              </a:rPr>
              <a:t>, and </a:t>
            </a:r>
            <a:r>
              <a:rPr lang="en-US" sz="1200" b="0" i="0" u="sng" kern="1200">
                <a:solidFill>
                  <a:srgbClr val="FF0000"/>
                </a:solidFill>
                <a:effectLst/>
                <a:latin typeface="+mn-lt"/>
                <a:ea typeface="+mn-ea"/>
                <a:cs typeface="+mn-cs"/>
                <a:hlinkClick r:id="rId6">
                  <a:extLst>
                    <a:ext uri="{A12FA001-AC4F-418D-AE19-62706E023703}">
                      <ahyp:hlinkClr xmlns:ahyp="http://schemas.microsoft.com/office/drawing/2018/hyperlinkcolor" val="tx"/>
                    </a:ext>
                  </a:extLst>
                </a:hlinkClick>
              </a:rPr>
              <a:t>Pap tests</a:t>
            </a:r>
            <a:r>
              <a:rPr lang="en-US" sz="1200" b="0" i="0" kern="1200">
                <a:solidFill>
                  <a:srgbClr val="FF0000"/>
                </a:solidFill>
                <a:effectLst/>
                <a:latin typeface="+mn-lt"/>
                <a:ea typeface="+mn-ea"/>
                <a:cs typeface="+mn-cs"/>
              </a:rPr>
              <a:t> to individuals under 50 years of age and without a health care provider</a:t>
            </a:r>
            <a:r>
              <a:rPr lang="en-US" sz="1200" b="0" i="0" kern="1200">
                <a:solidFill>
                  <a:schemeClr val="tx1"/>
                </a:solidFill>
                <a:effectLst/>
                <a:latin typeface="+mn-lt"/>
                <a:ea typeface="+mn-ea"/>
                <a:cs typeface="+mn-cs"/>
              </a:rPr>
              <a:t>. Clients are counselled about birth control options, most of which can be purchased at the clinic at an affordable price. </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Appointments are always required in Woodstock and only for Dr’s clinic in St Thomas. You must bring a valid health card to each visit.</a:t>
            </a:r>
            <a:endParaRPr lang="en-US">
              <a:cs typeface="Calibri"/>
            </a:endParaRPr>
          </a:p>
          <a:p>
            <a:pPr eaLnBrk="1" hangingPunct="1"/>
            <a:endParaRPr lang="en-US" altLang="en-US" sz="1200" b="0" i="0" kern="120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a:solidFill>
                  <a:schemeClr val="tx1"/>
                </a:solidFill>
                <a:effectLst/>
                <a:latin typeface="+mn-lt"/>
                <a:ea typeface="+mn-ea"/>
                <a:cs typeface="+mn-cs"/>
              </a:rPr>
              <a:t>Birth Control Counselling</a:t>
            </a:r>
            <a:endParaRPr lang="en-US" sz="1200" b="0" i="0" kern="1200">
              <a:solidFill>
                <a:schemeClr val="tx1"/>
              </a:solidFill>
              <a:effectLst/>
              <a:latin typeface="+mn-lt"/>
              <a:cs typeface="Calibri"/>
            </a:endParaRPr>
          </a:p>
          <a:p>
            <a:pPr marL="171450" indent="-171450">
              <a:buFont typeface="Arial" panose="020B0604020202020204" pitchFamily="34" charset="0"/>
              <a:buChar char="•"/>
            </a:pPr>
            <a:r>
              <a:rPr lang="en-US" sz="1200" b="0" i="0" kern="1200">
                <a:solidFill>
                  <a:schemeClr val="tx1"/>
                </a:solidFill>
                <a:effectLst/>
                <a:latin typeface="+mn-lt"/>
                <a:ea typeface="+mn-ea"/>
                <a:cs typeface="+mn-cs"/>
              </a:rPr>
              <a:t>Low cost birth control</a:t>
            </a:r>
            <a:endParaRPr lang="en-US" sz="1200" b="0" i="0" kern="1200">
              <a:solidFill>
                <a:schemeClr val="tx1"/>
              </a:solidFill>
              <a:effectLst/>
              <a:latin typeface="+mn-lt"/>
              <a:cs typeface="Calibri"/>
            </a:endParaRPr>
          </a:p>
          <a:p>
            <a:pPr marL="171450" indent="-171450">
              <a:buFont typeface="Arial" panose="020B0604020202020204" pitchFamily="34" charset="0"/>
              <a:buChar char="•"/>
            </a:pPr>
            <a:r>
              <a:rPr lang="en-US" sz="1200" b="0" i="0" kern="1200">
                <a:solidFill>
                  <a:schemeClr val="tx1"/>
                </a:solidFill>
                <a:effectLst/>
                <a:latin typeface="+mn-lt"/>
                <a:ea typeface="+mn-ea"/>
                <a:cs typeface="+mn-cs"/>
              </a:rPr>
              <a:t>Low cost emergency contraception</a:t>
            </a:r>
            <a:endParaRPr lang="en-US" sz="1200" b="0" i="0" kern="1200">
              <a:solidFill>
                <a:schemeClr val="tx1"/>
              </a:solidFill>
              <a:effectLst/>
              <a:latin typeface="+mn-lt"/>
              <a:cs typeface="Calibri"/>
            </a:endParaRPr>
          </a:p>
          <a:p>
            <a:pPr marL="171450" indent="-171450">
              <a:buFont typeface="Arial" panose="020B0604020202020204" pitchFamily="34" charset="0"/>
              <a:buChar char="•"/>
            </a:pPr>
            <a:r>
              <a:rPr lang="en-US" sz="1200" b="0" i="0" kern="1200">
                <a:solidFill>
                  <a:schemeClr val="tx1"/>
                </a:solidFill>
                <a:effectLst/>
                <a:latin typeface="+mn-lt"/>
                <a:ea typeface="+mn-ea"/>
                <a:cs typeface="+mn-cs"/>
              </a:rPr>
              <a:t>Pregnancy testing (*based on assessment)</a:t>
            </a:r>
            <a:endParaRPr lang="en-US" sz="1200" b="0" i="0" kern="1200">
              <a:solidFill>
                <a:schemeClr val="tx1"/>
              </a:solidFill>
              <a:effectLst/>
              <a:latin typeface="+mn-lt"/>
              <a:cs typeface="Calibri"/>
            </a:endParaRPr>
          </a:p>
          <a:p>
            <a:pPr marL="171450" indent="-171450">
              <a:buFont typeface="Arial" panose="020B0604020202020204" pitchFamily="34" charset="0"/>
              <a:buChar char="•"/>
            </a:pPr>
            <a:r>
              <a:rPr lang="en-US" sz="1200" b="0" i="0" kern="1200">
                <a:solidFill>
                  <a:schemeClr val="tx1"/>
                </a:solidFill>
                <a:effectLst/>
                <a:latin typeface="+mn-lt"/>
                <a:ea typeface="+mn-ea"/>
                <a:cs typeface="+mn-cs"/>
              </a:rPr>
              <a:t>Cervical Cancer Screening</a:t>
            </a:r>
            <a:endParaRPr lang="en-US" sz="1200" b="0" i="0" kern="1200">
              <a:solidFill>
                <a:schemeClr val="tx1"/>
              </a:solidFill>
              <a:effectLst/>
              <a:latin typeface="+mn-lt"/>
              <a:cs typeface="Calibri"/>
            </a:endParaRPr>
          </a:p>
          <a:p>
            <a:pPr marL="171450" indent="-171450">
              <a:buFont typeface="Arial" panose="020B0604020202020204" pitchFamily="34" charset="0"/>
              <a:buChar char="•"/>
            </a:pPr>
            <a:r>
              <a:rPr lang="en-US" sz="1200" b="0" i="0" kern="1200">
                <a:solidFill>
                  <a:schemeClr val="tx1"/>
                </a:solidFill>
                <a:effectLst/>
                <a:latin typeface="+mn-lt"/>
                <a:ea typeface="+mn-ea"/>
                <a:cs typeface="+mn-cs"/>
              </a:rPr>
              <a:t>STI/infection checks/Pelvic Pain</a:t>
            </a:r>
            <a:endParaRPr lang="en-US" sz="1200" b="0" i="0" kern="1200">
              <a:solidFill>
                <a:schemeClr val="tx1"/>
              </a:solidFill>
              <a:effectLst/>
              <a:latin typeface="+mn-lt"/>
              <a:cs typeface="Calibri"/>
            </a:endParaRPr>
          </a:p>
          <a:p>
            <a:pPr marL="171450" indent="-171450">
              <a:buFont typeface="Arial" panose="020B0604020202020204" pitchFamily="34" charset="0"/>
              <a:buChar char="•"/>
            </a:pPr>
            <a:r>
              <a:rPr lang="en-US" sz="1200" b="0" i="0" kern="1200">
                <a:solidFill>
                  <a:schemeClr val="tx1"/>
                </a:solidFill>
                <a:effectLst/>
                <a:latin typeface="+mn-lt"/>
                <a:ea typeface="+mn-ea"/>
                <a:cs typeface="+mn-cs"/>
              </a:rPr>
              <a:t>IUD consultation</a:t>
            </a:r>
            <a:endParaRPr lang="en-US" sz="1200" b="0" i="0" kern="1200">
              <a:solidFill>
                <a:schemeClr val="tx1"/>
              </a:solidFill>
              <a:effectLst/>
              <a:latin typeface="+mn-lt"/>
              <a:cs typeface="Calibri"/>
            </a:endParaRPr>
          </a:p>
          <a:p>
            <a:pPr marL="171450" indent="-171450">
              <a:buFont typeface="Arial" panose="020B0604020202020204" pitchFamily="34" charset="0"/>
              <a:buChar char="•"/>
            </a:pPr>
            <a:r>
              <a:rPr lang="en-US" sz="1200" b="0" i="0" kern="1200">
                <a:solidFill>
                  <a:schemeClr val="tx1"/>
                </a:solidFill>
                <a:effectLst/>
                <a:latin typeface="+mn-lt"/>
                <a:ea typeface="+mn-ea"/>
                <a:cs typeface="+mn-cs"/>
              </a:rPr>
              <a:t>IUD insertion</a:t>
            </a:r>
            <a:endParaRPr lang="en-US" sz="1200" b="0" i="0" kern="1200">
              <a:solidFill>
                <a:schemeClr val="tx1"/>
              </a:solidFill>
              <a:effectLst/>
              <a:latin typeface="+mn-lt"/>
              <a:cs typeface="Calibri"/>
            </a:endParaRPr>
          </a:p>
          <a:p>
            <a:pPr marL="171450" indent="-171450">
              <a:buFont typeface="Arial" panose="020B0604020202020204" pitchFamily="34" charset="0"/>
              <a:buChar char="•"/>
            </a:pPr>
            <a:r>
              <a:rPr lang="en-US" sz="1200" b="0" i="0" kern="1200">
                <a:solidFill>
                  <a:schemeClr val="tx1"/>
                </a:solidFill>
                <a:effectLst/>
                <a:latin typeface="+mn-lt"/>
                <a:ea typeface="+mn-ea"/>
                <a:cs typeface="+mn-cs"/>
              </a:rPr>
              <a:t>Free condoms</a:t>
            </a:r>
            <a:endParaRPr lang="en-US" sz="1200" b="0" i="0" kern="1200">
              <a:solidFill>
                <a:schemeClr val="tx1"/>
              </a:solidFill>
              <a:effectLst/>
              <a:latin typeface="+mn-lt"/>
              <a:cs typeface="Calibri"/>
            </a:endParaRPr>
          </a:p>
          <a:p>
            <a:endParaRPr lang="en-CA"/>
          </a:p>
        </p:txBody>
      </p:sp>
      <p:sp>
        <p:nvSpPr>
          <p:cNvPr id="4" name="Slide Number Placeholder 3"/>
          <p:cNvSpPr>
            <a:spLocks noGrp="1"/>
          </p:cNvSpPr>
          <p:nvPr>
            <p:ph type="sldNum" sz="quarter" idx="5"/>
          </p:nvPr>
        </p:nvSpPr>
        <p:spPr/>
        <p:txBody>
          <a:bodyPr/>
          <a:lstStyle/>
          <a:p>
            <a:fld id="{C3EB99D8-AA21-42AD-ADC9-FB0FFB9F7830}" type="slidenum">
              <a:rPr lang="en-CA" smtClean="0"/>
              <a:t>31</a:t>
            </a:fld>
            <a:endParaRPr lang="en-CA"/>
          </a:p>
        </p:txBody>
      </p:sp>
    </p:spTree>
    <p:extLst>
      <p:ext uri="{BB962C8B-B14F-4D97-AF65-F5344CB8AC3E}">
        <p14:creationId xmlns:p14="http://schemas.microsoft.com/office/powerpoint/2010/main" val="2236954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Image source: https://www.pexels.com/photo/hands-on-a-metal-railing-7496143/ </a:t>
            </a:r>
            <a:endParaRPr lang="en-US"/>
          </a:p>
          <a:p>
            <a:endParaRPr lang="en-CA"/>
          </a:p>
        </p:txBody>
      </p:sp>
      <p:sp>
        <p:nvSpPr>
          <p:cNvPr id="4" name="Slide Number Placeholder 3"/>
          <p:cNvSpPr>
            <a:spLocks noGrp="1"/>
          </p:cNvSpPr>
          <p:nvPr>
            <p:ph type="sldNum" sz="quarter" idx="5"/>
          </p:nvPr>
        </p:nvSpPr>
        <p:spPr/>
        <p:txBody>
          <a:bodyPr/>
          <a:lstStyle/>
          <a:p>
            <a:fld id="{C3EB99D8-AA21-42AD-ADC9-FB0FFB9F7830}" type="slidenum">
              <a:rPr lang="en-CA" smtClean="0"/>
              <a:t>4</a:t>
            </a:fld>
            <a:endParaRPr lang="en-CA"/>
          </a:p>
        </p:txBody>
      </p:sp>
    </p:spTree>
    <p:extLst>
      <p:ext uri="{BB962C8B-B14F-4D97-AF65-F5344CB8AC3E}">
        <p14:creationId xmlns:p14="http://schemas.microsoft.com/office/powerpoint/2010/main" val="317568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cs typeface="Calibri"/>
              </a:rPr>
              <a:t>* Consent video geared to secondary students can be found on the next slide. </a:t>
            </a:r>
          </a:p>
          <a:p>
            <a:endParaRPr lang="en-CA"/>
          </a:p>
          <a:p>
            <a:r>
              <a:rPr lang="en-CA"/>
              <a:t>Optional Consent Quiz through Kids Help Phone: https://kidshelpphone.ca/get-info/quiz-consent/ </a:t>
            </a:r>
            <a:endParaRPr lang="en-CA">
              <a:cs typeface="Calibri" panose="020F0502020204030204"/>
            </a:endParaRPr>
          </a:p>
          <a:p>
            <a:endParaRPr lang="en-CA"/>
          </a:p>
          <a:p>
            <a:r>
              <a:rPr lang="en-CA"/>
              <a:t>FRENCH VIDEO: https://www.youtube.com/watch?v=AaKoSIeLAKc </a:t>
            </a:r>
            <a:endParaRPr lang="en-CA">
              <a:cs typeface="Calibri"/>
            </a:endParaRPr>
          </a:p>
          <a:p>
            <a:endParaRPr lang="en-CA"/>
          </a:p>
        </p:txBody>
      </p:sp>
      <p:sp>
        <p:nvSpPr>
          <p:cNvPr id="4" name="Slide Number Placeholder 3"/>
          <p:cNvSpPr>
            <a:spLocks noGrp="1"/>
          </p:cNvSpPr>
          <p:nvPr>
            <p:ph type="sldNum" sz="quarter" idx="5"/>
          </p:nvPr>
        </p:nvSpPr>
        <p:spPr/>
        <p:txBody>
          <a:bodyPr/>
          <a:lstStyle/>
          <a:p>
            <a:fld id="{C3EB99D8-AA21-42AD-ADC9-FB0FFB9F7830}" type="slidenum">
              <a:rPr lang="en-CA" smtClean="0"/>
              <a:t>5</a:t>
            </a:fld>
            <a:endParaRPr lang="en-CA"/>
          </a:p>
        </p:txBody>
      </p:sp>
    </p:spTree>
    <p:extLst>
      <p:ext uri="{BB962C8B-B14F-4D97-AF65-F5344CB8AC3E}">
        <p14:creationId xmlns:p14="http://schemas.microsoft.com/office/powerpoint/2010/main" val="3317416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https://www.youtube.com/watch?v=-JwlKjRaUaw</a:t>
            </a:r>
            <a:endParaRPr lang="en-US"/>
          </a:p>
          <a:p>
            <a:endParaRPr lang="en-CA"/>
          </a:p>
        </p:txBody>
      </p:sp>
      <p:sp>
        <p:nvSpPr>
          <p:cNvPr id="4" name="Slide Number Placeholder 3"/>
          <p:cNvSpPr>
            <a:spLocks noGrp="1"/>
          </p:cNvSpPr>
          <p:nvPr>
            <p:ph type="sldNum" sz="quarter" idx="5"/>
          </p:nvPr>
        </p:nvSpPr>
        <p:spPr/>
        <p:txBody>
          <a:bodyPr/>
          <a:lstStyle/>
          <a:p>
            <a:fld id="{C3EB99D8-AA21-42AD-ADC9-FB0FFB9F7830}" type="slidenum">
              <a:rPr lang="en-CA" smtClean="0"/>
              <a:t>6</a:t>
            </a:fld>
            <a:endParaRPr lang="en-CA"/>
          </a:p>
        </p:txBody>
      </p:sp>
    </p:spTree>
    <p:extLst>
      <p:ext uri="{BB962C8B-B14F-4D97-AF65-F5344CB8AC3E}">
        <p14:creationId xmlns:p14="http://schemas.microsoft.com/office/powerpoint/2010/main" val="2213868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cs typeface="Calibri"/>
              </a:rPr>
              <a:t>Infections that are transmitted through sexual contact are considered STIs. </a:t>
            </a:r>
            <a:endParaRPr lang="en-US"/>
          </a:p>
          <a:p>
            <a:endParaRPr lang="en-CA">
              <a:cs typeface="Calibri"/>
            </a:endParaRPr>
          </a:p>
          <a:p>
            <a:r>
              <a:rPr lang="en-CA">
                <a:cs typeface="Calibri"/>
              </a:rPr>
              <a:t>Infections that are transmitted through exposure to infected blood, and sexual contact, fall under the acronym STBBI (sexually transmitted blood borne infections).</a:t>
            </a:r>
            <a:endParaRPr lang="en-CA"/>
          </a:p>
          <a:p>
            <a:endParaRPr lang="en-CA">
              <a:cs typeface="Calibri"/>
            </a:endParaRPr>
          </a:p>
          <a:p>
            <a:r>
              <a:rPr lang="en-CA" b="1">
                <a:cs typeface="Calibri"/>
              </a:rPr>
              <a:t>All sexually transmitted and blood borne infections fall under the acronym STBBI, however for this presentation we will continue to refer to them all as STIs for consistency for staff and students. </a:t>
            </a:r>
          </a:p>
          <a:p>
            <a:endParaRPr lang="en-CA" b="1">
              <a:cs typeface="Calibri"/>
            </a:endParaRPr>
          </a:p>
          <a:p>
            <a:r>
              <a:rPr lang="en-CA">
                <a:cs typeface="Calibri"/>
              </a:rPr>
              <a:t>This presentation covers viral and bacterial STIs. There are parasitic and fungal infections – for more information see </a:t>
            </a:r>
            <a:r>
              <a:rPr lang="en-CA">
                <a:hlinkClick r:id="rId3"/>
              </a:rPr>
              <a:t>https://www.sexandu.ca/stis/</a:t>
            </a:r>
            <a:r>
              <a:rPr lang="en-CA"/>
              <a:t> </a:t>
            </a:r>
            <a:endParaRPr lang="en-CA">
              <a:cs typeface="Calibri"/>
            </a:endParaRPr>
          </a:p>
          <a:p>
            <a:endParaRPr lang="en-CA"/>
          </a:p>
        </p:txBody>
      </p:sp>
      <p:sp>
        <p:nvSpPr>
          <p:cNvPr id="4" name="Slide Number Placeholder 3"/>
          <p:cNvSpPr>
            <a:spLocks noGrp="1"/>
          </p:cNvSpPr>
          <p:nvPr>
            <p:ph type="sldNum" sz="quarter" idx="5"/>
          </p:nvPr>
        </p:nvSpPr>
        <p:spPr/>
        <p:txBody>
          <a:bodyPr/>
          <a:lstStyle/>
          <a:p>
            <a:fld id="{C3EB99D8-AA21-42AD-ADC9-FB0FFB9F7830}" type="slidenum">
              <a:rPr lang="en-CA" smtClean="0"/>
              <a:t>7</a:t>
            </a:fld>
            <a:endParaRPr lang="en-CA"/>
          </a:p>
        </p:txBody>
      </p:sp>
    </p:spTree>
    <p:extLst>
      <p:ext uri="{BB962C8B-B14F-4D97-AF65-F5344CB8AC3E}">
        <p14:creationId xmlns:p14="http://schemas.microsoft.com/office/powerpoint/2010/main" val="1709360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Image: Canva (MLHU)</a:t>
            </a:r>
            <a:endParaRPr lang="en-US"/>
          </a:p>
          <a:p>
            <a:endParaRPr lang="en-CA"/>
          </a:p>
        </p:txBody>
      </p:sp>
      <p:sp>
        <p:nvSpPr>
          <p:cNvPr id="4" name="Slide Number Placeholder 3"/>
          <p:cNvSpPr>
            <a:spLocks noGrp="1"/>
          </p:cNvSpPr>
          <p:nvPr>
            <p:ph type="sldNum" sz="quarter" idx="5"/>
          </p:nvPr>
        </p:nvSpPr>
        <p:spPr/>
        <p:txBody>
          <a:bodyPr/>
          <a:lstStyle/>
          <a:p>
            <a:fld id="{C3EB99D8-AA21-42AD-ADC9-FB0FFB9F7830}" type="slidenum">
              <a:rPr lang="en-CA" smtClean="0"/>
              <a:t>8</a:t>
            </a:fld>
            <a:endParaRPr lang="en-CA"/>
          </a:p>
        </p:txBody>
      </p:sp>
    </p:spTree>
    <p:extLst>
      <p:ext uri="{BB962C8B-B14F-4D97-AF65-F5344CB8AC3E}">
        <p14:creationId xmlns:p14="http://schemas.microsoft.com/office/powerpoint/2010/main" val="2451160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latin typeface="Arial"/>
                <a:cs typeface="Arial"/>
              </a:rPr>
              <a:t>Chlamydia is transmitted through unprotected oral, vaginal and anal sex</a:t>
            </a:r>
          </a:p>
          <a:p>
            <a:endParaRPr lang="en-US">
              <a:latin typeface="Arial"/>
              <a:cs typeface="Arial"/>
            </a:endParaRPr>
          </a:p>
          <a:p>
            <a:r>
              <a:rPr lang="en-US">
                <a:latin typeface="Arial"/>
                <a:cs typeface="Arial"/>
              </a:rPr>
              <a:t>-Typically tested through a urine sample.  If the individual has discharge a swab may be taken to rule out other infections.</a:t>
            </a:r>
          </a:p>
          <a:p>
            <a:endParaRPr lang="en-US">
              <a:latin typeface="Arial"/>
              <a:cs typeface="Arial"/>
            </a:endParaRPr>
          </a:p>
          <a:p>
            <a:r>
              <a:rPr lang="en-US">
                <a:latin typeface="Arial"/>
                <a:cs typeface="Arial"/>
              </a:rPr>
              <a:t>-Treated with a one-dose antibiotic taken by mouth</a:t>
            </a:r>
          </a:p>
          <a:p>
            <a:endParaRPr lang="en-US">
              <a:latin typeface="Arial"/>
              <a:cs typeface="Arial"/>
            </a:endParaRPr>
          </a:p>
          <a:p>
            <a:r>
              <a:rPr lang="en-US">
                <a:latin typeface="Arial"/>
                <a:cs typeface="Arial"/>
              </a:rPr>
              <a:t>Once treated, individuals can be re-infected if exposed again.</a:t>
            </a:r>
          </a:p>
          <a:p>
            <a:endParaRPr lang="en-US">
              <a:latin typeface="Arial"/>
              <a:cs typeface="Arial"/>
            </a:endParaRPr>
          </a:p>
          <a:p>
            <a:r>
              <a:rPr lang="en-US">
                <a:latin typeface="Arial"/>
                <a:cs typeface="Arial"/>
              </a:rPr>
              <a:t>Untreated chlamydia can lead to pelvic inflammatory disease and cause future difficulties with getting pregnant.</a:t>
            </a:r>
            <a:endParaRPr lang="en-US"/>
          </a:p>
          <a:p>
            <a:endParaRPr lang="en-US" altLang="en-US">
              <a:latin typeface="Arial"/>
              <a:cs typeface="Arial"/>
            </a:endParaRPr>
          </a:p>
          <a:p>
            <a:endParaRPr lang="en-US" altLang="en-US">
              <a:latin typeface="Arial"/>
              <a:cs typeface="Arial"/>
            </a:endParaRPr>
          </a:p>
          <a:p>
            <a:r>
              <a:rPr lang="en-US" altLang="en-US">
                <a:latin typeface="Times New Roman"/>
                <a:cs typeface="Times New Roman"/>
              </a:rPr>
              <a:t>Reference:</a:t>
            </a:r>
          </a:p>
          <a:p>
            <a:endParaRPr lang="en-US" altLang="en-US">
              <a:latin typeface="Times New Roman"/>
              <a:cs typeface="Times New Roman"/>
            </a:endParaRPr>
          </a:p>
          <a:p>
            <a:r>
              <a:rPr lang="en-CA"/>
              <a:t>Image: Canva (MLHU)</a:t>
            </a:r>
            <a:endParaRPr lang="en-US"/>
          </a:p>
          <a:p>
            <a:endParaRPr lang="en-CA"/>
          </a:p>
        </p:txBody>
      </p:sp>
      <p:sp>
        <p:nvSpPr>
          <p:cNvPr id="4" name="Slide Number Placeholder 3"/>
          <p:cNvSpPr>
            <a:spLocks noGrp="1"/>
          </p:cNvSpPr>
          <p:nvPr>
            <p:ph type="sldNum" sz="quarter" idx="5"/>
          </p:nvPr>
        </p:nvSpPr>
        <p:spPr/>
        <p:txBody>
          <a:bodyPr/>
          <a:lstStyle/>
          <a:p>
            <a:fld id="{C3EB99D8-AA21-42AD-ADC9-FB0FFB9F7830}" type="slidenum">
              <a:rPr lang="en-CA" smtClean="0"/>
              <a:t>9</a:t>
            </a:fld>
            <a:endParaRPr lang="en-CA"/>
          </a:p>
        </p:txBody>
      </p:sp>
    </p:spTree>
    <p:extLst>
      <p:ext uri="{BB962C8B-B14F-4D97-AF65-F5344CB8AC3E}">
        <p14:creationId xmlns:p14="http://schemas.microsoft.com/office/powerpoint/2010/main" val="1592725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latin typeface="Arial"/>
                <a:cs typeface="Arial"/>
              </a:rPr>
              <a:t>Gonorrhea is transmitted through unprotected oral, vaginal and anal sex</a:t>
            </a:r>
          </a:p>
          <a:p>
            <a:endParaRPr lang="en-US">
              <a:latin typeface="Arial"/>
              <a:cs typeface="Arial"/>
            </a:endParaRPr>
          </a:p>
          <a:p>
            <a:r>
              <a:rPr lang="en-US">
                <a:latin typeface="Arial"/>
                <a:cs typeface="Arial"/>
              </a:rPr>
              <a:t>-Typically tested through a urine sample.  If the individual has discharge a swab may be taken to rule out other infections.</a:t>
            </a:r>
          </a:p>
          <a:p>
            <a:endParaRPr lang="en-US">
              <a:latin typeface="Arial"/>
              <a:cs typeface="Arial"/>
            </a:endParaRPr>
          </a:p>
          <a:p>
            <a:r>
              <a:rPr lang="en-US">
                <a:latin typeface="Arial"/>
                <a:cs typeface="Arial"/>
              </a:rPr>
              <a:t>-Treated with both oral antibiotics and an injection</a:t>
            </a:r>
          </a:p>
          <a:p>
            <a:r>
              <a:rPr lang="en-US">
                <a:latin typeface="Arial"/>
                <a:cs typeface="Arial"/>
              </a:rPr>
              <a:t>Once treated, individuals can be re-infected if exposed again.</a:t>
            </a:r>
          </a:p>
          <a:p>
            <a:endParaRPr lang="en-US">
              <a:latin typeface="Arial"/>
              <a:cs typeface="Arial"/>
            </a:endParaRPr>
          </a:p>
          <a:p>
            <a:r>
              <a:rPr lang="en-US">
                <a:latin typeface="Arial"/>
                <a:cs typeface="Arial"/>
              </a:rPr>
              <a:t>Untreated gonorrhea can lead to pelvic inflammatory disease and cause future difficulties with getting pregnant.</a:t>
            </a:r>
            <a:endParaRPr lang="en-US"/>
          </a:p>
          <a:p>
            <a:endParaRPr lang="en-US" altLang="en-US">
              <a:latin typeface="Arial"/>
              <a:cs typeface="Arial"/>
            </a:endParaRPr>
          </a:p>
          <a:p>
            <a:endParaRPr lang="en-US" altLang="en-US">
              <a:latin typeface="Times New Roman"/>
              <a:cs typeface="Times New Roman"/>
            </a:endParaRPr>
          </a:p>
          <a:p>
            <a:r>
              <a:rPr lang="en-US" altLang="en-US">
                <a:latin typeface="Arial"/>
                <a:cs typeface="Arial"/>
              </a:rPr>
              <a:t>Reference:</a:t>
            </a:r>
          </a:p>
          <a:p>
            <a:endParaRPr lang="en-US" altLang="en-US">
              <a:latin typeface="Arial" panose="020B0604020202020204" pitchFamily="34" charset="0"/>
              <a:cs typeface="Arial" panose="020B0604020202020204" pitchFamily="34" charset="0"/>
            </a:endParaRPr>
          </a:p>
          <a:p>
            <a:r>
              <a:rPr lang="en-CA"/>
              <a:t>Image: Canva (MLHU) </a:t>
            </a:r>
            <a:endParaRPr lang="en-US"/>
          </a:p>
          <a:p>
            <a:endParaRPr lang="en-CA"/>
          </a:p>
        </p:txBody>
      </p:sp>
      <p:sp>
        <p:nvSpPr>
          <p:cNvPr id="4" name="Slide Number Placeholder 3"/>
          <p:cNvSpPr>
            <a:spLocks noGrp="1"/>
          </p:cNvSpPr>
          <p:nvPr>
            <p:ph type="sldNum" sz="quarter" idx="5"/>
          </p:nvPr>
        </p:nvSpPr>
        <p:spPr/>
        <p:txBody>
          <a:bodyPr/>
          <a:lstStyle/>
          <a:p>
            <a:fld id="{C3EB99D8-AA21-42AD-ADC9-FB0FFB9F7830}" type="slidenum">
              <a:rPr lang="en-CA" smtClean="0"/>
              <a:t>10</a:t>
            </a:fld>
            <a:endParaRPr lang="en-CA"/>
          </a:p>
        </p:txBody>
      </p:sp>
    </p:spTree>
    <p:extLst>
      <p:ext uri="{BB962C8B-B14F-4D97-AF65-F5344CB8AC3E}">
        <p14:creationId xmlns:p14="http://schemas.microsoft.com/office/powerpoint/2010/main" val="3274842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1D028-48DD-4EE8-9BC4-95EE1E61CF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04866EE3-6F1A-8623-59BE-97F4E8E4A8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AA7D12BB-E2D2-BD56-3498-E4A04399D176}"/>
              </a:ext>
            </a:extLst>
          </p:cNvPr>
          <p:cNvSpPr>
            <a:spLocks noGrp="1"/>
          </p:cNvSpPr>
          <p:nvPr>
            <p:ph type="dt" sz="half" idx="10"/>
          </p:nvPr>
        </p:nvSpPr>
        <p:spPr/>
        <p:txBody>
          <a:bodyPr/>
          <a:lstStyle/>
          <a:p>
            <a:fld id="{DF3B5322-79A2-4C85-B491-0D1B372F2DEF}" type="datetimeFigureOut">
              <a:rPr lang="en-CA" smtClean="0"/>
              <a:t>2023-09-20</a:t>
            </a:fld>
            <a:endParaRPr lang="en-CA"/>
          </a:p>
        </p:txBody>
      </p:sp>
      <p:sp>
        <p:nvSpPr>
          <p:cNvPr id="5" name="Footer Placeholder 4">
            <a:extLst>
              <a:ext uri="{FF2B5EF4-FFF2-40B4-BE49-F238E27FC236}">
                <a16:creationId xmlns:a16="http://schemas.microsoft.com/office/drawing/2014/main" id="{2A2C5AA6-217E-75C4-283D-35443C6343D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3BA1C3A-F354-BFF2-14AB-435E5897935B}"/>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1560718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9E09E-3552-5525-7E0B-10E2E25F1109}"/>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A0FEA38-27A5-5C91-ECCE-A704B0DB24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E4B70AD-6624-F467-597C-39CB4B95A6D4}"/>
              </a:ext>
            </a:extLst>
          </p:cNvPr>
          <p:cNvSpPr>
            <a:spLocks noGrp="1"/>
          </p:cNvSpPr>
          <p:nvPr>
            <p:ph type="dt" sz="half" idx="10"/>
          </p:nvPr>
        </p:nvSpPr>
        <p:spPr/>
        <p:txBody>
          <a:bodyPr/>
          <a:lstStyle/>
          <a:p>
            <a:fld id="{DF3B5322-79A2-4C85-B491-0D1B372F2DEF}" type="datetimeFigureOut">
              <a:rPr lang="en-CA" smtClean="0"/>
              <a:t>2023-09-20</a:t>
            </a:fld>
            <a:endParaRPr lang="en-CA"/>
          </a:p>
        </p:txBody>
      </p:sp>
      <p:sp>
        <p:nvSpPr>
          <p:cNvPr id="5" name="Footer Placeholder 4">
            <a:extLst>
              <a:ext uri="{FF2B5EF4-FFF2-40B4-BE49-F238E27FC236}">
                <a16:creationId xmlns:a16="http://schemas.microsoft.com/office/drawing/2014/main" id="{F28AF4A3-7597-311D-37C1-C8EEC6415F0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13A44C7-B04F-EFCC-173C-5298C12832BA}"/>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50132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922149-8F97-613D-1713-7FCC08D139A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29C4208-1D46-CB3B-F37C-5EFE8A7819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1AEFD30-19FE-482B-4017-749F30E79400}"/>
              </a:ext>
            </a:extLst>
          </p:cNvPr>
          <p:cNvSpPr>
            <a:spLocks noGrp="1"/>
          </p:cNvSpPr>
          <p:nvPr>
            <p:ph type="dt" sz="half" idx="10"/>
          </p:nvPr>
        </p:nvSpPr>
        <p:spPr/>
        <p:txBody>
          <a:bodyPr/>
          <a:lstStyle/>
          <a:p>
            <a:fld id="{DF3B5322-79A2-4C85-B491-0D1B372F2DEF}" type="datetimeFigureOut">
              <a:rPr lang="en-CA" smtClean="0"/>
              <a:t>2023-09-20</a:t>
            </a:fld>
            <a:endParaRPr lang="en-CA"/>
          </a:p>
        </p:txBody>
      </p:sp>
      <p:sp>
        <p:nvSpPr>
          <p:cNvPr id="5" name="Footer Placeholder 4">
            <a:extLst>
              <a:ext uri="{FF2B5EF4-FFF2-40B4-BE49-F238E27FC236}">
                <a16:creationId xmlns:a16="http://schemas.microsoft.com/office/drawing/2014/main" id="{11B4B7B4-CA75-AEE7-A4D5-F2ECCD460AC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FA5AC87-009A-1A67-96C8-F5CC0AB55836}"/>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83049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98AC2-BCA4-11AF-BEB7-F9E60EB0DAC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9AB27FE-A5C2-9A73-7595-D235769F1B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CAFB370-EF4A-D195-5BF5-920DF935BBCD}"/>
              </a:ext>
            </a:extLst>
          </p:cNvPr>
          <p:cNvSpPr>
            <a:spLocks noGrp="1"/>
          </p:cNvSpPr>
          <p:nvPr>
            <p:ph type="dt" sz="half" idx="10"/>
          </p:nvPr>
        </p:nvSpPr>
        <p:spPr/>
        <p:txBody>
          <a:bodyPr/>
          <a:lstStyle/>
          <a:p>
            <a:fld id="{DF3B5322-79A2-4C85-B491-0D1B372F2DEF}" type="datetimeFigureOut">
              <a:rPr lang="en-CA" smtClean="0"/>
              <a:t>2023-09-20</a:t>
            </a:fld>
            <a:endParaRPr lang="en-CA"/>
          </a:p>
        </p:txBody>
      </p:sp>
      <p:sp>
        <p:nvSpPr>
          <p:cNvPr id="5" name="Footer Placeholder 4">
            <a:extLst>
              <a:ext uri="{FF2B5EF4-FFF2-40B4-BE49-F238E27FC236}">
                <a16:creationId xmlns:a16="http://schemas.microsoft.com/office/drawing/2014/main" id="{FBEC5D1C-2BF5-8A50-49DB-B386527F877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A7868CC-0DF1-4B1E-9B4B-E11B413565D3}"/>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2101927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A17C4-28D1-3CB5-BC9C-DD9AF5FF60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A81971E4-64D6-7B2D-F57E-F067E01714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02574B-9680-E239-573A-EAD40F9240D0}"/>
              </a:ext>
            </a:extLst>
          </p:cNvPr>
          <p:cNvSpPr>
            <a:spLocks noGrp="1"/>
          </p:cNvSpPr>
          <p:nvPr>
            <p:ph type="dt" sz="half" idx="10"/>
          </p:nvPr>
        </p:nvSpPr>
        <p:spPr/>
        <p:txBody>
          <a:bodyPr/>
          <a:lstStyle/>
          <a:p>
            <a:fld id="{DF3B5322-79A2-4C85-B491-0D1B372F2DEF}" type="datetimeFigureOut">
              <a:rPr lang="en-CA" smtClean="0"/>
              <a:t>2023-09-20</a:t>
            </a:fld>
            <a:endParaRPr lang="en-CA"/>
          </a:p>
        </p:txBody>
      </p:sp>
      <p:sp>
        <p:nvSpPr>
          <p:cNvPr id="5" name="Footer Placeholder 4">
            <a:extLst>
              <a:ext uri="{FF2B5EF4-FFF2-40B4-BE49-F238E27FC236}">
                <a16:creationId xmlns:a16="http://schemas.microsoft.com/office/drawing/2014/main" id="{7B070B57-A0F6-81DF-3286-77D6C68BAF5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757D819-0071-F899-5C96-7EC64AF7DCC7}"/>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3868820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F4F1C-73BE-1A64-F93C-FEDEDCE9D57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DD73621-7193-AC78-1016-9CA21E80C5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86B1F4F-5B30-857D-7AFC-4B58470AE2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527170DA-FAB7-F039-9C9C-59BC69815C8B}"/>
              </a:ext>
            </a:extLst>
          </p:cNvPr>
          <p:cNvSpPr>
            <a:spLocks noGrp="1"/>
          </p:cNvSpPr>
          <p:nvPr>
            <p:ph type="dt" sz="half" idx="10"/>
          </p:nvPr>
        </p:nvSpPr>
        <p:spPr/>
        <p:txBody>
          <a:bodyPr/>
          <a:lstStyle/>
          <a:p>
            <a:fld id="{DF3B5322-79A2-4C85-B491-0D1B372F2DEF}" type="datetimeFigureOut">
              <a:rPr lang="en-CA" smtClean="0"/>
              <a:t>2023-09-20</a:t>
            </a:fld>
            <a:endParaRPr lang="en-CA"/>
          </a:p>
        </p:txBody>
      </p:sp>
      <p:sp>
        <p:nvSpPr>
          <p:cNvPr id="6" name="Footer Placeholder 5">
            <a:extLst>
              <a:ext uri="{FF2B5EF4-FFF2-40B4-BE49-F238E27FC236}">
                <a16:creationId xmlns:a16="http://schemas.microsoft.com/office/drawing/2014/main" id="{EE6FD7EA-00B8-2FAB-6598-607248FCC1B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7F578B4-50A0-1000-FA31-7E0072FD46FC}"/>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719342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ACC1E-BEA1-C1FD-59DD-D40FC4C75C6B}"/>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E17C335-670F-B1D5-07C8-FDADFCFCF5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E80680-F4F3-782A-C20B-88957E8D5B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057C6DB9-0D29-249C-4390-2A591AA0A2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6214E2-4AAB-AAC2-9CA4-CBD1A68615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E0BC87E9-49A8-12F1-4AF6-85C602D8DB4B}"/>
              </a:ext>
            </a:extLst>
          </p:cNvPr>
          <p:cNvSpPr>
            <a:spLocks noGrp="1"/>
          </p:cNvSpPr>
          <p:nvPr>
            <p:ph type="dt" sz="half" idx="10"/>
          </p:nvPr>
        </p:nvSpPr>
        <p:spPr/>
        <p:txBody>
          <a:bodyPr/>
          <a:lstStyle/>
          <a:p>
            <a:fld id="{DF3B5322-79A2-4C85-B491-0D1B372F2DEF}" type="datetimeFigureOut">
              <a:rPr lang="en-CA" smtClean="0"/>
              <a:t>2023-09-20</a:t>
            </a:fld>
            <a:endParaRPr lang="en-CA"/>
          </a:p>
        </p:txBody>
      </p:sp>
      <p:sp>
        <p:nvSpPr>
          <p:cNvPr id="8" name="Footer Placeholder 7">
            <a:extLst>
              <a:ext uri="{FF2B5EF4-FFF2-40B4-BE49-F238E27FC236}">
                <a16:creationId xmlns:a16="http://schemas.microsoft.com/office/drawing/2014/main" id="{38D0B6BC-A7E8-A99B-B861-6698B8342E2E}"/>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D2A02E16-C88D-BA60-C845-962183C6B1AA}"/>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569047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34C24-4884-1457-AEA5-A9B61C259934}"/>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1059D4FE-0E54-5A60-7B30-896703AB147F}"/>
              </a:ext>
            </a:extLst>
          </p:cNvPr>
          <p:cNvSpPr>
            <a:spLocks noGrp="1"/>
          </p:cNvSpPr>
          <p:nvPr>
            <p:ph type="dt" sz="half" idx="10"/>
          </p:nvPr>
        </p:nvSpPr>
        <p:spPr/>
        <p:txBody>
          <a:bodyPr/>
          <a:lstStyle/>
          <a:p>
            <a:fld id="{DF3B5322-79A2-4C85-B491-0D1B372F2DEF}" type="datetimeFigureOut">
              <a:rPr lang="en-CA" smtClean="0"/>
              <a:t>2023-09-20</a:t>
            </a:fld>
            <a:endParaRPr lang="en-CA"/>
          </a:p>
        </p:txBody>
      </p:sp>
      <p:sp>
        <p:nvSpPr>
          <p:cNvPr id="4" name="Footer Placeholder 3">
            <a:extLst>
              <a:ext uri="{FF2B5EF4-FFF2-40B4-BE49-F238E27FC236}">
                <a16:creationId xmlns:a16="http://schemas.microsoft.com/office/drawing/2014/main" id="{9F94622D-93AF-99FD-D322-DDEA8FC8A399}"/>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60F06FBF-D7E8-37E9-2984-81C4FE13880D}"/>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2454346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C14951-6220-21E1-0013-450C7C225A95}"/>
              </a:ext>
            </a:extLst>
          </p:cNvPr>
          <p:cNvSpPr>
            <a:spLocks noGrp="1"/>
          </p:cNvSpPr>
          <p:nvPr>
            <p:ph type="dt" sz="half" idx="10"/>
          </p:nvPr>
        </p:nvSpPr>
        <p:spPr/>
        <p:txBody>
          <a:bodyPr/>
          <a:lstStyle/>
          <a:p>
            <a:fld id="{DF3B5322-79A2-4C85-B491-0D1B372F2DEF}" type="datetimeFigureOut">
              <a:rPr lang="en-CA" smtClean="0"/>
              <a:t>2023-09-20</a:t>
            </a:fld>
            <a:endParaRPr lang="en-CA"/>
          </a:p>
        </p:txBody>
      </p:sp>
      <p:sp>
        <p:nvSpPr>
          <p:cNvPr id="3" name="Footer Placeholder 2">
            <a:extLst>
              <a:ext uri="{FF2B5EF4-FFF2-40B4-BE49-F238E27FC236}">
                <a16:creationId xmlns:a16="http://schemas.microsoft.com/office/drawing/2014/main" id="{4A66DC7E-14E6-8DF4-8EC9-70CFBE2EB6FD}"/>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D7A25EF7-CE20-1B90-9EA8-10B6EE332D2C}"/>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627846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C18E6-AC7C-4243-19FC-CEF728735D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329EDF65-0E15-C4E3-3B83-3263374648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7FE15C96-E07C-6538-F5CC-10709C9DD4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728001-E74B-E1A5-A887-9F2792E71CDF}"/>
              </a:ext>
            </a:extLst>
          </p:cNvPr>
          <p:cNvSpPr>
            <a:spLocks noGrp="1"/>
          </p:cNvSpPr>
          <p:nvPr>
            <p:ph type="dt" sz="half" idx="10"/>
          </p:nvPr>
        </p:nvSpPr>
        <p:spPr/>
        <p:txBody>
          <a:bodyPr/>
          <a:lstStyle/>
          <a:p>
            <a:fld id="{DF3B5322-79A2-4C85-B491-0D1B372F2DEF}" type="datetimeFigureOut">
              <a:rPr lang="en-CA" smtClean="0"/>
              <a:t>2023-09-20</a:t>
            </a:fld>
            <a:endParaRPr lang="en-CA"/>
          </a:p>
        </p:txBody>
      </p:sp>
      <p:sp>
        <p:nvSpPr>
          <p:cNvPr id="6" name="Footer Placeholder 5">
            <a:extLst>
              <a:ext uri="{FF2B5EF4-FFF2-40B4-BE49-F238E27FC236}">
                <a16:creationId xmlns:a16="http://schemas.microsoft.com/office/drawing/2014/main" id="{2089C271-889A-6B87-F80E-2D7E3937D3E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2D18E1A-04F7-1EFB-4DFD-32C649DD1394}"/>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2668078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183B6-E4B2-B506-BA62-3148E83F5B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47E1ECCE-F997-1C86-D86F-7209637B50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5D806D1D-C9C0-D0D9-D446-C9D28C9715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6B1177-F881-D3A1-B877-5AA7BB55D5E7}"/>
              </a:ext>
            </a:extLst>
          </p:cNvPr>
          <p:cNvSpPr>
            <a:spLocks noGrp="1"/>
          </p:cNvSpPr>
          <p:nvPr>
            <p:ph type="dt" sz="half" idx="10"/>
          </p:nvPr>
        </p:nvSpPr>
        <p:spPr/>
        <p:txBody>
          <a:bodyPr/>
          <a:lstStyle/>
          <a:p>
            <a:fld id="{DF3B5322-79A2-4C85-B491-0D1B372F2DEF}" type="datetimeFigureOut">
              <a:rPr lang="en-CA" smtClean="0"/>
              <a:t>2023-09-20</a:t>
            </a:fld>
            <a:endParaRPr lang="en-CA"/>
          </a:p>
        </p:txBody>
      </p:sp>
      <p:sp>
        <p:nvSpPr>
          <p:cNvPr id="6" name="Footer Placeholder 5">
            <a:extLst>
              <a:ext uri="{FF2B5EF4-FFF2-40B4-BE49-F238E27FC236}">
                <a16:creationId xmlns:a16="http://schemas.microsoft.com/office/drawing/2014/main" id="{3E052596-3D73-9982-7D1E-75213F2473C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4C3374E-7227-D9C4-B705-FF1A3C34EC7F}"/>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3441273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5EDF49-3CB9-1B04-669F-EEA10E5CFC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5C01DAA-F9F7-9071-475D-D804F87658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81F626C-F767-08F0-BCBF-EDA5467C6E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3B5322-79A2-4C85-B491-0D1B372F2DEF}" type="datetimeFigureOut">
              <a:rPr lang="en-CA" smtClean="0"/>
              <a:t>2023-09-20</a:t>
            </a:fld>
            <a:endParaRPr lang="en-CA"/>
          </a:p>
        </p:txBody>
      </p:sp>
      <p:sp>
        <p:nvSpPr>
          <p:cNvPr id="5" name="Footer Placeholder 4">
            <a:extLst>
              <a:ext uri="{FF2B5EF4-FFF2-40B4-BE49-F238E27FC236}">
                <a16:creationId xmlns:a16="http://schemas.microsoft.com/office/drawing/2014/main" id="{2A35D723-95E0-30C9-AEBE-79D820C7B8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75C8381D-2866-A450-76B4-A61DE87B4C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C79CDC-D525-48C6-83DA-55B1A50EB0B8}" type="slidenum">
              <a:rPr lang="en-CA" smtClean="0"/>
              <a:t>‹#›</a:t>
            </a:fld>
            <a:endParaRPr lang="en-CA"/>
          </a:p>
        </p:txBody>
      </p:sp>
    </p:spTree>
    <p:extLst>
      <p:ext uri="{BB962C8B-B14F-4D97-AF65-F5344CB8AC3E}">
        <p14:creationId xmlns:p14="http://schemas.microsoft.com/office/powerpoint/2010/main" val="35969184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6.png"/><Relationship Id="rId7"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teachingsexualhealth.ca/teachers/resource/using-a-condom-video/"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www.itsaplan.ca/" TargetMode="External"/><Relationship Id="rId5" Type="http://schemas.openxmlformats.org/officeDocument/2006/relationships/hyperlink" Target="http://www.sexandu.ca/contraception" TargetMode="External"/><Relationship Id="rId4" Type="http://schemas.openxmlformats.org/officeDocument/2006/relationships/hyperlink" Target="https://www.swpublichealth.ca/en/my-health/birth-control.asp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hyperlink" Target="https://www.youtube.com/watch?v=JC_GOjKwcsU" TargetMode="External"/><Relationship Id="rId2" Type="http://schemas.openxmlformats.org/officeDocument/2006/relationships/slideLayout" Target="../slideLayouts/slideLayout2.xml"/><Relationship Id="rId1" Type="http://schemas.openxmlformats.org/officeDocument/2006/relationships/video" Target="https://www.youtube.com/embed/JC_GOjKwcsU" TargetMode="External"/><Relationship Id="rId6" Type="http://schemas.openxmlformats.org/officeDocument/2006/relationships/image" Target="../media/image11.jpe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JwlKjRaUaw?feature=oembed" TargetMode="External"/><Relationship Id="rId6" Type="http://schemas.openxmlformats.org/officeDocument/2006/relationships/image" Target="../media/image12.jpe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472DC0B-629B-F0F6-1BBA-6211B12F6039}"/>
              </a:ext>
            </a:extLst>
          </p:cNvPr>
          <p:cNvSpPr/>
          <p:nvPr/>
        </p:nvSpPr>
        <p:spPr>
          <a:xfrm>
            <a:off x="0" y="2063002"/>
            <a:ext cx="9562643" cy="2358837"/>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7" name="Picture 16">
            <a:extLst>
              <a:ext uri="{FF2B5EF4-FFF2-40B4-BE49-F238E27FC236}">
                <a16:creationId xmlns:a16="http://schemas.microsoft.com/office/drawing/2014/main" id="{B572CA03-596E-991E-B4CF-A1D5CF026A22}"/>
              </a:ext>
            </a:extLst>
          </p:cNvPr>
          <p:cNvPicPr>
            <a:picLocks noChangeAspect="1"/>
          </p:cNvPicPr>
          <p:nvPr/>
        </p:nvPicPr>
        <p:blipFill>
          <a:blip r:embed="rId3" cstate="print">
            <a:extLst>
              <a:ext uri="{28A0092B-C50C-407E-A947-70E740481C1C}">
                <a14:useLocalDpi xmlns:a14="http://schemas.microsoft.com/office/drawing/2010/main" val="0"/>
              </a:ext>
            </a:extLst>
          </a:blip>
          <a:srcRect l="14998" r="14998"/>
          <a:stretch/>
        </p:blipFill>
        <p:spPr>
          <a:xfrm>
            <a:off x="9834000" y="2062999"/>
            <a:ext cx="2358000" cy="2359361"/>
          </a:xfrm>
          <a:prstGeom prst="rect">
            <a:avLst/>
          </a:prstGeom>
        </p:spPr>
      </p:pic>
      <p:sp>
        <p:nvSpPr>
          <p:cNvPr id="18" name="Title 1">
            <a:extLst>
              <a:ext uri="{FF2B5EF4-FFF2-40B4-BE49-F238E27FC236}">
                <a16:creationId xmlns:a16="http://schemas.microsoft.com/office/drawing/2014/main" id="{AF91DAB7-F4BB-9298-9CC3-96F2666CBFBB}"/>
              </a:ext>
            </a:extLst>
          </p:cNvPr>
          <p:cNvSpPr>
            <a:spLocks noGrp="1"/>
          </p:cNvSpPr>
          <p:nvPr>
            <p:ph type="ctrTitle" hasCustomPrompt="1"/>
          </p:nvPr>
        </p:nvSpPr>
        <p:spPr>
          <a:xfrm>
            <a:off x="844704" y="2196353"/>
            <a:ext cx="7297810" cy="1313610"/>
          </a:xfrm>
        </p:spPr>
        <p:txBody>
          <a:bodyPr anchor="ctr">
            <a:normAutofit/>
          </a:bodyPr>
          <a:lstStyle>
            <a:lvl1pPr algn="l">
              <a:defRPr sz="3200" b="1" cap="none" baseline="0">
                <a:solidFill>
                  <a:schemeClr val="bg1"/>
                </a:solidFill>
                <a:latin typeface="Arial" panose="020B0604020202020204" pitchFamily="34" charset="0"/>
                <a:cs typeface="Arial" panose="020B0604020202020204" pitchFamily="34" charset="0"/>
              </a:defRPr>
            </a:lvl1pPr>
          </a:lstStyle>
          <a:p>
            <a:r>
              <a:rPr lang="en-US"/>
              <a:t>Sexually Transmitted Infections (STI)</a:t>
            </a:r>
          </a:p>
        </p:txBody>
      </p:sp>
      <p:pic>
        <p:nvPicPr>
          <p:cNvPr id="20" name="Picture 19">
            <a:extLst>
              <a:ext uri="{FF2B5EF4-FFF2-40B4-BE49-F238E27FC236}">
                <a16:creationId xmlns:a16="http://schemas.microsoft.com/office/drawing/2014/main" id="{2E534D98-8D73-9823-8D13-D41D7BD97B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703" y="609434"/>
            <a:ext cx="2035161" cy="1162949"/>
          </a:xfrm>
          <a:prstGeom prst="rect">
            <a:avLst/>
          </a:prstGeom>
        </p:spPr>
      </p:pic>
      <p:sp>
        <p:nvSpPr>
          <p:cNvPr id="21" name="Text Placeholder 15">
            <a:extLst>
              <a:ext uri="{FF2B5EF4-FFF2-40B4-BE49-F238E27FC236}">
                <a16:creationId xmlns:a16="http://schemas.microsoft.com/office/drawing/2014/main" id="{4A4281E6-AF1F-C967-1415-CB1BBC5EA954}"/>
              </a:ext>
            </a:extLst>
          </p:cNvPr>
          <p:cNvSpPr txBox="1">
            <a:spLocks/>
          </p:cNvSpPr>
          <p:nvPr/>
        </p:nvSpPr>
        <p:spPr>
          <a:xfrm>
            <a:off x="235104" y="6271199"/>
            <a:ext cx="2396672" cy="391279"/>
          </a:xfrm>
          <a:prstGeom prst="rect">
            <a:avLst/>
          </a:prstGeom>
        </p:spPr>
        <p:txBody>
          <a:bodyPr vert="horz" lIns="91440" tIns="45720" rIns="91440" bIns="45720" rtlCol="0" anchor="ctr">
            <a:normAutofit/>
          </a:bodyPr>
          <a:lstStyle>
            <a:defPPr>
              <a:defRPr lang="en-US"/>
            </a:defPPr>
            <a:lvl1pPr marL="0" indent="0" algn="l" defTabSz="914400" rtl="0" eaLnBrk="1" latinLnBrk="0" hangingPunct="1">
              <a:buNone/>
              <a:defRPr sz="1800" b="0" kern="1200" baseline="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06698A"/>
                </a:solidFill>
              </a:rPr>
              <a:t>Recommended for Grades 7-12</a:t>
            </a:r>
            <a:endParaRPr lang="en-CA" sz="1200">
              <a:solidFill>
                <a:srgbClr val="06698A"/>
              </a:solidFill>
            </a:endParaRPr>
          </a:p>
        </p:txBody>
      </p:sp>
      <p:pic>
        <p:nvPicPr>
          <p:cNvPr id="22" name="Picture 21">
            <a:extLst>
              <a:ext uri="{FF2B5EF4-FFF2-40B4-BE49-F238E27FC236}">
                <a16:creationId xmlns:a16="http://schemas.microsoft.com/office/drawing/2014/main" id="{20114FC9-0013-781F-2398-85D5BAAF898C}"/>
              </a:ext>
            </a:extLst>
          </p:cNvPr>
          <p:cNvPicPr>
            <a:picLocks noChangeAspect="1"/>
          </p:cNvPicPr>
          <p:nvPr/>
        </p:nvPicPr>
        <p:blipFill>
          <a:blip r:embed="rId5" cstate="print">
            <a:extLst>
              <a:ext uri="{28A0092B-C50C-407E-A947-70E740481C1C}">
                <a14:useLocalDpi xmlns:a14="http://schemas.microsoft.com/office/drawing/2010/main" val="0"/>
              </a:ext>
            </a:extLst>
          </a:blip>
          <a:srcRect l="16647" r="16647"/>
          <a:stretch/>
        </p:blipFill>
        <p:spPr>
          <a:xfrm>
            <a:off x="9834000" y="4499162"/>
            <a:ext cx="2358839" cy="2357747"/>
          </a:xfrm>
          <a:prstGeom prst="rect">
            <a:avLst/>
          </a:prstGeom>
        </p:spPr>
      </p:pic>
      <p:pic>
        <p:nvPicPr>
          <p:cNvPr id="23" name="Picture 22">
            <a:extLst>
              <a:ext uri="{FF2B5EF4-FFF2-40B4-BE49-F238E27FC236}">
                <a16:creationId xmlns:a16="http://schemas.microsoft.com/office/drawing/2014/main" id="{D33D2B55-67DA-C83C-5E47-7C797686BC47}"/>
              </a:ext>
            </a:extLst>
          </p:cNvPr>
          <p:cNvPicPr>
            <a:picLocks noChangeAspect="1"/>
          </p:cNvPicPr>
          <p:nvPr/>
        </p:nvPicPr>
        <p:blipFill>
          <a:blip r:embed="rId6" cstate="print">
            <a:extLst>
              <a:ext uri="{28A0092B-C50C-407E-A947-70E740481C1C}">
                <a14:useLocalDpi xmlns:a14="http://schemas.microsoft.com/office/drawing/2010/main" val="0"/>
              </a:ext>
            </a:extLst>
          </a:blip>
          <a:srcRect l="10403" r="10403"/>
          <a:stretch/>
        </p:blipFill>
        <p:spPr>
          <a:xfrm>
            <a:off x="9834000" y="0"/>
            <a:ext cx="2358840" cy="1985682"/>
          </a:xfrm>
          <a:prstGeom prst="rect">
            <a:avLst/>
          </a:prstGeom>
        </p:spPr>
      </p:pic>
      <p:sp>
        <p:nvSpPr>
          <p:cNvPr id="24" name="Rectangle 23">
            <a:extLst>
              <a:ext uri="{FF2B5EF4-FFF2-40B4-BE49-F238E27FC236}">
                <a16:creationId xmlns:a16="http://schemas.microsoft.com/office/drawing/2014/main" id="{F9F4CE8D-7665-AF1C-A1E9-E4779856B507}"/>
              </a:ext>
            </a:extLst>
          </p:cNvPr>
          <p:cNvSpPr/>
          <p:nvPr/>
        </p:nvSpPr>
        <p:spPr>
          <a:xfrm>
            <a:off x="9639026"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a:p>
        </p:txBody>
      </p:sp>
      <p:sp>
        <p:nvSpPr>
          <p:cNvPr id="25" name="Rectangle 24">
            <a:extLst>
              <a:ext uri="{FF2B5EF4-FFF2-40B4-BE49-F238E27FC236}">
                <a16:creationId xmlns:a16="http://schemas.microsoft.com/office/drawing/2014/main" id="{647D07D0-A4D0-B5D6-6153-E264005D6B0F}"/>
              </a:ext>
            </a:extLst>
          </p:cNvPr>
          <p:cNvSpPr/>
          <p:nvPr/>
        </p:nvSpPr>
        <p:spPr>
          <a:xfrm>
            <a:off x="9641599"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6698A"/>
              </a:solidFill>
            </a:endParaRPr>
          </a:p>
        </p:txBody>
      </p:sp>
      <p:pic>
        <p:nvPicPr>
          <p:cNvPr id="26" name="Picture 25" descr="Text&#10;&#10;Description automatically generated">
            <a:extLst>
              <a:ext uri="{FF2B5EF4-FFF2-40B4-BE49-F238E27FC236}">
                <a16:creationId xmlns:a16="http://schemas.microsoft.com/office/drawing/2014/main" id="{69664399-6C28-B46E-CAFA-3E7F26486B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48789" y="1064457"/>
            <a:ext cx="2431864" cy="590841"/>
          </a:xfrm>
          <a:prstGeom prst="rect">
            <a:avLst/>
          </a:prstGeom>
        </p:spPr>
      </p:pic>
      <p:sp>
        <p:nvSpPr>
          <p:cNvPr id="27" name="Rectangle 26">
            <a:extLst>
              <a:ext uri="{FF2B5EF4-FFF2-40B4-BE49-F238E27FC236}">
                <a16:creationId xmlns:a16="http://schemas.microsoft.com/office/drawing/2014/main" id="{3B4A20F5-389C-6899-A081-AF3607061B5F}"/>
              </a:ext>
            </a:extLst>
          </p:cNvPr>
          <p:cNvSpPr/>
          <p:nvPr/>
        </p:nvSpPr>
        <p:spPr>
          <a:xfrm>
            <a:off x="9639026" y="4499162"/>
            <a:ext cx="118590" cy="2352038"/>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6698A"/>
              </a:solidFill>
            </a:endParaRPr>
          </a:p>
        </p:txBody>
      </p:sp>
      <p:sp>
        <p:nvSpPr>
          <p:cNvPr id="4" name="Content Placeholder 3">
            <a:extLst>
              <a:ext uri="{FF2B5EF4-FFF2-40B4-BE49-F238E27FC236}">
                <a16:creationId xmlns:a16="http://schemas.microsoft.com/office/drawing/2014/main" id="{38827E6F-E5BD-0BAF-21D8-2B795BF7E166}"/>
              </a:ext>
            </a:extLst>
          </p:cNvPr>
          <p:cNvSpPr txBox="1">
            <a:spLocks noChangeArrowheads="1"/>
          </p:cNvSpPr>
          <p:nvPr/>
        </p:nvSpPr>
        <p:spPr bwMode="auto">
          <a:xfrm>
            <a:off x="6944178" y="6271199"/>
            <a:ext cx="2396672" cy="498598"/>
          </a:xfrm>
          <a:prstGeom prst="rect">
            <a:avLst/>
          </a:prstGeom>
          <a:noFill/>
          <a:ln>
            <a:noFill/>
          </a:ln>
          <a:effectLst/>
        </p:spPr>
        <p:txBody>
          <a:bodyPr wrap="square">
            <a:spAutoFit/>
          </a:bodyPr>
          <a:lstStyle>
            <a:lvl1pPr>
              <a:spcBef>
                <a:spcPct val="20000"/>
              </a:spcBef>
              <a:buChar char="•"/>
              <a:defRPr sz="3200">
                <a:solidFill>
                  <a:schemeClr val="tx1"/>
                </a:solidFill>
                <a:latin typeface="Zurich BT"/>
              </a:defRPr>
            </a:lvl1pPr>
            <a:lvl2pPr marL="742950" indent="-285750">
              <a:spcBef>
                <a:spcPct val="20000"/>
              </a:spcBef>
              <a:buChar char="–"/>
              <a:defRPr sz="2800">
                <a:solidFill>
                  <a:schemeClr val="tx1"/>
                </a:solidFill>
                <a:latin typeface="Zurich BT"/>
              </a:defRPr>
            </a:lvl2pPr>
            <a:lvl3pPr marL="1143000" indent="-228600">
              <a:spcBef>
                <a:spcPct val="20000"/>
              </a:spcBef>
              <a:buChar char="•"/>
              <a:defRPr sz="2400">
                <a:solidFill>
                  <a:schemeClr val="tx1"/>
                </a:solidFill>
                <a:latin typeface="Zurich BT"/>
              </a:defRPr>
            </a:lvl3pPr>
            <a:lvl4pPr marL="1600200" indent="-228600">
              <a:spcBef>
                <a:spcPct val="20000"/>
              </a:spcBef>
              <a:buChar char="–"/>
              <a:defRPr sz="2000">
                <a:solidFill>
                  <a:schemeClr val="tx1"/>
                </a:solidFill>
                <a:latin typeface="Zurich BT"/>
              </a:defRPr>
            </a:lvl4pPr>
            <a:lvl5pPr marL="2057400" indent="-228600">
              <a:spcBef>
                <a:spcPct val="20000"/>
              </a:spcBef>
              <a:buChar char="»"/>
              <a:defRPr sz="2000">
                <a:solidFill>
                  <a:schemeClr val="tx1"/>
                </a:solidFill>
                <a:latin typeface="Zurich BT"/>
              </a:defRPr>
            </a:lvl5pPr>
            <a:lvl6pPr marL="2514600" indent="-228600" eaLnBrk="0" fontAlgn="base" hangingPunct="0">
              <a:spcBef>
                <a:spcPct val="20000"/>
              </a:spcBef>
              <a:spcAft>
                <a:spcPct val="0"/>
              </a:spcAft>
              <a:buChar char="»"/>
              <a:defRPr sz="2000">
                <a:solidFill>
                  <a:schemeClr val="tx1"/>
                </a:solidFill>
                <a:latin typeface="Zurich BT"/>
              </a:defRPr>
            </a:lvl6pPr>
            <a:lvl7pPr marL="2971800" indent="-228600" eaLnBrk="0" fontAlgn="base" hangingPunct="0">
              <a:spcBef>
                <a:spcPct val="20000"/>
              </a:spcBef>
              <a:spcAft>
                <a:spcPct val="0"/>
              </a:spcAft>
              <a:buChar char="»"/>
              <a:defRPr sz="2000">
                <a:solidFill>
                  <a:schemeClr val="tx1"/>
                </a:solidFill>
                <a:latin typeface="Zurich BT"/>
              </a:defRPr>
            </a:lvl7pPr>
            <a:lvl8pPr marL="3429000" indent="-228600" eaLnBrk="0" fontAlgn="base" hangingPunct="0">
              <a:spcBef>
                <a:spcPct val="20000"/>
              </a:spcBef>
              <a:spcAft>
                <a:spcPct val="0"/>
              </a:spcAft>
              <a:buChar char="»"/>
              <a:defRPr sz="2000">
                <a:solidFill>
                  <a:schemeClr val="tx1"/>
                </a:solidFill>
                <a:latin typeface="Zurich BT"/>
              </a:defRPr>
            </a:lvl8pPr>
            <a:lvl9pPr marL="3886200" indent="-228600" eaLnBrk="0" fontAlgn="base" hangingPunct="0">
              <a:spcBef>
                <a:spcPct val="20000"/>
              </a:spcBef>
              <a:spcAft>
                <a:spcPct val="0"/>
              </a:spcAft>
              <a:buChar char="»"/>
              <a:defRPr sz="2000">
                <a:solidFill>
                  <a:schemeClr val="tx1"/>
                </a:solidFill>
                <a:latin typeface="Zurich BT"/>
              </a:defRPr>
            </a:lvl9pPr>
          </a:lstStyle>
          <a:p>
            <a:pPr eaLnBrk="1" hangingPunct="1">
              <a:buFontTx/>
              <a:buNone/>
            </a:pPr>
            <a:r>
              <a:rPr lang="en-CA" altLang="en-US" sz="1200">
                <a:solidFill>
                  <a:srgbClr val="06698A"/>
                </a:solidFill>
                <a:latin typeface="Arial" panose="020B0604020202020204" pitchFamily="34" charset="0"/>
                <a:cs typeface="Arial" panose="020B0604020202020204" pitchFamily="34" charset="0"/>
              </a:rPr>
              <a:t>Created by: School Health Team</a:t>
            </a:r>
          </a:p>
          <a:p>
            <a:pPr eaLnBrk="1" hangingPunct="1">
              <a:buFontTx/>
              <a:buNone/>
            </a:pPr>
            <a:r>
              <a:rPr lang="en-CA" altLang="en-US" sz="1200">
                <a:solidFill>
                  <a:srgbClr val="06698A"/>
                </a:solidFill>
                <a:latin typeface="Arial" panose="020B0604020202020204" pitchFamily="34" charset="0"/>
                <a:cs typeface="Arial" panose="020B0604020202020204" pitchFamily="34" charset="0"/>
              </a:rPr>
              <a:t>Created: June 2022</a:t>
            </a:r>
            <a:endParaRPr lang="en-US" altLang="en-US" sz="1200">
              <a:solidFill>
                <a:srgbClr val="06698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6017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3D0A9C6-9551-8D3B-FA2F-CDDCF78D7AA6}"/>
              </a:ext>
            </a:extLst>
          </p:cNvPr>
          <p:cNvSpPr/>
          <p:nvPr/>
        </p:nvSpPr>
        <p:spPr>
          <a:xfrm>
            <a:off x="0" y="5701518"/>
            <a:ext cx="12192000" cy="1156482"/>
          </a:xfrm>
          <a:prstGeom prst="rect">
            <a:avLst/>
          </a:prstGeom>
          <a:solidFill>
            <a:srgbClr val="0E3D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a:extLst>
              <a:ext uri="{FF2B5EF4-FFF2-40B4-BE49-F238E27FC236}">
                <a16:creationId xmlns:a16="http://schemas.microsoft.com/office/drawing/2014/main" id="{4A036DB1-0630-777B-8D97-7D523E3A395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78828" y="5846371"/>
            <a:ext cx="1590769" cy="909010"/>
          </a:xfrm>
          <a:prstGeom prst="rect">
            <a:avLst/>
          </a:prstGeom>
        </p:spPr>
      </p:pic>
      <p:pic>
        <p:nvPicPr>
          <p:cNvPr id="11" name="Picture 10">
            <a:extLst>
              <a:ext uri="{FF2B5EF4-FFF2-40B4-BE49-F238E27FC236}">
                <a16:creationId xmlns:a16="http://schemas.microsoft.com/office/drawing/2014/main" id="{41324DE4-C970-C917-0EB1-7C24FE7AECC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923259" y="6179322"/>
            <a:ext cx="2007071" cy="348258"/>
          </a:xfrm>
          <a:prstGeom prst="rect">
            <a:avLst/>
          </a:prstGeom>
        </p:spPr>
      </p:pic>
      <p:sp>
        <p:nvSpPr>
          <p:cNvPr id="3" name="TextBox 2">
            <a:extLst>
              <a:ext uri="{FF2B5EF4-FFF2-40B4-BE49-F238E27FC236}">
                <a16:creationId xmlns:a16="http://schemas.microsoft.com/office/drawing/2014/main" id="{C8109306-A115-A99B-B263-79A012C91602}"/>
              </a:ext>
            </a:extLst>
          </p:cNvPr>
          <p:cNvSpPr txBox="1"/>
          <p:nvPr/>
        </p:nvSpPr>
        <p:spPr>
          <a:xfrm>
            <a:off x="4918660" y="330420"/>
            <a:ext cx="2376442" cy="584775"/>
          </a:xfrm>
          <a:prstGeom prst="rect">
            <a:avLst/>
          </a:prstGeom>
          <a:noFill/>
        </p:spPr>
        <p:txBody>
          <a:bodyPr wrap="square">
            <a:spAutoFit/>
          </a:bodyPr>
          <a:lstStyle/>
          <a:p>
            <a:r>
              <a:rPr lang="en-CA" altLang="en-US" sz="3200" b="1">
                <a:solidFill>
                  <a:srgbClr val="6ABF4B"/>
                </a:solidFill>
                <a:latin typeface="Arial"/>
                <a:cs typeface="Arial"/>
              </a:rPr>
              <a:t>Gonorrhea</a:t>
            </a:r>
            <a:endParaRPr lang="en-CA" sz="3200" b="1">
              <a:solidFill>
                <a:srgbClr val="6ABF4B"/>
              </a:solidFill>
            </a:endParaRPr>
          </a:p>
        </p:txBody>
      </p:sp>
      <p:sp>
        <p:nvSpPr>
          <p:cNvPr id="4" name="Content Placeholder 2">
            <a:extLst>
              <a:ext uri="{FF2B5EF4-FFF2-40B4-BE49-F238E27FC236}">
                <a16:creationId xmlns:a16="http://schemas.microsoft.com/office/drawing/2014/main" id="{6C46AAC4-4D8E-78E7-B6C5-6187C57732B9}"/>
              </a:ext>
            </a:extLst>
          </p:cNvPr>
          <p:cNvSpPr>
            <a:spLocks noGrp="1"/>
          </p:cNvSpPr>
          <p:nvPr>
            <p:ph idx="1"/>
          </p:nvPr>
        </p:nvSpPr>
        <p:spPr>
          <a:xfrm>
            <a:off x="1235998" y="915195"/>
            <a:ext cx="10515600" cy="4433419"/>
          </a:xfrm>
        </p:spPr>
        <p:txBody>
          <a:bodyPr vert="horz" lIns="91440" tIns="45720" rIns="91440" bIns="45720" rtlCol="0" anchor="t">
            <a:normAutofit/>
          </a:bodyPr>
          <a:lstStyle/>
          <a:p>
            <a:pPr marL="457200" indent="-457200" algn="l">
              <a:lnSpc>
                <a:spcPct val="150000"/>
              </a:lnSpc>
              <a:spcBef>
                <a:spcPts val="600"/>
              </a:spcBef>
            </a:pPr>
            <a:r>
              <a:rPr lang="en-US" altLang="en-US">
                <a:solidFill>
                  <a:srgbClr val="06698A"/>
                </a:solidFill>
                <a:cs typeface="Arial"/>
              </a:rPr>
              <a:t>Individuals can be co-infected with chlamydia</a:t>
            </a:r>
            <a:endParaRPr lang="en-US" altLang="en-US">
              <a:solidFill>
                <a:srgbClr val="06698A"/>
              </a:solidFill>
            </a:endParaRPr>
          </a:p>
          <a:p>
            <a:pPr marL="457200" indent="-457200" algn="l">
              <a:lnSpc>
                <a:spcPct val="150000"/>
              </a:lnSpc>
              <a:spcBef>
                <a:spcPct val="0"/>
              </a:spcBef>
            </a:pPr>
            <a:r>
              <a:rPr lang="en-US" altLang="en-US">
                <a:solidFill>
                  <a:srgbClr val="06698A"/>
                </a:solidFill>
                <a:cs typeface="Arial"/>
              </a:rPr>
              <a:t>Symptoms can include:</a:t>
            </a:r>
            <a:endParaRPr lang="en-US" altLang="en-US">
              <a:solidFill>
                <a:srgbClr val="06698A"/>
              </a:solidFill>
            </a:endParaRPr>
          </a:p>
          <a:p>
            <a:pPr marL="914400" lvl="1" indent="-457200">
              <a:lnSpc>
                <a:spcPct val="100000"/>
              </a:lnSpc>
              <a:spcBef>
                <a:spcPct val="0"/>
              </a:spcBef>
            </a:pPr>
            <a:r>
              <a:rPr lang="en-US" altLang="en-US">
                <a:solidFill>
                  <a:srgbClr val="06698A"/>
                </a:solidFill>
                <a:cs typeface="Arial"/>
              </a:rPr>
              <a:t>No symptoms</a:t>
            </a:r>
          </a:p>
          <a:p>
            <a:pPr marL="914400" lvl="1" indent="-457200">
              <a:lnSpc>
                <a:spcPct val="100000"/>
              </a:lnSpc>
              <a:spcBef>
                <a:spcPct val="0"/>
              </a:spcBef>
            </a:pPr>
            <a:r>
              <a:rPr lang="en-US" altLang="en-US">
                <a:solidFill>
                  <a:srgbClr val="06698A"/>
                </a:solidFill>
                <a:cs typeface="Arial"/>
              </a:rPr>
              <a:t>Pain during sexual intercourse</a:t>
            </a:r>
            <a:endParaRPr lang="en-US" altLang="en-US">
              <a:solidFill>
                <a:srgbClr val="06698A"/>
              </a:solidFill>
            </a:endParaRPr>
          </a:p>
          <a:p>
            <a:pPr marL="914400" lvl="1" indent="-457200">
              <a:lnSpc>
                <a:spcPct val="100000"/>
              </a:lnSpc>
              <a:spcBef>
                <a:spcPct val="0"/>
              </a:spcBef>
            </a:pPr>
            <a:r>
              <a:rPr lang="en-US" altLang="en-US">
                <a:solidFill>
                  <a:srgbClr val="06698A"/>
                </a:solidFill>
                <a:cs typeface="Arial"/>
              </a:rPr>
              <a:t>Discharge from the penis or vagina</a:t>
            </a:r>
          </a:p>
          <a:p>
            <a:pPr marL="914400" lvl="1" indent="-457200">
              <a:lnSpc>
                <a:spcPct val="100000"/>
              </a:lnSpc>
              <a:spcBef>
                <a:spcPct val="0"/>
              </a:spcBef>
            </a:pPr>
            <a:r>
              <a:rPr lang="en-US" altLang="en-US">
                <a:solidFill>
                  <a:srgbClr val="06698A"/>
                </a:solidFill>
                <a:cs typeface="Arial"/>
              </a:rPr>
              <a:t>Testicular pain</a:t>
            </a:r>
          </a:p>
          <a:p>
            <a:pPr marL="914400" lvl="1" indent="-457200">
              <a:lnSpc>
                <a:spcPct val="100000"/>
              </a:lnSpc>
              <a:spcBef>
                <a:spcPct val="0"/>
              </a:spcBef>
            </a:pPr>
            <a:endParaRPr lang="en-US" altLang="en-US" sz="3200">
              <a:solidFill>
                <a:srgbClr val="06698A"/>
              </a:solidFill>
              <a:cs typeface="Arial"/>
            </a:endParaRPr>
          </a:p>
          <a:p>
            <a:pPr marL="457200" indent="-457200" algn="l">
              <a:lnSpc>
                <a:spcPct val="100000"/>
              </a:lnSpc>
              <a:spcBef>
                <a:spcPct val="0"/>
              </a:spcBef>
            </a:pPr>
            <a:r>
              <a:rPr lang="en-US" altLang="en-US">
                <a:solidFill>
                  <a:srgbClr val="06698A"/>
                </a:solidFill>
                <a:cs typeface="Arial"/>
              </a:rPr>
              <a:t>Treated with antibiotics</a:t>
            </a:r>
          </a:p>
          <a:p>
            <a:pPr marL="914400" lvl="1" indent="-457200">
              <a:lnSpc>
                <a:spcPct val="100000"/>
              </a:lnSpc>
              <a:spcBef>
                <a:spcPct val="0"/>
              </a:spcBef>
            </a:pPr>
            <a:endParaRPr lang="en-US" altLang="en-US"/>
          </a:p>
          <a:p>
            <a:pPr marL="0" indent="0">
              <a:lnSpc>
                <a:spcPct val="100000"/>
              </a:lnSpc>
              <a:spcBef>
                <a:spcPct val="0"/>
              </a:spcBef>
              <a:buNone/>
            </a:pPr>
            <a:endParaRPr lang="en-US" altLang="en-US"/>
          </a:p>
          <a:p>
            <a:pPr marL="0" indent="0">
              <a:lnSpc>
                <a:spcPct val="100000"/>
              </a:lnSpc>
              <a:spcBef>
                <a:spcPct val="0"/>
              </a:spcBef>
              <a:buNone/>
            </a:pPr>
            <a:endParaRPr lang="en-US" altLang="en-US"/>
          </a:p>
          <a:p>
            <a:pPr marL="0" indent="0">
              <a:lnSpc>
                <a:spcPct val="100000"/>
              </a:lnSpc>
              <a:spcBef>
                <a:spcPct val="0"/>
              </a:spcBef>
              <a:buNone/>
            </a:pPr>
            <a:endParaRPr lang="en-US" altLang="en-US"/>
          </a:p>
        </p:txBody>
      </p:sp>
      <p:grpSp>
        <p:nvGrpSpPr>
          <p:cNvPr id="2" name="Group 1">
            <a:extLst>
              <a:ext uri="{FF2B5EF4-FFF2-40B4-BE49-F238E27FC236}">
                <a16:creationId xmlns:a16="http://schemas.microsoft.com/office/drawing/2014/main" id="{6CF2875C-C452-B641-7A02-DC85899843BC}"/>
              </a:ext>
            </a:extLst>
          </p:cNvPr>
          <p:cNvGrpSpPr/>
          <p:nvPr/>
        </p:nvGrpSpPr>
        <p:grpSpPr>
          <a:xfrm>
            <a:off x="5526646" y="448884"/>
            <a:ext cx="6423583" cy="5397487"/>
            <a:chOff x="5526646" y="448884"/>
            <a:chExt cx="6423583" cy="5397487"/>
          </a:xfrm>
        </p:grpSpPr>
        <p:pic>
          <p:nvPicPr>
            <p:cNvPr id="19" name="Picture 18">
              <a:extLst>
                <a:ext uri="{FF2B5EF4-FFF2-40B4-BE49-F238E27FC236}">
                  <a16:creationId xmlns:a16="http://schemas.microsoft.com/office/drawing/2014/main" id="{125DB709-E43B-F8F3-3661-78267E47AA6C}"/>
                </a:ext>
              </a:extLst>
            </p:cNvPr>
            <p:cNvPicPr>
              <a:picLocks noChangeAspect="1"/>
            </p:cNvPicPr>
            <p:nvPr/>
          </p:nvPicPr>
          <p:blipFill>
            <a:blip r:embed="rId5"/>
            <a:stretch>
              <a:fillRect/>
            </a:stretch>
          </p:blipFill>
          <p:spPr>
            <a:xfrm>
              <a:off x="7384359" y="4874821"/>
              <a:ext cx="1038225" cy="971550"/>
            </a:xfrm>
            <a:prstGeom prst="rect">
              <a:avLst/>
            </a:prstGeom>
          </p:spPr>
        </p:pic>
        <p:pic>
          <p:nvPicPr>
            <p:cNvPr id="5" name="Picture 4">
              <a:extLst>
                <a:ext uri="{FF2B5EF4-FFF2-40B4-BE49-F238E27FC236}">
                  <a16:creationId xmlns:a16="http://schemas.microsoft.com/office/drawing/2014/main" id="{7BE821BD-00D3-658B-205F-B710E8D86BDE}"/>
                </a:ext>
              </a:extLst>
            </p:cNvPr>
            <p:cNvPicPr>
              <a:picLocks noChangeAspect="1"/>
            </p:cNvPicPr>
            <p:nvPr/>
          </p:nvPicPr>
          <p:blipFill>
            <a:blip r:embed="rId5"/>
            <a:stretch>
              <a:fillRect/>
            </a:stretch>
          </p:blipFill>
          <p:spPr>
            <a:xfrm rot="9715728">
              <a:off x="6715059" y="4103089"/>
              <a:ext cx="1038225" cy="971550"/>
            </a:xfrm>
            <a:prstGeom prst="rect">
              <a:avLst/>
            </a:prstGeom>
          </p:spPr>
        </p:pic>
        <p:pic>
          <p:nvPicPr>
            <p:cNvPr id="6" name="Picture 5">
              <a:extLst>
                <a:ext uri="{FF2B5EF4-FFF2-40B4-BE49-F238E27FC236}">
                  <a16:creationId xmlns:a16="http://schemas.microsoft.com/office/drawing/2014/main" id="{78C8F1AC-B1A7-1D01-D732-A70C8FC84477}"/>
                </a:ext>
              </a:extLst>
            </p:cNvPr>
            <p:cNvPicPr>
              <a:picLocks noChangeAspect="1"/>
            </p:cNvPicPr>
            <p:nvPr/>
          </p:nvPicPr>
          <p:blipFill>
            <a:blip r:embed="rId5"/>
            <a:stretch>
              <a:fillRect/>
            </a:stretch>
          </p:blipFill>
          <p:spPr>
            <a:xfrm rot="2614648">
              <a:off x="8487590" y="4481128"/>
              <a:ext cx="1038225" cy="971550"/>
            </a:xfrm>
            <a:prstGeom prst="rect">
              <a:avLst/>
            </a:prstGeom>
          </p:spPr>
        </p:pic>
        <p:pic>
          <p:nvPicPr>
            <p:cNvPr id="7" name="Picture 6">
              <a:extLst>
                <a:ext uri="{FF2B5EF4-FFF2-40B4-BE49-F238E27FC236}">
                  <a16:creationId xmlns:a16="http://schemas.microsoft.com/office/drawing/2014/main" id="{ED8E8C0E-11EF-37CD-FFC7-91FFA2F49E2E}"/>
                </a:ext>
              </a:extLst>
            </p:cNvPr>
            <p:cNvPicPr>
              <a:picLocks noChangeAspect="1"/>
            </p:cNvPicPr>
            <p:nvPr/>
          </p:nvPicPr>
          <p:blipFill>
            <a:blip r:embed="rId5"/>
            <a:stretch>
              <a:fillRect/>
            </a:stretch>
          </p:blipFill>
          <p:spPr>
            <a:xfrm>
              <a:off x="5526646" y="4648751"/>
              <a:ext cx="1038225" cy="971550"/>
            </a:xfrm>
            <a:prstGeom prst="rect">
              <a:avLst/>
            </a:prstGeom>
          </p:spPr>
        </p:pic>
        <p:pic>
          <p:nvPicPr>
            <p:cNvPr id="8" name="Picture 7">
              <a:extLst>
                <a:ext uri="{FF2B5EF4-FFF2-40B4-BE49-F238E27FC236}">
                  <a16:creationId xmlns:a16="http://schemas.microsoft.com/office/drawing/2014/main" id="{6D3F0ACD-EA19-AB7E-F937-7722DDF64DD5}"/>
                </a:ext>
              </a:extLst>
            </p:cNvPr>
            <p:cNvPicPr>
              <a:picLocks noChangeAspect="1"/>
            </p:cNvPicPr>
            <p:nvPr/>
          </p:nvPicPr>
          <p:blipFill>
            <a:blip r:embed="rId5"/>
            <a:stretch>
              <a:fillRect/>
            </a:stretch>
          </p:blipFill>
          <p:spPr>
            <a:xfrm rot="20267748">
              <a:off x="9447679" y="2531100"/>
              <a:ext cx="1038225" cy="971550"/>
            </a:xfrm>
            <a:prstGeom prst="rect">
              <a:avLst/>
            </a:prstGeom>
          </p:spPr>
        </p:pic>
        <p:pic>
          <p:nvPicPr>
            <p:cNvPr id="12" name="Picture 11">
              <a:extLst>
                <a:ext uri="{FF2B5EF4-FFF2-40B4-BE49-F238E27FC236}">
                  <a16:creationId xmlns:a16="http://schemas.microsoft.com/office/drawing/2014/main" id="{2052E387-709B-66A2-5725-51870C8C11CA}"/>
                </a:ext>
              </a:extLst>
            </p:cNvPr>
            <p:cNvPicPr>
              <a:picLocks noChangeAspect="1"/>
            </p:cNvPicPr>
            <p:nvPr/>
          </p:nvPicPr>
          <p:blipFill>
            <a:blip r:embed="rId5"/>
            <a:stretch>
              <a:fillRect/>
            </a:stretch>
          </p:blipFill>
          <p:spPr>
            <a:xfrm>
              <a:off x="9853018" y="1064000"/>
              <a:ext cx="1038225" cy="971550"/>
            </a:xfrm>
            <a:prstGeom prst="rect">
              <a:avLst/>
            </a:prstGeom>
          </p:spPr>
        </p:pic>
        <p:pic>
          <p:nvPicPr>
            <p:cNvPr id="13" name="Picture 12">
              <a:extLst>
                <a:ext uri="{FF2B5EF4-FFF2-40B4-BE49-F238E27FC236}">
                  <a16:creationId xmlns:a16="http://schemas.microsoft.com/office/drawing/2014/main" id="{A791A286-BFE5-8C4D-3B08-794A7577B137}"/>
                </a:ext>
              </a:extLst>
            </p:cNvPr>
            <p:cNvPicPr>
              <a:picLocks noChangeAspect="1"/>
            </p:cNvPicPr>
            <p:nvPr/>
          </p:nvPicPr>
          <p:blipFill>
            <a:blip r:embed="rId5"/>
            <a:stretch>
              <a:fillRect/>
            </a:stretch>
          </p:blipFill>
          <p:spPr>
            <a:xfrm rot="6831329">
              <a:off x="10721882" y="1717473"/>
              <a:ext cx="1038225" cy="971550"/>
            </a:xfrm>
            <a:prstGeom prst="rect">
              <a:avLst/>
            </a:prstGeom>
          </p:spPr>
        </p:pic>
        <p:pic>
          <p:nvPicPr>
            <p:cNvPr id="14" name="Picture 13">
              <a:extLst>
                <a:ext uri="{FF2B5EF4-FFF2-40B4-BE49-F238E27FC236}">
                  <a16:creationId xmlns:a16="http://schemas.microsoft.com/office/drawing/2014/main" id="{7E4993C4-CEAB-C136-8D60-D8E8DE2D4427}"/>
                </a:ext>
              </a:extLst>
            </p:cNvPr>
            <p:cNvPicPr>
              <a:picLocks noChangeAspect="1"/>
            </p:cNvPicPr>
            <p:nvPr/>
          </p:nvPicPr>
          <p:blipFill>
            <a:blip r:embed="rId5"/>
            <a:stretch>
              <a:fillRect/>
            </a:stretch>
          </p:blipFill>
          <p:spPr>
            <a:xfrm rot="3372041">
              <a:off x="10525832" y="2999084"/>
              <a:ext cx="1038225" cy="971550"/>
            </a:xfrm>
            <a:prstGeom prst="rect">
              <a:avLst/>
            </a:prstGeom>
          </p:spPr>
        </p:pic>
        <p:pic>
          <p:nvPicPr>
            <p:cNvPr id="15" name="Picture 14">
              <a:extLst>
                <a:ext uri="{FF2B5EF4-FFF2-40B4-BE49-F238E27FC236}">
                  <a16:creationId xmlns:a16="http://schemas.microsoft.com/office/drawing/2014/main" id="{60720AE8-07BE-821B-6471-6854DC06DB4B}"/>
                </a:ext>
              </a:extLst>
            </p:cNvPr>
            <p:cNvPicPr>
              <a:picLocks noChangeAspect="1"/>
            </p:cNvPicPr>
            <p:nvPr/>
          </p:nvPicPr>
          <p:blipFill>
            <a:blip r:embed="rId5"/>
            <a:stretch>
              <a:fillRect/>
            </a:stretch>
          </p:blipFill>
          <p:spPr>
            <a:xfrm rot="19958518">
              <a:off x="9653848" y="3457055"/>
              <a:ext cx="1038225" cy="971550"/>
            </a:xfrm>
            <a:prstGeom prst="rect">
              <a:avLst/>
            </a:prstGeom>
          </p:spPr>
        </p:pic>
        <p:pic>
          <p:nvPicPr>
            <p:cNvPr id="16" name="Picture 15">
              <a:extLst>
                <a:ext uri="{FF2B5EF4-FFF2-40B4-BE49-F238E27FC236}">
                  <a16:creationId xmlns:a16="http://schemas.microsoft.com/office/drawing/2014/main" id="{33370A18-E65C-2C80-8649-A0B6E55AE0C8}"/>
                </a:ext>
              </a:extLst>
            </p:cNvPr>
            <p:cNvPicPr>
              <a:picLocks noChangeAspect="1"/>
            </p:cNvPicPr>
            <p:nvPr/>
          </p:nvPicPr>
          <p:blipFill>
            <a:blip r:embed="rId5"/>
            <a:stretch>
              <a:fillRect/>
            </a:stretch>
          </p:blipFill>
          <p:spPr>
            <a:xfrm>
              <a:off x="10734204" y="4049534"/>
              <a:ext cx="1038225" cy="971550"/>
            </a:xfrm>
            <a:prstGeom prst="rect">
              <a:avLst/>
            </a:prstGeom>
          </p:spPr>
        </p:pic>
        <p:pic>
          <p:nvPicPr>
            <p:cNvPr id="17" name="Picture 16">
              <a:extLst>
                <a:ext uri="{FF2B5EF4-FFF2-40B4-BE49-F238E27FC236}">
                  <a16:creationId xmlns:a16="http://schemas.microsoft.com/office/drawing/2014/main" id="{B4C10014-47F7-4C8D-E9E8-60C8FF146DEE}"/>
                </a:ext>
              </a:extLst>
            </p:cNvPr>
            <p:cNvPicPr>
              <a:picLocks noChangeAspect="1"/>
            </p:cNvPicPr>
            <p:nvPr/>
          </p:nvPicPr>
          <p:blipFill>
            <a:blip r:embed="rId5"/>
            <a:stretch>
              <a:fillRect/>
            </a:stretch>
          </p:blipFill>
          <p:spPr>
            <a:xfrm rot="7083957">
              <a:off x="8535723" y="3362914"/>
              <a:ext cx="1038225" cy="971550"/>
            </a:xfrm>
            <a:prstGeom prst="rect">
              <a:avLst/>
            </a:prstGeom>
          </p:spPr>
        </p:pic>
        <p:pic>
          <p:nvPicPr>
            <p:cNvPr id="18" name="Picture 17">
              <a:extLst>
                <a:ext uri="{FF2B5EF4-FFF2-40B4-BE49-F238E27FC236}">
                  <a16:creationId xmlns:a16="http://schemas.microsoft.com/office/drawing/2014/main" id="{A45D34EA-C1B9-6174-388D-E21D27AFDF58}"/>
                </a:ext>
              </a:extLst>
            </p:cNvPr>
            <p:cNvPicPr>
              <a:picLocks noChangeAspect="1"/>
            </p:cNvPicPr>
            <p:nvPr/>
          </p:nvPicPr>
          <p:blipFill>
            <a:blip r:embed="rId5"/>
            <a:stretch>
              <a:fillRect/>
            </a:stretch>
          </p:blipFill>
          <p:spPr>
            <a:xfrm rot="5626456">
              <a:off x="10945341" y="482222"/>
              <a:ext cx="1038225" cy="971550"/>
            </a:xfrm>
            <a:prstGeom prst="rect">
              <a:avLst/>
            </a:prstGeom>
          </p:spPr>
        </p:pic>
        <p:pic>
          <p:nvPicPr>
            <p:cNvPr id="20" name="Picture 19">
              <a:extLst>
                <a:ext uri="{FF2B5EF4-FFF2-40B4-BE49-F238E27FC236}">
                  <a16:creationId xmlns:a16="http://schemas.microsoft.com/office/drawing/2014/main" id="{36EE3DC8-F1E7-11DE-F0E6-260A96C51575}"/>
                </a:ext>
              </a:extLst>
            </p:cNvPr>
            <p:cNvPicPr>
              <a:picLocks noChangeAspect="1"/>
            </p:cNvPicPr>
            <p:nvPr/>
          </p:nvPicPr>
          <p:blipFill>
            <a:blip r:embed="rId5"/>
            <a:stretch>
              <a:fillRect/>
            </a:stretch>
          </p:blipFill>
          <p:spPr>
            <a:xfrm rot="10026989">
              <a:off x="9822532" y="4513018"/>
              <a:ext cx="1038225" cy="971550"/>
            </a:xfrm>
            <a:prstGeom prst="rect">
              <a:avLst/>
            </a:prstGeom>
          </p:spPr>
        </p:pic>
      </p:grpSp>
    </p:spTree>
    <p:extLst>
      <p:ext uri="{BB962C8B-B14F-4D97-AF65-F5344CB8AC3E}">
        <p14:creationId xmlns:p14="http://schemas.microsoft.com/office/powerpoint/2010/main" val="1981450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3D0A9C6-9551-8D3B-FA2F-CDDCF78D7AA6}"/>
              </a:ext>
            </a:extLst>
          </p:cNvPr>
          <p:cNvSpPr/>
          <p:nvPr/>
        </p:nvSpPr>
        <p:spPr>
          <a:xfrm>
            <a:off x="0" y="5701518"/>
            <a:ext cx="12192000" cy="1156482"/>
          </a:xfrm>
          <a:prstGeom prst="rect">
            <a:avLst/>
          </a:prstGeom>
          <a:solidFill>
            <a:srgbClr val="0E3D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a:extLst>
              <a:ext uri="{FF2B5EF4-FFF2-40B4-BE49-F238E27FC236}">
                <a16:creationId xmlns:a16="http://schemas.microsoft.com/office/drawing/2014/main" id="{4A036DB1-0630-777B-8D97-7D523E3A395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78828" y="5846371"/>
            <a:ext cx="1590769" cy="909010"/>
          </a:xfrm>
          <a:prstGeom prst="rect">
            <a:avLst/>
          </a:prstGeom>
        </p:spPr>
      </p:pic>
      <p:pic>
        <p:nvPicPr>
          <p:cNvPr id="11" name="Picture 10">
            <a:extLst>
              <a:ext uri="{FF2B5EF4-FFF2-40B4-BE49-F238E27FC236}">
                <a16:creationId xmlns:a16="http://schemas.microsoft.com/office/drawing/2014/main" id="{41324DE4-C970-C917-0EB1-7C24FE7AECC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923259" y="6179322"/>
            <a:ext cx="2007071" cy="348258"/>
          </a:xfrm>
          <a:prstGeom prst="rect">
            <a:avLst/>
          </a:prstGeom>
        </p:spPr>
      </p:pic>
      <p:sp>
        <p:nvSpPr>
          <p:cNvPr id="2" name="TextBox 1">
            <a:extLst>
              <a:ext uri="{FF2B5EF4-FFF2-40B4-BE49-F238E27FC236}">
                <a16:creationId xmlns:a16="http://schemas.microsoft.com/office/drawing/2014/main" id="{2C4DC84F-FD31-50B3-92EC-FB2A488A3987}"/>
              </a:ext>
            </a:extLst>
          </p:cNvPr>
          <p:cNvSpPr txBox="1"/>
          <p:nvPr/>
        </p:nvSpPr>
        <p:spPr>
          <a:xfrm>
            <a:off x="5231777" y="330420"/>
            <a:ext cx="1753445" cy="584775"/>
          </a:xfrm>
          <a:prstGeom prst="rect">
            <a:avLst/>
          </a:prstGeom>
          <a:noFill/>
        </p:spPr>
        <p:txBody>
          <a:bodyPr wrap="square">
            <a:spAutoFit/>
          </a:bodyPr>
          <a:lstStyle/>
          <a:p>
            <a:r>
              <a:rPr lang="en-CA" altLang="en-US" sz="3200" b="1">
                <a:solidFill>
                  <a:srgbClr val="6ABF4B"/>
                </a:solidFill>
                <a:latin typeface="Arial"/>
                <a:cs typeface="Arial"/>
              </a:rPr>
              <a:t>Syphilis</a:t>
            </a:r>
            <a:endParaRPr lang="en-CA" sz="3200" b="1">
              <a:solidFill>
                <a:srgbClr val="6ABF4B"/>
              </a:solidFill>
            </a:endParaRPr>
          </a:p>
        </p:txBody>
      </p:sp>
      <p:sp>
        <p:nvSpPr>
          <p:cNvPr id="3" name="Content Placeholder 2">
            <a:extLst>
              <a:ext uri="{FF2B5EF4-FFF2-40B4-BE49-F238E27FC236}">
                <a16:creationId xmlns:a16="http://schemas.microsoft.com/office/drawing/2014/main" id="{F8AB4186-4F38-CD85-5259-580C5188F462}"/>
              </a:ext>
            </a:extLst>
          </p:cNvPr>
          <p:cNvSpPr>
            <a:spLocks noGrp="1"/>
          </p:cNvSpPr>
          <p:nvPr>
            <p:ph idx="1"/>
          </p:nvPr>
        </p:nvSpPr>
        <p:spPr>
          <a:xfrm>
            <a:off x="482445" y="915195"/>
            <a:ext cx="10529711" cy="4280579"/>
          </a:xfrm>
        </p:spPr>
        <p:txBody>
          <a:bodyPr vert="horz" lIns="91440" tIns="45720" rIns="91440" bIns="45720" rtlCol="0" anchor="t">
            <a:normAutofit/>
          </a:bodyPr>
          <a:lstStyle/>
          <a:p>
            <a:pPr marL="457200" indent="-457200" algn="l">
              <a:lnSpc>
                <a:spcPct val="150000"/>
              </a:lnSpc>
              <a:spcBef>
                <a:spcPts val="600"/>
              </a:spcBef>
            </a:pPr>
            <a:r>
              <a:rPr lang="en-US" altLang="en-US">
                <a:solidFill>
                  <a:srgbClr val="06698A"/>
                </a:solidFill>
                <a:cs typeface="Arial"/>
              </a:rPr>
              <a:t>Can have no symptoms</a:t>
            </a:r>
            <a:endParaRPr lang="en-US">
              <a:solidFill>
                <a:srgbClr val="06698A"/>
              </a:solidFill>
            </a:endParaRPr>
          </a:p>
          <a:p>
            <a:pPr marL="457200" indent="-457200" algn="l">
              <a:lnSpc>
                <a:spcPct val="150000"/>
              </a:lnSpc>
              <a:spcBef>
                <a:spcPts val="600"/>
              </a:spcBef>
            </a:pPr>
            <a:r>
              <a:rPr lang="en-US" altLang="en-US">
                <a:solidFill>
                  <a:srgbClr val="06698A"/>
                </a:solidFill>
                <a:cs typeface="Arial"/>
              </a:rPr>
              <a:t>Progresses in stages, beginning with a painless open sore</a:t>
            </a:r>
          </a:p>
          <a:p>
            <a:pPr marL="457200" indent="-457200" algn="l">
              <a:lnSpc>
                <a:spcPct val="150000"/>
              </a:lnSpc>
              <a:spcBef>
                <a:spcPts val="600"/>
              </a:spcBef>
            </a:pPr>
            <a:r>
              <a:rPr lang="en-US" altLang="en-US">
                <a:solidFill>
                  <a:srgbClr val="06698A"/>
                </a:solidFill>
                <a:cs typeface="Arial"/>
              </a:rPr>
              <a:t>Serious health consequences if not treated</a:t>
            </a:r>
          </a:p>
          <a:p>
            <a:pPr marL="457200" indent="-457200" algn="l">
              <a:lnSpc>
                <a:spcPct val="150000"/>
              </a:lnSpc>
              <a:spcBef>
                <a:spcPts val="600"/>
              </a:spcBef>
            </a:pPr>
            <a:r>
              <a:rPr lang="en-US" altLang="en-US">
                <a:solidFill>
                  <a:srgbClr val="06698A"/>
                </a:solidFill>
                <a:cs typeface="Arial"/>
              </a:rPr>
              <a:t>Treated with antibiotics</a:t>
            </a:r>
          </a:p>
          <a:p>
            <a:pPr marL="914400" lvl="1" indent="-457200">
              <a:lnSpc>
                <a:spcPct val="100000"/>
              </a:lnSpc>
              <a:spcBef>
                <a:spcPct val="0"/>
              </a:spcBef>
            </a:pPr>
            <a:endParaRPr lang="en-US" altLang="en-US"/>
          </a:p>
          <a:p>
            <a:pPr marL="0" indent="0">
              <a:lnSpc>
                <a:spcPct val="100000"/>
              </a:lnSpc>
              <a:spcBef>
                <a:spcPct val="0"/>
              </a:spcBef>
              <a:buNone/>
            </a:pPr>
            <a:endParaRPr lang="en-US" altLang="en-US"/>
          </a:p>
          <a:p>
            <a:pPr marL="0" indent="0">
              <a:lnSpc>
                <a:spcPct val="100000"/>
              </a:lnSpc>
              <a:spcBef>
                <a:spcPct val="0"/>
              </a:spcBef>
              <a:buNone/>
            </a:pPr>
            <a:endParaRPr lang="en-US" altLang="en-US"/>
          </a:p>
          <a:p>
            <a:pPr marL="0" indent="0">
              <a:lnSpc>
                <a:spcPct val="100000"/>
              </a:lnSpc>
              <a:spcBef>
                <a:spcPct val="0"/>
              </a:spcBef>
              <a:buNone/>
            </a:pPr>
            <a:endParaRPr lang="en-US" altLang="en-US"/>
          </a:p>
        </p:txBody>
      </p:sp>
      <p:grpSp>
        <p:nvGrpSpPr>
          <p:cNvPr id="20" name="Group 19">
            <a:extLst>
              <a:ext uri="{FF2B5EF4-FFF2-40B4-BE49-F238E27FC236}">
                <a16:creationId xmlns:a16="http://schemas.microsoft.com/office/drawing/2014/main" id="{8F29A064-3A4B-A6E8-8ED7-DDE4763B343E}"/>
              </a:ext>
            </a:extLst>
          </p:cNvPr>
          <p:cNvGrpSpPr/>
          <p:nvPr/>
        </p:nvGrpSpPr>
        <p:grpSpPr>
          <a:xfrm>
            <a:off x="1185489" y="2894241"/>
            <a:ext cx="10034785" cy="2745506"/>
            <a:chOff x="1185489" y="2894241"/>
            <a:chExt cx="10034785" cy="2745506"/>
          </a:xfrm>
        </p:grpSpPr>
        <p:pic>
          <p:nvPicPr>
            <p:cNvPr id="14" name="Picture 13">
              <a:extLst>
                <a:ext uri="{FF2B5EF4-FFF2-40B4-BE49-F238E27FC236}">
                  <a16:creationId xmlns:a16="http://schemas.microsoft.com/office/drawing/2014/main" id="{6520C97A-9A0C-DE57-5E8D-B7DF0990528D}"/>
                </a:ext>
              </a:extLst>
            </p:cNvPr>
            <p:cNvPicPr>
              <a:picLocks noChangeAspect="1"/>
            </p:cNvPicPr>
            <p:nvPr/>
          </p:nvPicPr>
          <p:blipFill rotWithShape="1">
            <a:blip r:embed="rId5"/>
            <a:srcRect b="3039"/>
            <a:stretch/>
          </p:blipFill>
          <p:spPr>
            <a:xfrm rot="19904599">
              <a:off x="2441582" y="4374474"/>
              <a:ext cx="723900" cy="1265273"/>
            </a:xfrm>
            <a:prstGeom prst="rect">
              <a:avLst/>
            </a:prstGeom>
          </p:spPr>
        </p:pic>
        <p:pic>
          <p:nvPicPr>
            <p:cNvPr id="4" name="Picture 3">
              <a:extLst>
                <a:ext uri="{FF2B5EF4-FFF2-40B4-BE49-F238E27FC236}">
                  <a16:creationId xmlns:a16="http://schemas.microsoft.com/office/drawing/2014/main" id="{F8DAC144-4278-E0EA-2F29-C36E843AE6CF}"/>
                </a:ext>
              </a:extLst>
            </p:cNvPr>
            <p:cNvPicPr>
              <a:picLocks noChangeAspect="1"/>
            </p:cNvPicPr>
            <p:nvPr/>
          </p:nvPicPr>
          <p:blipFill rotWithShape="1">
            <a:blip r:embed="rId5"/>
            <a:srcRect t="6840" b="1900"/>
            <a:stretch/>
          </p:blipFill>
          <p:spPr>
            <a:xfrm rot="4248387">
              <a:off x="9822977" y="3711047"/>
              <a:ext cx="723900" cy="1190866"/>
            </a:xfrm>
            <a:prstGeom prst="rect">
              <a:avLst/>
            </a:prstGeom>
          </p:spPr>
        </p:pic>
        <p:pic>
          <p:nvPicPr>
            <p:cNvPr id="5" name="Picture 4">
              <a:extLst>
                <a:ext uri="{FF2B5EF4-FFF2-40B4-BE49-F238E27FC236}">
                  <a16:creationId xmlns:a16="http://schemas.microsoft.com/office/drawing/2014/main" id="{ED9AFA03-BDE0-9FE5-1E20-566D25D14FB1}"/>
                </a:ext>
              </a:extLst>
            </p:cNvPr>
            <p:cNvPicPr>
              <a:picLocks noChangeAspect="1"/>
            </p:cNvPicPr>
            <p:nvPr/>
          </p:nvPicPr>
          <p:blipFill rotWithShape="1">
            <a:blip r:embed="rId5"/>
            <a:srcRect t="8078" b="5417"/>
            <a:stretch/>
          </p:blipFill>
          <p:spPr>
            <a:xfrm rot="2569700">
              <a:off x="6755784" y="3422323"/>
              <a:ext cx="723900" cy="1128807"/>
            </a:xfrm>
            <a:prstGeom prst="rect">
              <a:avLst/>
            </a:prstGeom>
          </p:spPr>
        </p:pic>
        <p:pic>
          <p:nvPicPr>
            <p:cNvPr id="6" name="Picture 5">
              <a:extLst>
                <a:ext uri="{FF2B5EF4-FFF2-40B4-BE49-F238E27FC236}">
                  <a16:creationId xmlns:a16="http://schemas.microsoft.com/office/drawing/2014/main" id="{F5E10906-002D-6C8C-FC2D-8F52FF634E90}"/>
                </a:ext>
              </a:extLst>
            </p:cNvPr>
            <p:cNvPicPr>
              <a:picLocks noChangeAspect="1"/>
            </p:cNvPicPr>
            <p:nvPr/>
          </p:nvPicPr>
          <p:blipFill rotWithShape="1">
            <a:blip r:embed="rId5"/>
            <a:srcRect b="3039"/>
            <a:stretch/>
          </p:blipFill>
          <p:spPr>
            <a:xfrm rot="255865">
              <a:off x="8268676" y="4127183"/>
              <a:ext cx="723900" cy="1265273"/>
            </a:xfrm>
            <a:prstGeom prst="rect">
              <a:avLst/>
            </a:prstGeom>
          </p:spPr>
        </p:pic>
        <p:pic>
          <p:nvPicPr>
            <p:cNvPr id="7" name="Picture 6">
              <a:extLst>
                <a:ext uri="{FF2B5EF4-FFF2-40B4-BE49-F238E27FC236}">
                  <a16:creationId xmlns:a16="http://schemas.microsoft.com/office/drawing/2014/main" id="{EE183107-5279-37E3-E13A-016F4C269C1B}"/>
                </a:ext>
              </a:extLst>
            </p:cNvPr>
            <p:cNvPicPr>
              <a:picLocks noChangeAspect="1"/>
            </p:cNvPicPr>
            <p:nvPr/>
          </p:nvPicPr>
          <p:blipFill rotWithShape="1">
            <a:blip r:embed="rId5"/>
            <a:srcRect t="6840" b="1900"/>
            <a:stretch/>
          </p:blipFill>
          <p:spPr>
            <a:xfrm rot="5803702">
              <a:off x="7973772" y="3372715"/>
              <a:ext cx="723900" cy="1190866"/>
            </a:xfrm>
            <a:prstGeom prst="rect">
              <a:avLst/>
            </a:prstGeom>
          </p:spPr>
        </p:pic>
        <p:pic>
          <p:nvPicPr>
            <p:cNvPr id="8" name="Picture 7">
              <a:extLst>
                <a:ext uri="{FF2B5EF4-FFF2-40B4-BE49-F238E27FC236}">
                  <a16:creationId xmlns:a16="http://schemas.microsoft.com/office/drawing/2014/main" id="{C1EE5378-94D2-972D-AC24-727A3AA4811D}"/>
                </a:ext>
              </a:extLst>
            </p:cNvPr>
            <p:cNvPicPr>
              <a:picLocks noChangeAspect="1"/>
            </p:cNvPicPr>
            <p:nvPr/>
          </p:nvPicPr>
          <p:blipFill rotWithShape="1">
            <a:blip r:embed="rId5"/>
            <a:srcRect t="6840" b="1900"/>
            <a:stretch/>
          </p:blipFill>
          <p:spPr>
            <a:xfrm rot="14826230">
              <a:off x="9038380" y="3508942"/>
              <a:ext cx="723900" cy="1190866"/>
            </a:xfrm>
            <a:prstGeom prst="rect">
              <a:avLst/>
            </a:prstGeom>
          </p:spPr>
        </p:pic>
        <p:pic>
          <p:nvPicPr>
            <p:cNvPr id="12" name="Picture 11">
              <a:extLst>
                <a:ext uri="{FF2B5EF4-FFF2-40B4-BE49-F238E27FC236}">
                  <a16:creationId xmlns:a16="http://schemas.microsoft.com/office/drawing/2014/main" id="{26F37689-CD46-178D-8303-1FFB061986B3}"/>
                </a:ext>
              </a:extLst>
            </p:cNvPr>
            <p:cNvPicPr>
              <a:picLocks noChangeAspect="1"/>
            </p:cNvPicPr>
            <p:nvPr/>
          </p:nvPicPr>
          <p:blipFill rotWithShape="1">
            <a:blip r:embed="rId5"/>
            <a:srcRect t="6495"/>
            <a:stretch/>
          </p:blipFill>
          <p:spPr>
            <a:xfrm rot="14983347">
              <a:off x="7017072" y="4487129"/>
              <a:ext cx="723900" cy="1220167"/>
            </a:xfrm>
            <a:prstGeom prst="rect">
              <a:avLst/>
            </a:prstGeom>
          </p:spPr>
        </p:pic>
        <p:pic>
          <p:nvPicPr>
            <p:cNvPr id="13" name="Picture 12">
              <a:extLst>
                <a:ext uri="{FF2B5EF4-FFF2-40B4-BE49-F238E27FC236}">
                  <a16:creationId xmlns:a16="http://schemas.microsoft.com/office/drawing/2014/main" id="{A3AFB3E5-C90C-C2B3-F7E8-6B1F5B000BA4}"/>
                </a:ext>
              </a:extLst>
            </p:cNvPr>
            <p:cNvPicPr>
              <a:picLocks noChangeAspect="1"/>
            </p:cNvPicPr>
            <p:nvPr/>
          </p:nvPicPr>
          <p:blipFill rotWithShape="1">
            <a:blip r:embed="rId5"/>
            <a:srcRect t="4744" b="5397"/>
            <a:stretch/>
          </p:blipFill>
          <p:spPr>
            <a:xfrm rot="18413087">
              <a:off x="10272025" y="2929501"/>
              <a:ext cx="723900" cy="1172599"/>
            </a:xfrm>
            <a:prstGeom prst="rect">
              <a:avLst/>
            </a:prstGeom>
          </p:spPr>
        </p:pic>
        <p:pic>
          <p:nvPicPr>
            <p:cNvPr id="15" name="Picture 14">
              <a:extLst>
                <a:ext uri="{FF2B5EF4-FFF2-40B4-BE49-F238E27FC236}">
                  <a16:creationId xmlns:a16="http://schemas.microsoft.com/office/drawing/2014/main" id="{9CC365DA-A139-9BE8-27EF-7DC6C08C9979}"/>
                </a:ext>
              </a:extLst>
            </p:cNvPr>
            <p:cNvPicPr>
              <a:picLocks noChangeAspect="1"/>
            </p:cNvPicPr>
            <p:nvPr/>
          </p:nvPicPr>
          <p:blipFill rotWithShape="1">
            <a:blip r:embed="rId5"/>
            <a:srcRect t="8078" b="5417"/>
            <a:stretch/>
          </p:blipFill>
          <p:spPr>
            <a:xfrm rot="2569700">
              <a:off x="3747640" y="4257953"/>
              <a:ext cx="723900" cy="1128807"/>
            </a:xfrm>
            <a:prstGeom prst="rect">
              <a:avLst/>
            </a:prstGeom>
          </p:spPr>
        </p:pic>
        <p:pic>
          <p:nvPicPr>
            <p:cNvPr id="16" name="Picture 15">
              <a:extLst>
                <a:ext uri="{FF2B5EF4-FFF2-40B4-BE49-F238E27FC236}">
                  <a16:creationId xmlns:a16="http://schemas.microsoft.com/office/drawing/2014/main" id="{528598AD-B9A0-3584-1A61-AD48C662BC56}"/>
                </a:ext>
              </a:extLst>
            </p:cNvPr>
            <p:cNvPicPr>
              <a:picLocks noChangeAspect="1"/>
            </p:cNvPicPr>
            <p:nvPr/>
          </p:nvPicPr>
          <p:blipFill rotWithShape="1">
            <a:blip r:embed="rId5"/>
            <a:srcRect t="6012"/>
            <a:stretch/>
          </p:blipFill>
          <p:spPr>
            <a:xfrm rot="5029334">
              <a:off x="1436782" y="3941351"/>
              <a:ext cx="723900" cy="1226485"/>
            </a:xfrm>
            <a:prstGeom prst="rect">
              <a:avLst/>
            </a:prstGeom>
          </p:spPr>
        </p:pic>
        <p:pic>
          <p:nvPicPr>
            <p:cNvPr id="17" name="Picture 16">
              <a:extLst>
                <a:ext uri="{FF2B5EF4-FFF2-40B4-BE49-F238E27FC236}">
                  <a16:creationId xmlns:a16="http://schemas.microsoft.com/office/drawing/2014/main" id="{681B3E62-5418-6064-24C2-C3555C44202F}"/>
                </a:ext>
              </a:extLst>
            </p:cNvPr>
            <p:cNvPicPr>
              <a:picLocks noChangeAspect="1"/>
            </p:cNvPicPr>
            <p:nvPr/>
          </p:nvPicPr>
          <p:blipFill rotWithShape="1">
            <a:blip r:embed="rId5"/>
            <a:srcRect t="8033" b="3813"/>
            <a:stretch/>
          </p:blipFill>
          <p:spPr>
            <a:xfrm rot="1836604">
              <a:off x="5859296" y="4008671"/>
              <a:ext cx="723900" cy="1150341"/>
            </a:xfrm>
            <a:prstGeom prst="rect">
              <a:avLst/>
            </a:prstGeom>
          </p:spPr>
        </p:pic>
        <p:pic>
          <p:nvPicPr>
            <p:cNvPr id="18" name="Picture 17">
              <a:extLst>
                <a:ext uri="{FF2B5EF4-FFF2-40B4-BE49-F238E27FC236}">
                  <a16:creationId xmlns:a16="http://schemas.microsoft.com/office/drawing/2014/main" id="{FF96FB9F-B616-9406-AA1A-D28C84896501}"/>
                </a:ext>
              </a:extLst>
            </p:cNvPr>
            <p:cNvPicPr>
              <a:picLocks noChangeAspect="1"/>
            </p:cNvPicPr>
            <p:nvPr/>
          </p:nvPicPr>
          <p:blipFill rotWithShape="1">
            <a:blip r:embed="rId5"/>
            <a:srcRect t="8133" b="1724"/>
            <a:stretch/>
          </p:blipFill>
          <p:spPr>
            <a:xfrm rot="16394407">
              <a:off x="9064219" y="2668040"/>
              <a:ext cx="723900" cy="1176301"/>
            </a:xfrm>
            <a:prstGeom prst="rect">
              <a:avLst/>
            </a:prstGeom>
          </p:spPr>
        </p:pic>
        <p:pic>
          <p:nvPicPr>
            <p:cNvPr id="19" name="Picture 18">
              <a:extLst>
                <a:ext uri="{FF2B5EF4-FFF2-40B4-BE49-F238E27FC236}">
                  <a16:creationId xmlns:a16="http://schemas.microsoft.com/office/drawing/2014/main" id="{67162113-D741-30E2-064F-A2BA9283DE9C}"/>
                </a:ext>
              </a:extLst>
            </p:cNvPr>
            <p:cNvPicPr>
              <a:picLocks noChangeAspect="1"/>
            </p:cNvPicPr>
            <p:nvPr/>
          </p:nvPicPr>
          <p:blipFill rotWithShape="1">
            <a:blip r:embed="rId5"/>
            <a:srcRect t="12123"/>
            <a:stretch/>
          </p:blipFill>
          <p:spPr>
            <a:xfrm rot="18413087">
              <a:off x="4718470" y="4467839"/>
              <a:ext cx="723900" cy="1146725"/>
            </a:xfrm>
            <a:prstGeom prst="rect">
              <a:avLst/>
            </a:prstGeom>
          </p:spPr>
        </p:pic>
      </p:grpSp>
    </p:spTree>
    <p:extLst>
      <p:ext uri="{BB962C8B-B14F-4D97-AF65-F5344CB8AC3E}">
        <p14:creationId xmlns:p14="http://schemas.microsoft.com/office/powerpoint/2010/main" val="72097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3D0A9C6-9551-8D3B-FA2F-CDDCF78D7AA6}"/>
              </a:ext>
            </a:extLst>
          </p:cNvPr>
          <p:cNvSpPr/>
          <p:nvPr/>
        </p:nvSpPr>
        <p:spPr>
          <a:xfrm>
            <a:off x="0" y="5701518"/>
            <a:ext cx="12192000" cy="1156482"/>
          </a:xfrm>
          <a:prstGeom prst="rect">
            <a:avLst/>
          </a:prstGeom>
          <a:solidFill>
            <a:srgbClr val="0E3D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a:extLst>
              <a:ext uri="{FF2B5EF4-FFF2-40B4-BE49-F238E27FC236}">
                <a16:creationId xmlns:a16="http://schemas.microsoft.com/office/drawing/2014/main" id="{4A036DB1-0630-777B-8D97-7D523E3A395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78828" y="5846371"/>
            <a:ext cx="1590769" cy="909010"/>
          </a:xfrm>
          <a:prstGeom prst="rect">
            <a:avLst/>
          </a:prstGeom>
        </p:spPr>
      </p:pic>
      <p:pic>
        <p:nvPicPr>
          <p:cNvPr id="11" name="Picture 10">
            <a:extLst>
              <a:ext uri="{FF2B5EF4-FFF2-40B4-BE49-F238E27FC236}">
                <a16:creationId xmlns:a16="http://schemas.microsoft.com/office/drawing/2014/main" id="{41324DE4-C970-C917-0EB1-7C24FE7AECC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923259" y="6179322"/>
            <a:ext cx="2007071" cy="348258"/>
          </a:xfrm>
          <a:prstGeom prst="rect">
            <a:avLst/>
          </a:prstGeom>
        </p:spPr>
      </p:pic>
      <p:sp>
        <p:nvSpPr>
          <p:cNvPr id="2" name="TextBox 1">
            <a:extLst>
              <a:ext uri="{FF2B5EF4-FFF2-40B4-BE49-F238E27FC236}">
                <a16:creationId xmlns:a16="http://schemas.microsoft.com/office/drawing/2014/main" id="{84B9B36F-E03B-BC08-2EAE-AF17D8046DEE}"/>
              </a:ext>
            </a:extLst>
          </p:cNvPr>
          <p:cNvSpPr txBox="1"/>
          <p:nvPr/>
        </p:nvSpPr>
        <p:spPr>
          <a:xfrm>
            <a:off x="4561919" y="330420"/>
            <a:ext cx="3379021" cy="584775"/>
          </a:xfrm>
          <a:prstGeom prst="rect">
            <a:avLst/>
          </a:prstGeom>
          <a:noFill/>
        </p:spPr>
        <p:txBody>
          <a:bodyPr wrap="square">
            <a:spAutoFit/>
          </a:bodyPr>
          <a:lstStyle/>
          <a:p>
            <a:r>
              <a:rPr lang="en-CA" altLang="en-US" sz="3200" b="1">
                <a:solidFill>
                  <a:srgbClr val="6ABF4B"/>
                </a:solidFill>
                <a:latin typeface="Arial"/>
                <a:cs typeface="Arial"/>
              </a:rPr>
              <a:t>Viral Infections</a:t>
            </a:r>
            <a:endParaRPr lang="en-CA" sz="3200" b="1">
              <a:solidFill>
                <a:srgbClr val="6ABF4B"/>
              </a:solidFill>
            </a:endParaRPr>
          </a:p>
        </p:txBody>
      </p:sp>
      <p:pic>
        <p:nvPicPr>
          <p:cNvPr id="3" name="Picture 2">
            <a:extLst>
              <a:ext uri="{FF2B5EF4-FFF2-40B4-BE49-F238E27FC236}">
                <a16:creationId xmlns:a16="http://schemas.microsoft.com/office/drawing/2014/main" id="{11110B63-E885-2F90-6D43-91F73E328C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5601" y="939613"/>
            <a:ext cx="4761905" cy="4761905"/>
          </a:xfrm>
          <a:prstGeom prst="rect">
            <a:avLst/>
          </a:prstGeom>
        </p:spPr>
      </p:pic>
      <p:sp>
        <p:nvSpPr>
          <p:cNvPr id="4" name="Content Placeholder 2">
            <a:extLst>
              <a:ext uri="{FF2B5EF4-FFF2-40B4-BE49-F238E27FC236}">
                <a16:creationId xmlns:a16="http://schemas.microsoft.com/office/drawing/2014/main" id="{07919204-E592-F9C7-2E8B-42CE1035DED6}"/>
              </a:ext>
            </a:extLst>
          </p:cNvPr>
          <p:cNvSpPr>
            <a:spLocks noGrp="1"/>
          </p:cNvSpPr>
          <p:nvPr>
            <p:ph idx="1"/>
          </p:nvPr>
        </p:nvSpPr>
        <p:spPr>
          <a:xfrm>
            <a:off x="687555" y="1060048"/>
            <a:ext cx="6658046" cy="4351338"/>
          </a:xfrm>
        </p:spPr>
        <p:txBody>
          <a:bodyPr vert="horz" lIns="91440" tIns="45720" rIns="91440" bIns="45720" rtlCol="0" anchor="t">
            <a:normAutofit fontScale="92500"/>
          </a:bodyPr>
          <a:lstStyle/>
          <a:p>
            <a:pPr algn="l">
              <a:defRPr/>
            </a:pPr>
            <a:r>
              <a:rPr lang="en-US" sz="3000">
                <a:solidFill>
                  <a:srgbClr val="06698A"/>
                </a:solidFill>
                <a:cs typeface="Arial"/>
              </a:rPr>
              <a:t>Caused by a virus </a:t>
            </a:r>
          </a:p>
          <a:p>
            <a:pPr algn="l">
              <a:defRPr/>
            </a:pPr>
            <a:endParaRPr lang="en-US" sz="3000">
              <a:solidFill>
                <a:srgbClr val="06698A"/>
              </a:solidFill>
              <a:cs typeface="Arial"/>
            </a:endParaRPr>
          </a:p>
          <a:p>
            <a:pPr algn="l">
              <a:defRPr/>
            </a:pPr>
            <a:r>
              <a:rPr lang="en-US" sz="3000">
                <a:solidFill>
                  <a:srgbClr val="06698A"/>
                </a:solidFill>
                <a:cs typeface="Arial"/>
              </a:rPr>
              <a:t>There is no cure</a:t>
            </a:r>
          </a:p>
          <a:p>
            <a:pPr algn="l">
              <a:defRPr/>
            </a:pPr>
            <a:endParaRPr lang="en-US" sz="3000">
              <a:solidFill>
                <a:srgbClr val="06698A"/>
              </a:solidFill>
              <a:cs typeface="Arial"/>
            </a:endParaRPr>
          </a:p>
          <a:p>
            <a:pPr algn="l">
              <a:defRPr/>
            </a:pPr>
            <a:r>
              <a:rPr lang="en-US" sz="3000">
                <a:solidFill>
                  <a:srgbClr val="06698A"/>
                </a:solidFill>
                <a:cs typeface="Arial"/>
              </a:rPr>
              <a:t>Treatments are available to manage symptoms</a:t>
            </a:r>
            <a:endParaRPr lang="en-US" sz="3000">
              <a:solidFill>
                <a:srgbClr val="06698A"/>
              </a:solidFill>
            </a:endParaRPr>
          </a:p>
          <a:p>
            <a:pPr algn="l">
              <a:defRPr/>
            </a:pPr>
            <a:endParaRPr lang="en-US" sz="3000">
              <a:solidFill>
                <a:srgbClr val="06698A"/>
              </a:solidFill>
            </a:endParaRPr>
          </a:p>
          <a:p>
            <a:pPr algn="l">
              <a:defRPr/>
            </a:pPr>
            <a:r>
              <a:rPr lang="en-US" sz="3000">
                <a:solidFill>
                  <a:srgbClr val="06698A"/>
                </a:solidFill>
                <a:cs typeface="Arial"/>
              </a:rPr>
              <a:t>Some viral STIs will resolve on their own while others will remain in the body for life</a:t>
            </a:r>
            <a:endParaRPr lang="en-CA" sz="3000">
              <a:solidFill>
                <a:srgbClr val="06698A"/>
              </a:solidFill>
            </a:endParaRPr>
          </a:p>
          <a:p>
            <a:pPr marL="457200" lvl="1" indent="0" algn="l">
              <a:spcBef>
                <a:spcPts val="600"/>
              </a:spcBef>
              <a:buNone/>
              <a:defRPr/>
            </a:pPr>
            <a:endParaRPr lang="en-CA" altLang="en-US">
              <a:latin typeface="Arial"/>
              <a:cs typeface="Arial"/>
            </a:endParaRPr>
          </a:p>
        </p:txBody>
      </p:sp>
      <p:sp>
        <p:nvSpPr>
          <p:cNvPr id="5" name="Rectangle 4">
            <a:extLst>
              <a:ext uri="{FF2B5EF4-FFF2-40B4-BE49-F238E27FC236}">
                <a16:creationId xmlns:a16="http://schemas.microsoft.com/office/drawing/2014/main" id="{C4B88DD2-C00E-8E75-4164-FA03915EDDBF}"/>
              </a:ext>
            </a:extLst>
          </p:cNvPr>
          <p:cNvSpPr/>
          <p:nvPr/>
        </p:nvSpPr>
        <p:spPr>
          <a:xfrm>
            <a:off x="8091237" y="3378868"/>
            <a:ext cx="2105526" cy="531394"/>
          </a:xfrm>
          <a:prstGeom prst="rect">
            <a:avLst/>
          </a:prstGeom>
          <a:solidFill>
            <a:srgbClr val="AFDF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Calibri"/>
                <a:cs typeface="Calibri"/>
              </a:rPr>
              <a:t>Hepatitis B</a:t>
            </a:r>
            <a:endParaRPr lang="en-US" sz="2800" b="1">
              <a:solidFill>
                <a:schemeClr val="tx1"/>
              </a:solidFill>
              <a:latin typeface="Calibri"/>
            </a:endParaRPr>
          </a:p>
        </p:txBody>
      </p:sp>
    </p:spTree>
    <p:extLst>
      <p:ext uri="{BB962C8B-B14F-4D97-AF65-F5344CB8AC3E}">
        <p14:creationId xmlns:p14="http://schemas.microsoft.com/office/powerpoint/2010/main" val="225251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1000"/>
                                        <p:tgtEl>
                                          <p:spTgt spid="4">
                                            <p:txEl>
                                              <p:pRg st="4" end="4"/>
                                            </p:txEl>
                                          </p:spTgt>
                                        </p:tgtEl>
                                      </p:cBhvr>
                                    </p:animEffect>
                                    <p:anim calcmode="lin" valueType="num">
                                      <p:cBhvr>
                                        <p:cTn id="1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1000"/>
                                        <p:tgtEl>
                                          <p:spTgt spid="4">
                                            <p:txEl>
                                              <p:pRg st="6" end="6"/>
                                            </p:txEl>
                                          </p:spTgt>
                                        </p:tgtEl>
                                      </p:cBhvr>
                                    </p:animEffect>
                                    <p:anim calcmode="lin" valueType="num">
                                      <p:cBhvr>
                                        <p:cTn id="2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3D0A9C6-9551-8D3B-FA2F-CDDCF78D7AA6}"/>
              </a:ext>
            </a:extLst>
          </p:cNvPr>
          <p:cNvSpPr/>
          <p:nvPr/>
        </p:nvSpPr>
        <p:spPr>
          <a:xfrm>
            <a:off x="0" y="5701518"/>
            <a:ext cx="12192000" cy="1156482"/>
          </a:xfrm>
          <a:prstGeom prst="rect">
            <a:avLst/>
          </a:prstGeom>
          <a:solidFill>
            <a:srgbClr val="0E3D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a:extLst>
              <a:ext uri="{FF2B5EF4-FFF2-40B4-BE49-F238E27FC236}">
                <a16:creationId xmlns:a16="http://schemas.microsoft.com/office/drawing/2014/main" id="{4A036DB1-0630-777B-8D97-7D523E3A395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78828" y="5846371"/>
            <a:ext cx="1590769" cy="909010"/>
          </a:xfrm>
          <a:prstGeom prst="rect">
            <a:avLst/>
          </a:prstGeom>
        </p:spPr>
      </p:pic>
      <p:pic>
        <p:nvPicPr>
          <p:cNvPr id="11" name="Picture 10">
            <a:extLst>
              <a:ext uri="{FF2B5EF4-FFF2-40B4-BE49-F238E27FC236}">
                <a16:creationId xmlns:a16="http://schemas.microsoft.com/office/drawing/2014/main" id="{41324DE4-C970-C917-0EB1-7C24FE7AECC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923259" y="6179322"/>
            <a:ext cx="2007071" cy="348258"/>
          </a:xfrm>
          <a:prstGeom prst="rect">
            <a:avLst/>
          </a:prstGeom>
        </p:spPr>
      </p:pic>
      <p:sp>
        <p:nvSpPr>
          <p:cNvPr id="2" name="TextBox 1">
            <a:extLst>
              <a:ext uri="{FF2B5EF4-FFF2-40B4-BE49-F238E27FC236}">
                <a16:creationId xmlns:a16="http://schemas.microsoft.com/office/drawing/2014/main" id="{6E0CAEE5-D73D-5876-E94D-8F1F76A9FEE8}"/>
              </a:ext>
            </a:extLst>
          </p:cNvPr>
          <p:cNvSpPr txBox="1"/>
          <p:nvPr/>
        </p:nvSpPr>
        <p:spPr>
          <a:xfrm>
            <a:off x="3114956" y="330420"/>
            <a:ext cx="5988851" cy="584775"/>
          </a:xfrm>
          <a:prstGeom prst="rect">
            <a:avLst/>
          </a:prstGeom>
          <a:noFill/>
        </p:spPr>
        <p:txBody>
          <a:bodyPr wrap="square">
            <a:spAutoFit/>
          </a:bodyPr>
          <a:lstStyle/>
          <a:p>
            <a:r>
              <a:rPr lang="en-CA" altLang="en-US" sz="3200" b="1">
                <a:solidFill>
                  <a:srgbClr val="6ABF4B"/>
                </a:solidFill>
                <a:latin typeface="Arial"/>
                <a:cs typeface="Arial"/>
              </a:rPr>
              <a:t>Human Papilloma Virus (HPV)</a:t>
            </a:r>
            <a:endParaRPr lang="en-CA" sz="3200" b="1">
              <a:solidFill>
                <a:srgbClr val="6ABF4B"/>
              </a:solidFill>
            </a:endParaRPr>
          </a:p>
        </p:txBody>
      </p:sp>
      <p:sp>
        <p:nvSpPr>
          <p:cNvPr id="3" name="Content Placeholder 2">
            <a:extLst>
              <a:ext uri="{FF2B5EF4-FFF2-40B4-BE49-F238E27FC236}">
                <a16:creationId xmlns:a16="http://schemas.microsoft.com/office/drawing/2014/main" id="{96EF4002-69B3-0C67-EDC0-F199B7DB6884}"/>
              </a:ext>
            </a:extLst>
          </p:cNvPr>
          <p:cNvSpPr>
            <a:spLocks noGrp="1"/>
          </p:cNvSpPr>
          <p:nvPr>
            <p:ph idx="1"/>
          </p:nvPr>
        </p:nvSpPr>
        <p:spPr>
          <a:xfrm>
            <a:off x="747765" y="1111278"/>
            <a:ext cx="9371781" cy="4351338"/>
          </a:xfrm>
        </p:spPr>
        <p:txBody>
          <a:bodyPr vert="horz" lIns="91440" tIns="45720" rIns="91440" bIns="45720" rtlCol="0" anchor="t">
            <a:normAutofit/>
          </a:bodyPr>
          <a:lstStyle/>
          <a:p>
            <a:pPr algn="l"/>
            <a:r>
              <a:rPr lang="en-US">
                <a:solidFill>
                  <a:srgbClr val="06698A"/>
                </a:solidFill>
                <a:cs typeface="Arial"/>
              </a:rPr>
              <a:t>There are over 200 different HPV viruses</a:t>
            </a:r>
            <a:endParaRPr lang="en-US">
              <a:solidFill>
                <a:srgbClr val="06698A"/>
              </a:solidFill>
            </a:endParaRPr>
          </a:p>
          <a:p>
            <a:pPr algn="l"/>
            <a:endParaRPr lang="en-US">
              <a:solidFill>
                <a:srgbClr val="06698A"/>
              </a:solidFill>
              <a:cs typeface="Arial"/>
            </a:endParaRPr>
          </a:p>
          <a:p>
            <a:pPr algn="l"/>
            <a:r>
              <a:rPr lang="en-US">
                <a:solidFill>
                  <a:srgbClr val="06698A"/>
                </a:solidFill>
                <a:cs typeface="Arial"/>
              </a:rPr>
              <a:t>40 of the 200 viruses cause either genital warts or cancer</a:t>
            </a:r>
          </a:p>
          <a:p>
            <a:pPr algn="l"/>
            <a:endParaRPr lang="en-US">
              <a:solidFill>
                <a:srgbClr val="06698A"/>
              </a:solidFill>
              <a:cs typeface="Arial"/>
            </a:endParaRPr>
          </a:p>
          <a:p>
            <a:pPr algn="l"/>
            <a:r>
              <a:rPr lang="en-US">
                <a:solidFill>
                  <a:srgbClr val="06698A"/>
                </a:solidFill>
                <a:cs typeface="Arial"/>
              </a:rPr>
              <a:t>If not immunized, 75% of sexually active Canadians will get at least one HPV infection in their lifetime</a:t>
            </a:r>
          </a:p>
          <a:p>
            <a:pPr marL="457200" indent="-457200" algn="l"/>
            <a:endParaRPr lang="en-US">
              <a:latin typeface="Arial"/>
              <a:cs typeface="Arial"/>
            </a:endParaRPr>
          </a:p>
        </p:txBody>
      </p:sp>
      <p:grpSp>
        <p:nvGrpSpPr>
          <p:cNvPr id="45" name="Group 44">
            <a:extLst>
              <a:ext uri="{FF2B5EF4-FFF2-40B4-BE49-F238E27FC236}">
                <a16:creationId xmlns:a16="http://schemas.microsoft.com/office/drawing/2014/main" id="{A7BCF938-369B-BAB3-6113-E8B5400960D6}"/>
              </a:ext>
            </a:extLst>
          </p:cNvPr>
          <p:cNvGrpSpPr/>
          <p:nvPr/>
        </p:nvGrpSpPr>
        <p:grpSpPr>
          <a:xfrm>
            <a:off x="8251417" y="96186"/>
            <a:ext cx="3942178" cy="4813084"/>
            <a:chOff x="8251417" y="96186"/>
            <a:chExt cx="3942178" cy="4813084"/>
          </a:xfrm>
        </p:grpSpPr>
        <p:pic>
          <p:nvPicPr>
            <p:cNvPr id="26" name="Picture 24">
              <a:extLst>
                <a:ext uri="{FF2B5EF4-FFF2-40B4-BE49-F238E27FC236}">
                  <a16:creationId xmlns:a16="http://schemas.microsoft.com/office/drawing/2014/main" id="{8B0B8644-AFAF-E684-19AB-D67D0FB254DA}"/>
                </a:ext>
              </a:extLst>
            </p:cNvPr>
            <p:cNvPicPr>
              <a:picLocks noChangeAspect="1"/>
            </p:cNvPicPr>
            <p:nvPr/>
          </p:nvPicPr>
          <p:blipFill>
            <a:blip r:embed="rId5"/>
            <a:stretch>
              <a:fillRect/>
            </a:stretch>
          </p:blipFill>
          <p:spPr>
            <a:xfrm rot="1069555">
              <a:off x="10838488" y="2756983"/>
              <a:ext cx="523875" cy="647700"/>
            </a:xfrm>
            <a:prstGeom prst="rect">
              <a:avLst/>
            </a:prstGeom>
          </p:spPr>
        </p:pic>
        <p:pic>
          <p:nvPicPr>
            <p:cNvPr id="27" name="Picture 25">
              <a:extLst>
                <a:ext uri="{FF2B5EF4-FFF2-40B4-BE49-F238E27FC236}">
                  <a16:creationId xmlns:a16="http://schemas.microsoft.com/office/drawing/2014/main" id="{4E0FFFC6-1E62-E786-171C-EEDCBFF68735}"/>
                </a:ext>
              </a:extLst>
            </p:cNvPr>
            <p:cNvPicPr>
              <a:picLocks noChangeAspect="1"/>
            </p:cNvPicPr>
            <p:nvPr/>
          </p:nvPicPr>
          <p:blipFill>
            <a:blip r:embed="rId5"/>
            <a:stretch>
              <a:fillRect/>
            </a:stretch>
          </p:blipFill>
          <p:spPr>
            <a:xfrm>
              <a:off x="11110452" y="609819"/>
              <a:ext cx="523875" cy="647700"/>
            </a:xfrm>
            <a:prstGeom prst="rect">
              <a:avLst/>
            </a:prstGeom>
          </p:spPr>
        </p:pic>
        <p:pic>
          <p:nvPicPr>
            <p:cNvPr id="28" name="Picture 26">
              <a:extLst>
                <a:ext uri="{FF2B5EF4-FFF2-40B4-BE49-F238E27FC236}">
                  <a16:creationId xmlns:a16="http://schemas.microsoft.com/office/drawing/2014/main" id="{4AC11A82-D386-10D9-4783-C8B3B779819D}"/>
                </a:ext>
              </a:extLst>
            </p:cNvPr>
            <p:cNvPicPr>
              <a:picLocks noChangeAspect="1"/>
            </p:cNvPicPr>
            <p:nvPr/>
          </p:nvPicPr>
          <p:blipFill>
            <a:blip r:embed="rId5"/>
            <a:stretch>
              <a:fillRect/>
            </a:stretch>
          </p:blipFill>
          <p:spPr>
            <a:xfrm>
              <a:off x="11102771" y="1230622"/>
              <a:ext cx="523875" cy="647700"/>
            </a:xfrm>
            <a:prstGeom prst="rect">
              <a:avLst/>
            </a:prstGeom>
          </p:spPr>
        </p:pic>
        <p:pic>
          <p:nvPicPr>
            <p:cNvPr id="29" name="Picture 27">
              <a:extLst>
                <a:ext uri="{FF2B5EF4-FFF2-40B4-BE49-F238E27FC236}">
                  <a16:creationId xmlns:a16="http://schemas.microsoft.com/office/drawing/2014/main" id="{285ABB3F-C82E-0B4B-B188-CB80A17A73D9}"/>
                </a:ext>
              </a:extLst>
            </p:cNvPr>
            <p:cNvPicPr>
              <a:picLocks noChangeAspect="1"/>
            </p:cNvPicPr>
            <p:nvPr/>
          </p:nvPicPr>
          <p:blipFill>
            <a:blip r:embed="rId5"/>
            <a:stretch>
              <a:fillRect/>
            </a:stretch>
          </p:blipFill>
          <p:spPr>
            <a:xfrm>
              <a:off x="10879702" y="2010046"/>
              <a:ext cx="523875" cy="647700"/>
            </a:xfrm>
            <a:prstGeom prst="rect">
              <a:avLst/>
            </a:prstGeom>
          </p:spPr>
        </p:pic>
        <p:pic>
          <p:nvPicPr>
            <p:cNvPr id="30" name="Picture 28">
              <a:extLst>
                <a:ext uri="{FF2B5EF4-FFF2-40B4-BE49-F238E27FC236}">
                  <a16:creationId xmlns:a16="http://schemas.microsoft.com/office/drawing/2014/main" id="{F6439F5F-7916-0B00-BF38-BBD125A30CC1}"/>
                </a:ext>
              </a:extLst>
            </p:cNvPr>
            <p:cNvPicPr>
              <a:picLocks noChangeAspect="1"/>
            </p:cNvPicPr>
            <p:nvPr/>
          </p:nvPicPr>
          <p:blipFill>
            <a:blip r:embed="rId5"/>
            <a:stretch>
              <a:fillRect/>
            </a:stretch>
          </p:blipFill>
          <p:spPr>
            <a:xfrm>
              <a:off x="11553672" y="2712989"/>
              <a:ext cx="523875" cy="647700"/>
            </a:xfrm>
            <a:prstGeom prst="rect">
              <a:avLst/>
            </a:prstGeom>
          </p:spPr>
        </p:pic>
        <p:pic>
          <p:nvPicPr>
            <p:cNvPr id="31" name="Picture 29">
              <a:extLst>
                <a:ext uri="{FF2B5EF4-FFF2-40B4-BE49-F238E27FC236}">
                  <a16:creationId xmlns:a16="http://schemas.microsoft.com/office/drawing/2014/main" id="{3DC90893-0353-F779-A370-E75CE9EACC39}"/>
                </a:ext>
              </a:extLst>
            </p:cNvPr>
            <p:cNvPicPr>
              <a:picLocks noChangeAspect="1"/>
            </p:cNvPicPr>
            <p:nvPr/>
          </p:nvPicPr>
          <p:blipFill>
            <a:blip r:embed="rId5"/>
            <a:stretch>
              <a:fillRect/>
            </a:stretch>
          </p:blipFill>
          <p:spPr>
            <a:xfrm>
              <a:off x="9898320" y="689847"/>
              <a:ext cx="523875" cy="647700"/>
            </a:xfrm>
            <a:prstGeom prst="rect">
              <a:avLst/>
            </a:prstGeom>
          </p:spPr>
        </p:pic>
        <p:pic>
          <p:nvPicPr>
            <p:cNvPr id="32" name="Picture 30">
              <a:extLst>
                <a:ext uri="{FF2B5EF4-FFF2-40B4-BE49-F238E27FC236}">
                  <a16:creationId xmlns:a16="http://schemas.microsoft.com/office/drawing/2014/main" id="{CBF44AEA-DE77-58CA-59DC-F31FD359464E}"/>
                </a:ext>
              </a:extLst>
            </p:cNvPr>
            <p:cNvPicPr>
              <a:picLocks noChangeAspect="1"/>
            </p:cNvPicPr>
            <p:nvPr/>
          </p:nvPicPr>
          <p:blipFill>
            <a:blip r:embed="rId5"/>
            <a:stretch>
              <a:fillRect/>
            </a:stretch>
          </p:blipFill>
          <p:spPr>
            <a:xfrm>
              <a:off x="9935190" y="1488718"/>
              <a:ext cx="523875" cy="647700"/>
            </a:xfrm>
            <a:prstGeom prst="rect">
              <a:avLst/>
            </a:prstGeom>
          </p:spPr>
        </p:pic>
        <p:pic>
          <p:nvPicPr>
            <p:cNvPr id="33" name="Picture 31">
              <a:extLst>
                <a:ext uri="{FF2B5EF4-FFF2-40B4-BE49-F238E27FC236}">
                  <a16:creationId xmlns:a16="http://schemas.microsoft.com/office/drawing/2014/main" id="{3F28DE9B-F7A1-C76D-1571-8D9C0D9370D6}"/>
                </a:ext>
              </a:extLst>
            </p:cNvPr>
            <p:cNvPicPr>
              <a:picLocks noChangeAspect="1"/>
            </p:cNvPicPr>
            <p:nvPr/>
          </p:nvPicPr>
          <p:blipFill>
            <a:blip r:embed="rId5"/>
            <a:stretch>
              <a:fillRect/>
            </a:stretch>
          </p:blipFill>
          <p:spPr>
            <a:xfrm>
              <a:off x="9325785" y="268569"/>
              <a:ext cx="523875" cy="647700"/>
            </a:xfrm>
            <a:prstGeom prst="rect">
              <a:avLst/>
            </a:prstGeom>
          </p:spPr>
        </p:pic>
        <p:pic>
          <p:nvPicPr>
            <p:cNvPr id="34" name="Picture 32">
              <a:extLst>
                <a:ext uri="{FF2B5EF4-FFF2-40B4-BE49-F238E27FC236}">
                  <a16:creationId xmlns:a16="http://schemas.microsoft.com/office/drawing/2014/main" id="{5BCCFDEE-5664-E66C-7DB0-5250AF384A33}"/>
                </a:ext>
              </a:extLst>
            </p:cNvPr>
            <p:cNvPicPr>
              <a:picLocks noChangeAspect="1"/>
            </p:cNvPicPr>
            <p:nvPr/>
          </p:nvPicPr>
          <p:blipFill>
            <a:blip r:embed="rId5"/>
            <a:stretch>
              <a:fillRect/>
            </a:stretch>
          </p:blipFill>
          <p:spPr>
            <a:xfrm>
              <a:off x="8251417" y="1230621"/>
              <a:ext cx="523875" cy="647700"/>
            </a:xfrm>
            <a:prstGeom prst="rect">
              <a:avLst/>
            </a:prstGeom>
          </p:spPr>
        </p:pic>
        <p:pic>
          <p:nvPicPr>
            <p:cNvPr id="35" name="Picture 33">
              <a:extLst>
                <a:ext uri="{FF2B5EF4-FFF2-40B4-BE49-F238E27FC236}">
                  <a16:creationId xmlns:a16="http://schemas.microsoft.com/office/drawing/2014/main" id="{4A46C4B8-8C07-6B02-B625-BC703FA95DB0}"/>
                </a:ext>
              </a:extLst>
            </p:cNvPr>
            <p:cNvPicPr>
              <a:picLocks noChangeAspect="1"/>
            </p:cNvPicPr>
            <p:nvPr/>
          </p:nvPicPr>
          <p:blipFill>
            <a:blip r:embed="rId5"/>
            <a:stretch>
              <a:fillRect/>
            </a:stretch>
          </p:blipFill>
          <p:spPr>
            <a:xfrm>
              <a:off x="10432949" y="96186"/>
              <a:ext cx="523875" cy="647700"/>
            </a:xfrm>
            <a:prstGeom prst="rect">
              <a:avLst/>
            </a:prstGeom>
          </p:spPr>
        </p:pic>
        <p:pic>
          <p:nvPicPr>
            <p:cNvPr id="36" name="Picture 34">
              <a:extLst>
                <a:ext uri="{FF2B5EF4-FFF2-40B4-BE49-F238E27FC236}">
                  <a16:creationId xmlns:a16="http://schemas.microsoft.com/office/drawing/2014/main" id="{F8B38DF0-B69F-7E73-7B13-6E54D2CF85EF}"/>
                </a:ext>
              </a:extLst>
            </p:cNvPr>
            <p:cNvPicPr>
              <a:picLocks noChangeAspect="1"/>
            </p:cNvPicPr>
            <p:nvPr/>
          </p:nvPicPr>
          <p:blipFill>
            <a:blip r:embed="rId5"/>
            <a:stretch>
              <a:fillRect/>
            </a:stretch>
          </p:blipFill>
          <p:spPr>
            <a:xfrm>
              <a:off x="10499090" y="1058800"/>
              <a:ext cx="523875" cy="647700"/>
            </a:xfrm>
            <a:prstGeom prst="rect">
              <a:avLst/>
            </a:prstGeom>
          </p:spPr>
        </p:pic>
        <p:pic>
          <p:nvPicPr>
            <p:cNvPr id="37" name="Picture 35">
              <a:extLst>
                <a:ext uri="{FF2B5EF4-FFF2-40B4-BE49-F238E27FC236}">
                  <a16:creationId xmlns:a16="http://schemas.microsoft.com/office/drawing/2014/main" id="{22F89AD9-6DE0-A818-ADF5-BD7852D3706C}"/>
                </a:ext>
              </a:extLst>
            </p:cNvPr>
            <p:cNvPicPr>
              <a:picLocks noChangeAspect="1"/>
            </p:cNvPicPr>
            <p:nvPr/>
          </p:nvPicPr>
          <p:blipFill>
            <a:blip r:embed="rId5"/>
            <a:stretch>
              <a:fillRect/>
            </a:stretch>
          </p:blipFill>
          <p:spPr>
            <a:xfrm>
              <a:off x="11540113" y="186798"/>
              <a:ext cx="523875" cy="647700"/>
            </a:xfrm>
            <a:prstGeom prst="rect">
              <a:avLst/>
            </a:prstGeom>
          </p:spPr>
        </p:pic>
        <p:pic>
          <p:nvPicPr>
            <p:cNvPr id="38" name="Picture 36">
              <a:extLst>
                <a:ext uri="{FF2B5EF4-FFF2-40B4-BE49-F238E27FC236}">
                  <a16:creationId xmlns:a16="http://schemas.microsoft.com/office/drawing/2014/main" id="{DCAAACA1-FEE0-C6FE-F43F-E188524930C1}"/>
                </a:ext>
              </a:extLst>
            </p:cNvPr>
            <p:cNvPicPr>
              <a:picLocks noChangeAspect="1"/>
            </p:cNvPicPr>
            <p:nvPr/>
          </p:nvPicPr>
          <p:blipFill>
            <a:blip r:embed="rId5"/>
            <a:stretch>
              <a:fillRect/>
            </a:stretch>
          </p:blipFill>
          <p:spPr>
            <a:xfrm>
              <a:off x="9025707" y="1169170"/>
              <a:ext cx="523875" cy="647700"/>
            </a:xfrm>
            <a:prstGeom prst="rect">
              <a:avLst/>
            </a:prstGeom>
          </p:spPr>
        </p:pic>
        <p:pic>
          <p:nvPicPr>
            <p:cNvPr id="39" name="Picture 37">
              <a:extLst>
                <a:ext uri="{FF2B5EF4-FFF2-40B4-BE49-F238E27FC236}">
                  <a16:creationId xmlns:a16="http://schemas.microsoft.com/office/drawing/2014/main" id="{82D1B2CD-3BBD-F80A-BE37-E1718B70B4D0}"/>
                </a:ext>
              </a:extLst>
            </p:cNvPr>
            <p:cNvPicPr>
              <a:picLocks noChangeAspect="1"/>
            </p:cNvPicPr>
            <p:nvPr/>
          </p:nvPicPr>
          <p:blipFill>
            <a:blip r:embed="rId5"/>
            <a:stretch>
              <a:fillRect/>
            </a:stretch>
          </p:blipFill>
          <p:spPr>
            <a:xfrm>
              <a:off x="11532933" y="3536441"/>
              <a:ext cx="523875" cy="647700"/>
            </a:xfrm>
            <a:prstGeom prst="rect">
              <a:avLst/>
            </a:prstGeom>
          </p:spPr>
        </p:pic>
        <p:pic>
          <p:nvPicPr>
            <p:cNvPr id="40" name="Picture 38">
              <a:extLst>
                <a:ext uri="{FF2B5EF4-FFF2-40B4-BE49-F238E27FC236}">
                  <a16:creationId xmlns:a16="http://schemas.microsoft.com/office/drawing/2014/main" id="{2BA41FC0-37DD-2982-1B12-A99ADA46AF04}"/>
                </a:ext>
              </a:extLst>
            </p:cNvPr>
            <p:cNvPicPr>
              <a:picLocks noChangeAspect="1"/>
            </p:cNvPicPr>
            <p:nvPr/>
          </p:nvPicPr>
          <p:blipFill>
            <a:blip r:embed="rId5"/>
            <a:stretch>
              <a:fillRect/>
            </a:stretch>
          </p:blipFill>
          <p:spPr>
            <a:xfrm>
              <a:off x="11668125" y="2090944"/>
              <a:ext cx="523875" cy="647700"/>
            </a:xfrm>
            <a:prstGeom prst="rect">
              <a:avLst/>
            </a:prstGeom>
          </p:spPr>
        </p:pic>
        <p:pic>
          <p:nvPicPr>
            <p:cNvPr id="41" name="Picture 39">
              <a:extLst>
                <a:ext uri="{FF2B5EF4-FFF2-40B4-BE49-F238E27FC236}">
                  <a16:creationId xmlns:a16="http://schemas.microsoft.com/office/drawing/2014/main" id="{15BC6355-36B5-2A50-61C7-D1CF5C3E1F0C}"/>
                </a:ext>
              </a:extLst>
            </p:cNvPr>
            <p:cNvPicPr>
              <a:picLocks noChangeAspect="1"/>
            </p:cNvPicPr>
            <p:nvPr/>
          </p:nvPicPr>
          <p:blipFill>
            <a:blip r:embed="rId5"/>
            <a:stretch>
              <a:fillRect/>
            </a:stretch>
          </p:blipFill>
          <p:spPr>
            <a:xfrm>
              <a:off x="11669720" y="1397949"/>
              <a:ext cx="523875" cy="647700"/>
            </a:xfrm>
            <a:prstGeom prst="rect">
              <a:avLst/>
            </a:prstGeom>
          </p:spPr>
        </p:pic>
        <p:pic>
          <p:nvPicPr>
            <p:cNvPr id="42" name="Picture 40">
              <a:extLst>
                <a:ext uri="{FF2B5EF4-FFF2-40B4-BE49-F238E27FC236}">
                  <a16:creationId xmlns:a16="http://schemas.microsoft.com/office/drawing/2014/main" id="{56ED192E-A887-ABAA-E695-1D31FA3BCBD5}"/>
                </a:ext>
              </a:extLst>
            </p:cNvPr>
            <p:cNvPicPr>
              <a:picLocks noChangeAspect="1"/>
            </p:cNvPicPr>
            <p:nvPr/>
          </p:nvPicPr>
          <p:blipFill>
            <a:blip r:embed="rId5"/>
            <a:stretch>
              <a:fillRect/>
            </a:stretch>
          </p:blipFill>
          <p:spPr>
            <a:xfrm>
              <a:off x="10119546" y="2705460"/>
              <a:ext cx="523875" cy="647700"/>
            </a:xfrm>
            <a:prstGeom prst="rect">
              <a:avLst/>
            </a:prstGeom>
          </p:spPr>
        </p:pic>
        <p:pic>
          <p:nvPicPr>
            <p:cNvPr id="43" name="Picture 41">
              <a:extLst>
                <a:ext uri="{FF2B5EF4-FFF2-40B4-BE49-F238E27FC236}">
                  <a16:creationId xmlns:a16="http://schemas.microsoft.com/office/drawing/2014/main" id="{1BF036A7-7427-901F-5A4E-D01C604360F4}"/>
                </a:ext>
              </a:extLst>
            </p:cNvPr>
            <p:cNvPicPr>
              <a:picLocks noChangeAspect="1"/>
            </p:cNvPicPr>
            <p:nvPr/>
          </p:nvPicPr>
          <p:blipFill>
            <a:blip r:embed="rId5"/>
            <a:stretch>
              <a:fillRect/>
            </a:stretch>
          </p:blipFill>
          <p:spPr>
            <a:xfrm>
              <a:off x="11274836" y="4261570"/>
              <a:ext cx="523875" cy="647700"/>
            </a:xfrm>
            <a:prstGeom prst="rect">
              <a:avLst/>
            </a:prstGeom>
          </p:spPr>
        </p:pic>
        <p:pic>
          <p:nvPicPr>
            <p:cNvPr id="44" name="Picture 42">
              <a:extLst>
                <a:ext uri="{FF2B5EF4-FFF2-40B4-BE49-F238E27FC236}">
                  <a16:creationId xmlns:a16="http://schemas.microsoft.com/office/drawing/2014/main" id="{F709CE92-B26E-7736-7592-C476518D740D}"/>
                </a:ext>
              </a:extLst>
            </p:cNvPr>
            <p:cNvPicPr>
              <a:picLocks noChangeAspect="1"/>
            </p:cNvPicPr>
            <p:nvPr/>
          </p:nvPicPr>
          <p:blipFill>
            <a:blip r:embed="rId5"/>
            <a:stretch>
              <a:fillRect/>
            </a:stretch>
          </p:blipFill>
          <p:spPr>
            <a:xfrm>
              <a:off x="10285466" y="3937720"/>
              <a:ext cx="671358" cy="647700"/>
            </a:xfrm>
            <a:prstGeom prst="rect">
              <a:avLst/>
            </a:prstGeom>
          </p:spPr>
        </p:pic>
      </p:grpSp>
    </p:spTree>
    <p:extLst>
      <p:ext uri="{BB962C8B-B14F-4D97-AF65-F5344CB8AC3E}">
        <p14:creationId xmlns:p14="http://schemas.microsoft.com/office/powerpoint/2010/main" val="1819333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3D0A9C6-9551-8D3B-FA2F-CDDCF78D7AA6}"/>
              </a:ext>
            </a:extLst>
          </p:cNvPr>
          <p:cNvSpPr/>
          <p:nvPr/>
        </p:nvSpPr>
        <p:spPr>
          <a:xfrm>
            <a:off x="0" y="5701518"/>
            <a:ext cx="12192000" cy="1156482"/>
          </a:xfrm>
          <a:prstGeom prst="rect">
            <a:avLst/>
          </a:prstGeom>
          <a:solidFill>
            <a:srgbClr val="0E3D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a:extLst>
              <a:ext uri="{FF2B5EF4-FFF2-40B4-BE49-F238E27FC236}">
                <a16:creationId xmlns:a16="http://schemas.microsoft.com/office/drawing/2014/main" id="{4A036DB1-0630-777B-8D97-7D523E3A395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78828" y="5846371"/>
            <a:ext cx="1590769" cy="909010"/>
          </a:xfrm>
          <a:prstGeom prst="rect">
            <a:avLst/>
          </a:prstGeom>
        </p:spPr>
      </p:pic>
      <p:pic>
        <p:nvPicPr>
          <p:cNvPr id="11" name="Picture 10">
            <a:extLst>
              <a:ext uri="{FF2B5EF4-FFF2-40B4-BE49-F238E27FC236}">
                <a16:creationId xmlns:a16="http://schemas.microsoft.com/office/drawing/2014/main" id="{41324DE4-C970-C917-0EB1-7C24FE7AECC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923259" y="6179322"/>
            <a:ext cx="2007071" cy="348258"/>
          </a:xfrm>
          <a:prstGeom prst="rect">
            <a:avLst/>
          </a:prstGeom>
        </p:spPr>
      </p:pic>
      <p:sp>
        <p:nvSpPr>
          <p:cNvPr id="2" name="Title 1">
            <a:extLst>
              <a:ext uri="{FF2B5EF4-FFF2-40B4-BE49-F238E27FC236}">
                <a16:creationId xmlns:a16="http://schemas.microsoft.com/office/drawing/2014/main" id="{6FC17FA1-37CD-5CCB-FAF6-10BEC11FAD25}"/>
              </a:ext>
            </a:extLst>
          </p:cNvPr>
          <p:cNvSpPr>
            <a:spLocks noGrp="1"/>
          </p:cNvSpPr>
          <p:nvPr>
            <p:ph type="title"/>
          </p:nvPr>
        </p:nvSpPr>
        <p:spPr>
          <a:xfrm>
            <a:off x="3189096" y="220848"/>
            <a:ext cx="5813808" cy="1325563"/>
          </a:xfrm>
        </p:spPr>
        <p:txBody>
          <a:bodyPr>
            <a:noAutofit/>
          </a:bodyPr>
          <a:lstStyle/>
          <a:p>
            <a:pPr algn="ctr"/>
            <a:r>
              <a:rPr lang="en-US" sz="3200" b="1">
                <a:solidFill>
                  <a:srgbClr val="6ABF4B"/>
                </a:solidFill>
                <a:latin typeface="Arial"/>
                <a:cs typeface="Arial"/>
              </a:rPr>
              <a:t>Human Papillomavirus (HPV)</a:t>
            </a:r>
            <a:br>
              <a:rPr lang="en-US" sz="3200" b="1">
                <a:solidFill>
                  <a:srgbClr val="6ABF4B"/>
                </a:solidFill>
                <a:latin typeface="Arial"/>
                <a:cs typeface="Arial"/>
              </a:rPr>
            </a:br>
            <a:br>
              <a:rPr lang="en-US" sz="800" b="1">
                <a:solidFill>
                  <a:srgbClr val="6ABF4B"/>
                </a:solidFill>
                <a:latin typeface="Arial"/>
                <a:cs typeface="Arial"/>
              </a:rPr>
            </a:br>
            <a:r>
              <a:rPr lang="en-US" sz="2800">
                <a:solidFill>
                  <a:srgbClr val="6ABF4B"/>
                </a:solidFill>
                <a:latin typeface="Arial"/>
                <a:cs typeface="Arial"/>
              </a:rPr>
              <a:t>Presentation: Genital Warts</a:t>
            </a:r>
            <a:endParaRPr lang="en-US" sz="2800">
              <a:solidFill>
                <a:srgbClr val="6ABF4B"/>
              </a:solidFill>
            </a:endParaRPr>
          </a:p>
        </p:txBody>
      </p:sp>
      <p:sp>
        <p:nvSpPr>
          <p:cNvPr id="3" name="Content Placeholder 2">
            <a:extLst>
              <a:ext uri="{FF2B5EF4-FFF2-40B4-BE49-F238E27FC236}">
                <a16:creationId xmlns:a16="http://schemas.microsoft.com/office/drawing/2014/main" id="{8727680E-4823-97B5-C024-3BEDC6463712}"/>
              </a:ext>
            </a:extLst>
          </p:cNvPr>
          <p:cNvSpPr>
            <a:spLocks noGrp="1"/>
          </p:cNvSpPr>
          <p:nvPr>
            <p:ph idx="1"/>
          </p:nvPr>
        </p:nvSpPr>
        <p:spPr>
          <a:xfrm>
            <a:off x="290286" y="1566910"/>
            <a:ext cx="9521651" cy="3921177"/>
          </a:xfrm>
        </p:spPr>
        <p:txBody>
          <a:bodyPr vert="horz" lIns="91440" tIns="45720" rIns="91440" bIns="45720" rtlCol="0" anchor="t">
            <a:normAutofit/>
          </a:bodyPr>
          <a:lstStyle/>
          <a:p>
            <a:pPr marL="457200" indent="-457200" algn="l"/>
            <a:r>
              <a:rPr lang="en-US">
                <a:solidFill>
                  <a:srgbClr val="06698A"/>
                </a:solidFill>
                <a:cs typeface="Arial"/>
              </a:rPr>
              <a:t>Lower risk HPV viruses cause genital warts and usually clear on their own within a few years</a:t>
            </a:r>
            <a:endParaRPr lang="en-US">
              <a:solidFill>
                <a:srgbClr val="06698A"/>
              </a:solidFill>
            </a:endParaRPr>
          </a:p>
          <a:p>
            <a:pPr marL="457200" indent="-457200" algn="l"/>
            <a:endParaRPr lang="en-US">
              <a:solidFill>
                <a:srgbClr val="06698A"/>
              </a:solidFill>
              <a:cs typeface="Arial"/>
            </a:endParaRPr>
          </a:p>
          <a:p>
            <a:pPr marL="457200" indent="-457200" algn="l"/>
            <a:r>
              <a:rPr lang="en-US">
                <a:solidFill>
                  <a:srgbClr val="06698A"/>
                </a:solidFill>
                <a:cs typeface="Arial"/>
              </a:rPr>
              <a:t>Genital warts are small cauliflower-like growths on the vulva, penis or anus</a:t>
            </a:r>
          </a:p>
          <a:p>
            <a:pPr marL="457200" indent="-457200" algn="l"/>
            <a:endParaRPr lang="en-US">
              <a:solidFill>
                <a:srgbClr val="06698A"/>
              </a:solidFill>
              <a:cs typeface="Arial"/>
            </a:endParaRPr>
          </a:p>
          <a:p>
            <a:pPr marL="457200" indent="-457200" algn="l"/>
            <a:r>
              <a:rPr lang="en-US">
                <a:solidFill>
                  <a:srgbClr val="06698A"/>
                </a:solidFill>
                <a:cs typeface="Arial"/>
              </a:rPr>
              <a:t>Can cause itching and bleeding/discomfort during intercourse</a:t>
            </a:r>
          </a:p>
          <a:p>
            <a:pPr marL="457200" indent="-457200" algn="l"/>
            <a:endParaRPr lang="en-US">
              <a:latin typeface="Arial"/>
              <a:cs typeface="Arial"/>
            </a:endParaRPr>
          </a:p>
        </p:txBody>
      </p:sp>
      <p:pic>
        <p:nvPicPr>
          <p:cNvPr id="5" name="Picture 24">
            <a:extLst>
              <a:ext uri="{FF2B5EF4-FFF2-40B4-BE49-F238E27FC236}">
                <a16:creationId xmlns:a16="http://schemas.microsoft.com/office/drawing/2014/main" id="{005E2CAF-C07D-F74E-FC46-80D61AE68C5A}"/>
              </a:ext>
            </a:extLst>
          </p:cNvPr>
          <p:cNvPicPr>
            <a:picLocks noChangeAspect="1"/>
          </p:cNvPicPr>
          <p:nvPr/>
        </p:nvPicPr>
        <p:blipFill>
          <a:blip r:embed="rId5"/>
          <a:stretch>
            <a:fillRect/>
          </a:stretch>
        </p:blipFill>
        <p:spPr>
          <a:xfrm rot="1069555">
            <a:off x="10635624" y="3168354"/>
            <a:ext cx="523875" cy="647700"/>
          </a:xfrm>
          <a:prstGeom prst="rect">
            <a:avLst/>
          </a:prstGeom>
        </p:spPr>
      </p:pic>
      <p:pic>
        <p:nvPicPr>
          <p:cNvPr id="6" name="Picture 25">
            <a:extLst>
              <a:ext uri="{FF2B5EF4-FFF2-40B4-BE49-F238E27FC236}">
                <a16:creationId xmlns:a16="http://schemas.microsoft.com/office/drawing/2014/main" id="{4D432E50-B40D-1569-F5C7-D62922FF3458}"/>
              </a:ext>
            </a:extLst>
          </p:cNvPr>
          <p:cNvPicPr>
            <a:picLocks noChangeAspect="1"/>
          </p:cNvPicPr>
          <p:nvPr/>
        </p:nvPicPr>
        <p:blipFill>
          <a:blip r:embed="rId5"/>
          <a:stretch>
            <a:fillRect/>
          </a:stretch>
        </p:blipFill>
        <p:spPr>
          <a:xfrm>
            <a:off x="10938035" y="552791"/>
            <a:ext cx="523875" cy="647700"/>
          </a:xfrm>
          <a:prstGeom prst="rect">
            <a:avLst/>
          </a:prstGeom>
        </p:spPr>
      </p:pic>
      <p:pic>
        <p:nvPicPr>
          <p:cNvPr id="7" name="Picture 26">
            <a:extLst>
              <a:ext uri="{FF2B5EF4-FFF2-40B4-BE49-F238E27FC236}">
                <a16:creationId xmlns:a16="http://schemas.microsoft.com/office/drawing/2014/main" id="{6FC70ED2-4A16-6068-EBE2-FF769E2F21AD}"/>
              </a:ext>
            </a:extLst>
          </p:cNvPr>
          <p:cNvPicPr>
            <a:picLocks noChangeAspect="1"/>
          </p:cNvPicPr>
          <p:nvPr/>
        </p:nvPicPr>
        <p:blipFill>
          <a:blip r:embed="rId5"/>
          <a:stretch>
            <a:fillRect/>
          </a:stretch>
        </p:blipFill>
        <p:spPr>
          <a:xfrm>
            <a:off x="10930354" y="1173594"/>
            <a:ext cx="523875" cy="647700"/>
          </a:xfrm>
          <a:prstGeom prst="rect">
            <a:avLst/>
          </a:prstGeom>
        </p:spPr>
      </p:pic>
      <p:pic>
        <p:nvPicPr>
          <p:cNvPr id="8" name="Picture 27">
            <a:extLst>
              <a:ext uri="{FF2B5EF4-FFF2-40B4-BE49-F238E27FC236}">
                <a16:creationId xmlns:a16="http://schemas.microsoft.com/office/drawing/2014/main" id="{A0FF496C-998C-8B44-770B-E7945E45532E}"/>
              </a:ext>
            </a:extLst>
          </p:cNvPr>
          <p:cNvPicPr>
            <a:picLocks noChangeAspect="1"/>
          </p:cNvPicPr>
          <p:nvPr/>
        </p:nvPicPr>
        <p:blipFill>
          <a:blip r:embed="rId5"/>
          <a:stretch>
            <a:fillRect/>
          </a:stretch>
        </p:blipFill>
        <p:spPr>
          <a:xfrm>
            <a:off x="10707285" y="1953018"/>
            <a:ext cx="523875" cy="647700"/>
          </a:xfrm>
          <a:prstGeom prst="rect">
            <a:avLst/>
          </a:prstGeom>
        </p:spPr>
      </p:pic>
      <p:pic>
        <p:nvPicPr>
          <p:cNvPr id="12" name="Picture 28">
            <a:extLst>
              <a:ext uri="{FF2B5EF4-FFF2-40B4-BE49-F238E27FC236}">
                <a16:creationId xmlns:a16="http://schemas.microsoft.com/office/drawing/2014/main" id="{5E37699A-C85B-69B5-A525-9CA208C45C18}"/>
              </a:ext>
            </a:extLst>
          </p:cNvPr>
          <p:cNvPicPr>
            <a:picLocks noChangeAspect="1"/>
          </p:cNvPicPr>
          <p:nvPr/>
        </p:nvPicPr>
        <p:blipFill>
          <a:blip r:embed="rId5"/>
          <a:stretch>
            <a:fillRect/>
          </a:stretch>
        </p:blipFill>
        <p:spPr>
          <a:xfrm>
            <a:off x="11381255" y="2655961"/>
            <a:ext cx="523875" cy="647700"/>
          </a:xfrm>
          <a:prstGeom prst="rect">
            <a:avLst/>
          </a:prstGeom>
        </p:spPr>
      </p:pic>
      <p:pic>
        <p:nvPicPr>
          <p:cNvPr id="13" name="Picture 29">
            <a:extLst>
              <a:ext uri="{FF2B5EF4-FFF2-40B4-BE49-F238E27FC236}">
                <a16:creationId xmlns:a16="http://schemas.microsoft.com/office/drawing/2014/main" id="{2F8853D4-9C0C-6A40-F6BB-DA7DDB8A473E}"/>
              </a:ext>
            </a:extLst>
          </p:cNvPr>
          <p:cNvPicPr>
            <a:picLocks noChangeAspect="1"/>
          </p:cNvPicPr>
          <p:nvPr/>
        </p:nvPicPr>
        <p:blipFill>
          <a:blip r:embed="rId5"/>
          <a:stretch>
            <a:fillRect/>
          </a:stretch>
        </p:blipFill>
        <p:spPr>
          <a:xfrm>
            <a:off x="9725903" y="632819"/>
            <a:ext cx="523875" cy="647700"/>
          </a:xfrm>
          <a:prstGeom prst="rect">
            <a:avLst/>
          </a:prstGeom>
        </p:spPr>
      </p:pic>
      <p:pic>
        <p:nvPicPr>
          <p:cNvPr id="14" name="Picture 30">
            <a:extLst>
              <a:ext uri="{FF2B5EF4-FFF2-40B4-BE49-F238E27FC236}">
                <a16:creationId xmlns:a16="http://schemas.microsoft.com/office/drawing/2014/main" id="{6A547578-BF40-8CD7-EF48-EE2F122FFB14}"/>
              </a:ext>
            </a:extLst>
          </p:cNvPr>
          <p:cNvPicPr>
            <a:picLocks noChangeAspect="1"/>
          </p:cNvPicPr>
          <p:nvPr/>
        </p:nvPicPr>
        <p:blipFill>
          <a:blip r:embed="rId5"/>
          <a:stretch>
            <a:fillRect/>
          </a:stretch>
        </p:blipFill>
        <p:spPr>
          <a:xfrm>
            <a:off x="9947129" y="1639877"/>
            <a:ext cx="523875" cy="647700"/>
          </a:xfrm>
          <a:prstGeom prst="rect">
            <a:avLst/>
          </a:prstGeom>
        </p:spPr>
      </p:pic>
      <p:pic>
        <p:nvPicPr>
          <p:cNvPr id="15" name="Picture 31">
            <a:extLst>
              <a:ext uri="{FF2B5EF4-FFF2-40B4-BE49-F238E27FC236}">
                <a16:creationId xmlns:a16="http://schemas.microsoft.com/office/drawing/2014/main" id="{FF6F28CA-C2D0-ADD6-759C-49A56F768C12}"/>
              </a:ext>
            </a:extLst>
          </p:cNvPr>
          <p:cNvPicPr>
            <a:picLocks noChangeAspect="1"/>
          </p:cNvPicPr>
          <p:nvPr/>
        </p:nvPicPr>
        <p:blipFill>
          <a:blip r:embed="rId5"/>
          <a:stretch>
            <a:fillRect/>
          </a:stretch>
        </p:blipFill>
        <p:spPr>
          <a:xfrm>
            <a:off x="9153368" y="211541"/>
            <a:ext cx="523875" cy="647700"/>
          </a:xfrm>
          <a:prstGeom prst="rect">
            <a:avLst/>
          </a:prstGeom>
        </p:spPr>
      </p:pic>
      <p:pic>
        <p:nvPicPr>
          <p:cNvPr id="16" name="Picture 32">
            <a:extLst>
              <a:ext uri="{FF2B5EF4-FFF2-40B4-BE49-F238E27FC236}">
                <a16:creationId xmlns:a16="http://schemas.microsoft.com/office/drawing/2014/main" id="{3DDEE500-A98D-0C60-3022-906BF37801F8}"/>
              </a:ext>
            </a:extLst>
          </p:cNvPr>
          <p:cNvPicPr>
            <a:picLocks noChangeAspect="1"/>
          </p:cNvPicPr>
          <p:nvPr/>
        </p:nvPicPr>
        <p:blipFill>
          <a:blip r:embed="rId5"/>
          <a:stretch>
            <a:fillRect/>
          </a:stretch>
        </p:blipFill>
        <p:spPr>
          <a:xfrm>
            <a:off x="9366027" y="2089595"/>
            <a:ext cx="523875" cy="647700"/>
          </a:xfrm>
          <a:prstGeom prst="rect">
            <a:avLst/>
          </a:prstGeom>
        </p:spPr>
      </p:pic>
      <p:pic>
        <p:nvPicPr>
          <p:cNvPr id="17" name="Picture 33">
            <a:extLst>
              <a:ext uri="{FF2B5EF4-FFF2-40B4-BE49-F238E27FC236}">
                <a16:creationId xmlns:a16="http://schemas.microsoft.com/office/drawing/2014/main" id="{290A9D6A-304F-DD77-6CF1-1498C3CA2BF4}"/>
              </a:ext>
            </a:extLst>
          </p:cNvPr>
          <p:cNvPicPr>
            <a:picLocks noChangeAspect="1"/>
          </p:cNvPicPr>
          <p:nvPr/>
        </p:nvPicPr>
        <p:blipFill>
          <a:blip r:embed="rId5"/>
          <a:stretch>
            <a:fillRect/>
          </a:stretch>
        </p:blipFill>
        <p:spPr>
          <a:xfrm>
            <a:off x="10260532" y="39158"/>
            <a:ext cx="523875" cy="647700"/>
          </a:xfrm>
          <a:prstGeom prst="rect">
            <a:avLst/>
          </a:prstGeom>
        </p:spPr>
      </p:pic>
      <p:pic>
        <p:nvPicPr>
          <p:cNvPr id="18" name="Picture 34">
            <a:extLst>
              <a:ext uri="{FF2B5EF4-FFF2-40B4-BE49-F238E27FC236}">
                <a16:creationId xmlns:a16="http://schemas.microsoft.com/office/drawing/2014/main" id="{797319CB-1E7A-C07B-7BA0-DEEFD0356C91}"/>
              </a:ext>
            </a:extLst>
          </p:cNvPr>
          <p:cNvPicPr>
            <a:picLocks noChangeAspect="1"/>
          </p:cNvPicPr>
          <p:nvPr/>
        </p:nvPicPr>
        <p:blipFill>
          <a:blip r:embed="rId5"/>
          <a:stretch>
            <a:fillRect/>
          </a:stretch>
        </p:blipFill>
        <p:spPr>
          <a:xfrm>
            <a:off x="10326673" y="1001772"/>
            <a:ext cx="523875" cy="647700"/>
          </a:xfrm>
          <a:prstGeom prst="rect">
            <a:avLst/>
          </a:prstGeom>
        </p:spPr>
      </p:pic>
      <p:pic>
        <p:nvPicPr>
          <p:cNvPr id="19" name="Picture 35">
            <a:extLst>
              <a:ext uri="{FF2B5EF4-FFF2-40B4-BE49-F238E27FC236}">
                <a16:creationId xmlns:a16="http://schemas.microsoft.com/office/drawing/2014/main" id="{1A52521C-70C8-6938-C2EE-B99FC56FD305}"/>
              </a:ext>
            </a:extLst>
          </p:cNvPr>
          <p:cNvPicPr>
            <a:picLocks noChangeAspect="1"/>
          </p:cNvPicPr>
          <p:nvPr/>
        </p:nvPicPr>
        <p:blipFill>
          <a:blip r:embed="rId5"/>
          <a:stretch>
            <a:fillRect/>
          </a:stretch>
        </p:blipFill>
        <p:spPr>
          <a:xfrm>
            <a:off x="11367696" y="129770"/>
            <a:ext cx="523875" cy="647700"/>
          </a:xfrm>
          <a:prstGeom prst="rect">
            <a:avLst/>
          </a:prstGeom>
        </p:spPr>
      </p:pic>
      <p:pic>
        <p:nvPicPr>
          <p:cNvPr id="20" name="Picture 36">
            <a:extLst>
              <a:ext uri="{FF2B5EF4-FFF2-40B4-BE49-F238E27FC236}">
                <a16:creationId xmlns:a16="http://schemas.microsoft.com/office/drawing/2014/main" id="{437B000B-20D0-1716-6976-874FE86F9283}"/>
              </a:ext>
            </a:extLst>
          </p:cNvPr>
          <p:cNvPicPr>
            <a:picLocks noChangeAspect="1"/>
          </p:cNvPicPr>
          <p:nvPr/>
        </p:nvPicPr>
        <p:blipFill>
          <a:blip r:embed="rId5"/>
          <a:stretch>
            <a:fillRect/>
          </a:stretch>
        </p:blipFill>
        <p:spPr>
          <a:xfrm>
            <a:off x="8853290" y="1112142"/>
            <a:ext cx="523875" cy="647700"/>
          </a:xfrm>
          <a:prstGeom prst="rect">
            <a:avLst/>
          </a:prstGeom>
        </p:spPr>
      </p:pic>
      <p:pic>
        <p:nvPicPr>
          <p:cNvPr id="21" name="Picture 37">
            <a:extLst>
              <a:ext uri="{FF2B5EF4-FFF2-40B4-BE49-F238E27FC236}">
                <a16:creationId xmlns:a16="http://schemas.microsoft.com/office/drawing/2014/main" id="{1294946A-C79E-66C0-3250-33CCC49A4F3C}"/>
              </a:ext>
            </a:extLst>
          </p:cNvPr>
          <p:cNvPicPr>
            <a:picLocks noChangeAspect="1"/>
          </p:cNvPicPr>
          <p:nvPr/>
        </p:nvPicPr>
        <p:blipFill>
          <a:blip r:embed="rId5"/>
          <a:stretch>
            <a:fillRect/>
          </a:stretch>
        </p:blipFill>
        <p:spPr>
          <a:xfrm>
            <a:off x="11360516" y="3479413"/>
            <a:ext cx="523875" cy="647700"/>
          </a:xfrm>
          <a:prstGeom prst="rect">
            <a:avLst/>
          </a:prstGeom>
        </p:spPr>
      </p:pic>
      <p:pic>
        <p:nvPicPr>
          <p:cNvPr id="22" name="Picture 38">
            <a:extLst>
              <a:ext uri="{FF2B5EF4-FFF2-40B4-BE49-F238E27FC236}">
                <a16:creationId xmlns:a16="http://schemas.microsoft.com/office/drawing/2014/main" id="{3EB14786-0B6B-8761-5A17-691E730A77BA}"/>
              </a:ext>
            </a:extLst>
          </p:cNvPr>
          <p:cNvPicPr>
            <a:picLocks noChangeAspect="1"/>
          </p:cNvPicPr>
          <p:nvPr/>
        </p:nvPicPr>
        <p:blipFill>
          <a:blip r:embed="rId5"/>
          <a:stretch>
            <a:fillRect/>
          </a:stretch>
        </p:blipFill>
        <p:spPr>
          <a:xfrm>
            <a:off x="11495708" y="2033916"/>
            <a:ext cx="523875" cy="647700"/>
          </a:xfrm>
          <a:prstGeom prst="rect">
            <a:avLst/>
          </a:prstGeom>
        </p:spPr>
      </p:pic>
      <p:pic>
        <p:nvPicPr>
          <p:cNvPr id="23" name="Picture 39">
            <a:extLst>
              <a:ext uri="{FF2B5EF4-FFF2-40B4-BE49-F238E27FC236}">
                <a16:creationId xmlns:a16="http://schemas.microsoft.com/office/drawing/2014/main" id="{16929051-6911-F696-DFBE-9793C36E3FB7}"/>
              </a:ext>
            </a:extLst>
          </p:cNvPr>
          <p:cNvPicPr>
            <a:picLocks noChangeAspect="1"/>
          </p:cNvPicPr>
          <p:nvPr/>
        </p:nvPicPr>
        <p:blipFill>
          <a:blip r:embed="rId5"/>
          <a:stretch>
            <a:fillRect/>
          </a:stretch>
        </p:blipFill>
        <p:spPr>
          <a:xfrm>
            <a:off x="11497303" y="1340921"/>
            <a:ext cx="523875" cy="647700"/>
          </a:xfrm>
          <a:prstGeom prst="rect">
            <a:avLst/>
          </a:prstGeom>
        </p:spPr>
      </p:pic>
      <p:pic>
        <p:nvPicPr>
          <p:cNvPr id="24" name="Picture 40">
            <a:extLst>
              <a:ext uri="{FF2B5EF4-FFF2-40B4-BE49-F238E27FC236}">
                <a16:creationId xmlns:a16="http://schemas.microsoft.com/office/drawing/2014/main" id="{1EB0B84E-F8AC-5C8D-26A8-75A801416A94}"/>
              </a:ext>
            </a:extLst>
          </p:cNvPr>
          <p:cNvPicPr>
            <a:picLocks noChangeAspect="1"/>
          </p:cNvPicPr>
          <p:nvPr/>
        </p:nvPicPr>
        <p:blipFill>
          <a:blip r:embed="rId5"/>
          <a:stretch>
            <a:fillRect/>
          </a:stretch>
        </p:blipFill>
        <p:spPr>
          <a:xfrm>
            <a:off x="9947129" y="2648432"/>
            <a:ext cx="523875" cy="647700"/>
          </a:xfrm>
          <a:prstGeom prst="rect">
            <a:avLst/>
          </a:prstGeom>
        </p:spPr>
      </p:pic>
      <p:pic>
        <p:nvPicPr>
          <p:cNvPr id="25" name="Picture 41">
            <a:extLst>
              <a:ext uri="{FF2B5EF4-FFF2-40B4-BE49-F238E27FC236}">
                <a16:creationId xmlns:a16="http://schemas.microsoft.com/office/drawing/2014/main" id="{AB3DADEE-0EA6-6E43-FF3F-885DC6D336FC}"/>
              </a:ext>
            </a:extLst>
          </p:cNvPr>
          <p:cNvPicPr>
            <a:picLocks noChangeAspect="1"/>
          </p:cNvPicPr>
          <p:nvPr/>
        </p:nvPicPr>
        <p:blipFill>
          <a:blip r:embed="rId5"/>
          <a:stretch>
            <a:fillRect/>
          </a:stretch>
        </p:blipFill>
        <p:spPr>
          <a:xfrm>
            <a:off x="11102419" y="4204542"/>
            <a:ext cx="523875" cy="647700"/>
          </a:xfrm>
          <a:prstGeom prst="rect">
            <a:avLst/>
          </a:prstGeom>
        </p:spPr>
      </p:pic>
      <p:pic>
        <p:nvPicPr>
          <p:cNvPr id="26" name="Picture 42">
            <a:extLst>
              <a:ext uri="{FF2B5EF4-FFF2-40B4-BE49-F238E27FC236}">
                <a16:creationId xmlns:a16="http://schemas.microsoft.com/office/drawing/2014/main" id="{C8BC5D90-BD5E-6F1A-8188-DA8AC99F2373}"/>
              </a:ext>
            </a:extLst>
          </p:cNvPr>
          <p:cNvPicPr>
            <a:picLocks noChangeAspect="1"/>
          </p:cNvPicPr>
          <p:nvPr/>
        </p:nvPicPr>
        <p:blipFill>
          <a:blip r:embed="rId5"/>
          <a:stretch>
            <a:fillRect/>
          </a:stretch>
        </p:blipFill>
        <p:spPr>
          <a:xfrm>
            <a:off x="10113049" y="3880692"/>
            <a:ext cx="671358" cy="647700"/>
          </a:xfrm>
          <a:prstGeom prst="rect">
            <a:avLst/>
          </a:prstGeom>
        </p:spPr>
      </p:pic>
    </p:spTree>
    <p:extLst>
      <p:ext uri="{BB962C8B-B14F-4D97-AF65-F5344CB8AC3E}">
        <p14:creationId xmlns:p14="http://schemas.microsoft.com/office/powerpoint/2010/main" val="969655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3D0A9C6-9551-8D3B-FA2F-CDDCF78D7AA6}"/>
              </a:ext>
            </a:extLst>
          </p:cNvPr>
          <p:cNvSpPr/>
          <p:nvPr/>
        </p:nvSpPr>
        <p:spPr>
          <a:xfrm>
            <a:off x="0" y="5701518"/>
            <a:ext cx="12192000" cy="1156482"/>
          </a:xfrm>
          <a:prstGeom prst="rect">
            <a:avLst/>
          </a:prstGeom>
          <a:solidFill>
            <a:srgbClr val="0E3D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a:extLst>
              <a:ext uri="{FF2B5EF4-FFF2-40B4-BE49-F238E27FC236}">
                <a16:creationId xmlns:a16="http://schemas.microsoft.com/office/drawing/2014/main" id="{4A036DB1-0630-777B-8D97-7D523E3A395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78828" y="5846371"/>
            <a:ext cx="1590769" cy="909010"/>
          </a:xfrm>
          <a:prstGeom prst="rect">
            <a:avLst/>
          </a:prstGeom>
        </p:spPr>
      </p:pic>
      <p:pic>
        <p:nvPicPr>
          <p:cNvPr id="11" name="Picture 10">
            <a:extLst>
              <a:ext uri="{FF2B5EF4-FFF2-40B4-BE49-F238E27FC236}">
                <a16:creationId xmlns:a16="http://schemas.microsoft.com/office/drawing/2014/main" id="{41324DE4-C970-C917-0EB1-7C24FE7AECC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923259" y="6179322"/>
            <a:ext cx="2007071" cy="348258"/>
          </a:xfrm>
          <a:prstGeom prst="rect">
            <a:avLst/>
          </a:prstGeom>
        </p:spPr>
      </p:pic>
      <p:sp>
        <p:nvSpPr>
          <p:cNvPr id="2" name="Title 1">
            <a:extLst>
              <a:ext uri="{FF2B5EF4-FFF2-40B4-BE49-F238E27FC236}">
                <a16:creationId xmlns:a16="http://schemas.microsoft.com/office/drawing/2014/main" id="{6185C420-EA51-A950-7E0E-A3DFF602DDCF}"/>
              </a:ext>
            </a:extLst>
          </p:cNvPr>
          <p:cNvSpPr>
            <a:spLocks noGrp="1"/>
          </p:cNvSpPr>
          <p:nvPr>
            <p:ph type="title"/>
          </p:nvPr>
        </p:nvSpPr>
        <p:spPr>
          <a:xfrm>
            <a:off x="3189096" y="220848"/>
            <a:ext cx="5813808" cy="1325563"/>
          </a:xfrm>
        </p:spPr>
        <p:txBody>
          <a:bodyPr>
            <a:noAutofit/>
          </a:bodyPr>
          <a:lstStyle/>
          <a:p>
            <a:pPr algn="ctr"/>
            <a:r>
              <a:rPr lang="en-US" sz="3200" b="1">
                <a:solidFill>
                  <a:srgbClr val="6ABF4B"/>
                </a:solidFill>
                <a:latin typeface="Arial"/>
                <a:cs typeface="Arial"/>
              </a:rPr>
              <a:t>Human Papillomavirus (HPV)</a:t>
            </a:r>
            <a:br>
              <a:rPr lang="en-US" sz="3200" b="1">
                <a:solidFill>
                  <a:srgbClr val="6ABF4B"/>
                </a:solidFill>
                <a:latin typeface="Arial"/>
                <a:cs typeface="Arial"/>
              </a:rPr>
            </a:br>
            <a:br>
              <a:rPr lang="en-US" sz="800" b="1">
                <a:solidFill>
                  <a:srgbClr val="6ABF4B"/>
                </a:solidFill>
                <a:latin typeface="Arial"/>
                <a:cs typeface="Arial"/>
              </a:rPr>
            </a:br>
            <a:r>
              <a:rPr lang="en-US" sz="2800">
                <a:solidFill>
                  <a:srgbClr val="6ABF4B"/>
                </a:solidFill>
                <a:latin typeface="Arial"/>
                <a:cs typeface="Arial"/>
              </a:rPr>
              <a:t>Presentation: Cancer</a:t>
            </a:r>
            <a:endParaRPr lang="en-US" sz="2800">
              <a:solidFill>
                <a:srgbClr val="6ABF4B"/>
              </a:solidFill>
            </a:endParaRPr>
          </a:p>
        </p:txBody>
      </p:sp>
      <p:grpSp>
        <p:nvGrpSpPr>
          <p:cNvPr id="3" name="Group 2">
            <a:extLst>
              <a:ext uri="{FF2B5EF4-FFF2-40B4-BE49-F238E27FC236}">
                <a16:creationId xmlns:a16="http://schemas.microsoft.com/office/drawing/2014/main" id="{BD51AC25-F6F4-5C17-783D-432F3E7B7391}"/>
              </a:ext>
            </a:extLst>
          </p:cNvPr>
          <p:cNvGrpSpPr/>
          <p:nvPr/>
        </p:nvGrpSpPr>
        <p:grpSpPr>
          <a:xfrm>
            <a:off x="8249822" y="280103"/>
            <a:ext cx="3942178" cy="4813084"/>
            <a:chOff x="8251417" y="96186"/>
            <a:chExt cx="3942178" cy="4813084"/>
          </a:xfrm>
        </p:grpSpPr>
        <p:pic>
          <p:nvPicPr>
            <p:cNvPr id="4" name="Picture 24">
              <a:extLst>
                <a:ext uri="{FF2B5EF4-FFF2-40B4-BE49-F238E27FC236}">
                  <a16:creationId xmlns:a16="http://schemas.microsoft.com/office/drawing/2014/main" id="{013097D0-95E3-2811-F046-CF743DE28C4A}"/>
                </a:ext>
              </a:extLst>
            </p:cNvPr>
            <p:cNvPicPr>
              <a:picLocks noChangeAspect="1"/>
            </p:cNvPicPr>
            <p:nvPr/>
          </p:nvPicPr>
          <p:blipFill>
            <a:blip r:embed="rId5"/>
            <a:stretch>
              <a:fillRect/>
            </a:stretch>
          </p:blipFill>
          <p:spPr>
            <a:xfrm rot="1069555">
              <a:off x="10838488" y="2756983"/>
              <a:ext cx="523875" cy="647700"/>
            </a:xfrm>
            <a:prstGeom prst="rect">
              <a:avLst/>
            </a:prstGeom>
          </p:spPr>
        </p:pic>
        <p:pic>
          <p:nvPicPr>
            <p:cNvPr id="5" name="Picture 25">
              <a:extLst>
                <a:ext uri="{FF2B5EF4-FFF2-40B4-BE49-F238E27FC236}">
                  <a16:creationId xmlns:a16="http://schemas.microsoft.com/office/drawing/2014/main" id="{69EE79DF-E239-8042-F0B8-E36A82E70265}"/>
                </a:ext>
              </a:extLst>
            </p:cNvPr>
            <p:cNvPicPr>
              <a:picLocks noChangeAspect="1"/>
            </p:cNvPicPr>
            <p:nvPr/>
          </p:nvPicPr>
          <p:blipFill>
            <a:blip r:embed="rId5"/>
            <a:stretch>
              <a:fillRect/>
            </a:stretch>
          </p:blipFill>
          <p:spPr>
            <a:xfrm>
              <a:off x="11110452" y="609819"/>
              <a:ext cx="523875" cy="647700"/>
            </a:xfrm>
            <a:prstGeom prst="rect">
              <a:avLst/>
            </a:prstGeom>
          </p:spPr>
        </p:pic>
        <p:pic>
          <p:nvPicPr>
            <p:cNvPr id="6" name="Picture 26">
              <a:extLst>
                <a:ext uri="{FF2B5EF4-FFF2-40B4-BE49-F238E27FC236}">
                  <a16:creationId xmlns:a16="http://schemas.microsoft.com/office/drawing/2014/main" id="{1DC74785-CDA3-8E67-B2B6-B3110F37E3B3}"/>
                </a:ext>
              </a:extLst>
            </p:cNvPr>
            <p:cNvPicPr>
              <a:picLocks noChangeAspect="1"/>
            </p:cNvPicPr>
            <p:nvPr/>
          </p:nvPicPr>
          <p:blipFill>
            <a:blip r:embed="rId5"/>
            <a:stretch>
              <a:fillRect/>
            </a:stretch>
          </p:blipFill>
          <p:spPr>
            <a:xfrm>
              <a:off x="11102771" y="1230622"/>
              <a:ext cx="523875" cy="647700"/>
            </a:xfrm>
            <a:prstGeom prst="rect">
              <a:avLst/>
            </a:prstGeom>
          </p:spPr>
        </p:pic>
        <p:pic>
          <p:nvPicPr>
            <p:cNvPr id="7" name="Picture 27">
              <a:extLst>
                <a:ext uri="{FF2B5EF4-FFF2-40B4-BE49-F238E27FC236}">
                  <a16:creationId xmlns:a16="http://schemas.microsoft.com/office/drawing/2014/main" id="{14624AC7-816E-94F7-1B3D-22A02B301E55}"/>
                </a:ext>
              </a:extLst>
            </p:cNvPr>
            <p:cNvPicPr>
              <a:picLocks noChangeAspect="1"/>
            </p:cNvPicPr>
            <p:nvPr/>
          </p:nvPicPr>
          <p:blipFill>
            <a:blip r:embed="rId5"/>
            <a:stretch>
              <a:fillRect/>
            </a:stretch>
          </p:blipFill>
          <p:spPr>
            <a:xfrm>
              <a:off x="10879702" y="2010046"/>
              <a:ext cx="523875" cy="647700"/>
            </a:xfrm>
            <a:prstGeom prst="rect">
              <a:avLst/>
            </a:prstGeom>
          </p:spPr>
        </p:pic>
        <p:pic>
          <p:nvPicPr>
            <p:cNvPr id="8" name="Picture 28">
              <a:extLst>
                <a:ext uri="{FF2B5EF4-FFF2-40B4-BE49-F238E27FC236}">
                  <a16:creationId xmlns:a16="http://schemas.microsoft.com/office/drawing/2014/main" id="{ED6CE9CF-F641-18BB-D592-F593DBC5CFDA}"/>
                </a:ext>
              </a:extLst>
            </p:cNvPr>
            <p:cNvPicPr>
              <a:picLocks noChangeAspect="1"/>
            </p:cNvPicPr>
            <p:nvPr/>
          </p:nvPicPr>
          <p:blipFill>
            <a:blip r:embed="rId5"/>
            <a:stretch>
              <a:fillRect/>
            </a:stretch>
          </p:blipFill>
          <p:spPr>
            <a:xfrm>
              <a:off x="11553672" y="2712989"/>
              <a:ext cx="523875" cy="647700"/>
            </a:xfrm>
            <a:prstGeom prst="rect">
              <a:avLst/>
            </a:prstGeom>
          </p:spPr>
        </p:pic>
        <p:pic>
          <p:nvPicPr>
            <p:cNvPr id="12" name="Picture 29">
              <a:extLst>
                <a:ext uri="{FF2B5EF4-FFF2-40B4-BE49-F238E27FC236}">
                  <a16:creationId xmlns:a16="http://schemas.microsoft.com/office/drawing/2014/main" id="{765466F6-8814-E3BD-DC21-CA44EA78B2E5}"/>
                </a:ext>
              </a:extLst>
            </p:cNvPr>
            <p:cNvPicPr>
              <a:picLocks noChangeAspect="1"/>
            </p:cNvPicPr>
            <p:nvPr/>
          </p:nvPicPr>
          <p:blipFill>
            <a:blip r:embed="rId5"/>
            <a:stretch>
              <a:fillRect/>
            </a:stretch>
          </p:blipFill>
          <p:spPr>
            <a:xfrm>
              <a:off x="9898320" y="689847"/>
              <a:ext cx="523875" cy="647700"/>
            </a:xfrm>
            <a:prstGeom prst="rect">
              <a:avLst/>
            </a:prstGeom>
          </p:spPr>
        </p:pic>
        <p:pic>
          <p:nvPicPr>
            <p:cNvPr id="13" name="Picture 30">
              <a:extLst>
                <a:ext uri="{FF2B5EF4-FFF2-40B4-BE49-F238E27FC236}">
                  <a16:creationId xmlns:a16="http://schemas.microsoft.com/office/drawing/2014/main" id="{6A2461A0-C09C-8A4D-22FB-546F19A07178}"/>
                </a:ext>
              </a:extLst>
            </p:cNvPr>
            <p:cNvPicPr>
              <a:picLocks noChangeAspect="1"/>
            </p:cNvPicPr>
            <p:nvPr/>
          </p:nvPicPr>
          <p:blipFill>
            <a:blip r:embed="rId5"/>
            <a:stretch>
              <a:fillRect/>
            </a:stretch>
          </p:blipFill>
          <p:spPr>
            <a:xfrm>
              <a:off x="9935190" y="1488718"/>
              <a:ext cx="523875" cy="647700"/>
            </a:xfrm>
            <a:prstGeom prst="rect">
              <a:avLst/>
            </a:prstGeom>
          </p:spPr>
        </p:pic>
        <p:pic>
          <p:nvPicPr>
            <p:cNvPr id="14" name="Picture 31">
              <a:extLst>
                <a:ext uri="{FF2B5EF4-FFF2-40B4-BE49-F238E27FC236}">
                  <a16:creationId xmlns:a16="http://schemas.microsoft.com/office/drawing/2014/main" id="{C7BE732C-9A7F-D91E-C583-131A1B94AE13}"/>
                </a:ext>
              </a:extLst>
            </p:cNvPr>
            <p:cNvPicPr>
              <a:picLocks noChangeAspect="1"/>
            </p:cNvPicPr>
            <p:nvPr/>
          </p:nvPicPr>
          <p:blipFill>
            <a:blip r:embed="rId5"/>
            <a:stretch>
              <a:fillRect/>
            </a:stretch>
          </p:blipFill>
          <p:spPr>
            <a:xfrm>
              <a:off x="9325785" y="268569"/>
              <a:ext cx="523875" cy="647700"/>
            </a:xfrm>
            <a:prstGeom prst="rect">
              <a:avLst/>
            </a:prstGeom>
          </p:spPr>
        </p:pic>
        <p:pic>
          <p:nvPicPr>
            <p:cNvPr id="15" name="Picture 32">
              <a:extLst>
                <a:ext uri="{FF2B5EF4-FFF2-40B4-BE49-F238E27FC236}">
                  <a16:creationId xmlns:a16="http://schemas.microsoft.com/office/drawing/2014/main" id="{8CAFDD34-0E1A-4A5E-FB76-D6DCF68B5499}"/>
                </a:ext>
              </a:extLst>
            </p:cNvPr>
            <p:cNvPicPr>
              <a:picLocks noChangeAspect="1"/>
            </p:cNvPicPr>
            <p:nvPr/>
          </p:nvPicPr>
          <p:blipFill>
            <a:blip r:embed="rId5"/>
            <a:stretch>
              <a:fillRect/>
            </a:stretch>
          </p:blipFill>
          <p:spPr>
            <a:xfrm>
              <a:off x="8251417" y="1230621"/>
              <a:ext cx="523875" cy="647700"/>
            </a:xfrm>
            <a:prstGeom prst="rect">
              <a:avLst/>
            </a:prstGeom>
          </p:spPr>
        </p:pic>
        <p:pic>
          <p:nvPicPr>
            <p:cNvPr id="16" name="Picture 33">
              <a:extLst>
                <a:ext uri="{FF2B5EF4-FFF2-40B4-BE49-F238E27FC236}">
                  <a16:creationId xmlns:a16="http://schemas.microsoft.com/office/drawing/2014/main" id="{F6E67DB2-1EA4-1072-901A-9B19967AC065}"/>
                </a:ext>
              </a:extLst>
            </p:cNvPr>
            <p:cNvPicPr>
              <a:picLocks noChangeAspect="1"/>
            </p:cNvPicPr>
            <p:nvPr/>
          </p:nvPicPr>
          <p:blipFill>
            <a:blip r:embed="rId5"/>
            <a:stretch>
              <a:fillRect/>
            </a:stretch>
          </p:blipFill>
          <p:spPr>
            <a:xfrm>
              <a:off x="10432949" y="96186"/>
              <a:ext cx="523875" cy="647700"/>
            </a:xfrm>
            <a:prstGeom prst="rect">
              <a:avLst/>
            </a:prstGeom>
          </p:spPr>
        </p:pic>
        <p:pic>
          <p:nvPicPr>
            <p:cNvPr id="17" name="Picture 34">
              <a:extLst>
                <a:ext uri="{FF2B5EF4-FFF2-40B4-BE49-F238E27FC236}">
                  <a16:creationId xmlns:a16="http://schemas.microsoft.com/office/drawing/2014/main" id="{37EBC14F-91F4-7E20-7136-68A13949CE87}"/>
                </a:ext>
              </a:extLst>
            </p:cNvPr>
            <p:cNvPicPr>
              <a:picLocks noChangeAspect="1"/>
            </p:cNvPicPr>
            <p:nvPr/>
          </p:nvPicPr>
          <p:blipFill>
            <a:blip r:embed="rId5"/>
            <a:stretch>
              <a:fillRect/>
            </a:stretch>
          </p:blipFill>
          <p:spPr>
            <a:xfrm>
              <a:off x="10499090" y="1058800"/>
              <a:ext cx="523875" cy="647700"/>
            </a:xfrm>
            <a:prstGeom prst="rect">
              <a:avLst/>
            </a:prstGeom>
          </p:spPr>
        </p:pic>
        <p:pic>
          <p:nvPicPr>
            <p:cNvPr id="18" name="Picture 35">
              <a:extLst>
                <a:ext uri="{FF2B5EF4-FFF2-40B4-BE49-F238E27FC236}">
                  <a16:creationId xmlns:a16="http://schemas.microsoft.com/office/drawing/2014/main" id="{5F2DC385-0CDB-FE3C-87B8-E8C2B18B58A8}"/>
                </a:ext>
              </a:extLst>
            </p:cNvPr>
            <p:cNvPicPr>
              <a:picLocks noChangeAspect="1"/>
            </p:cNvPicPr>
            <p:nvPr/>
          </p:nvPicPr>
          <p:blipFill>
            <a:blip r:embed="rId5"/>
            <a:stretch>
              <a:fillRect/>
            </a:stretch>
          </p:blipFill>
          <p:spPr>
            <a:xfrm>
              <a:off x="11540113" y="186798"/>
              <a:ext cx="523875" cy="647700"/>
            </a:xfrm>
            <a:prstGeom prst="rect">
              <a:avLst/>
            </a:prstGeom>
          </p:spPr>
        </p:pic>
        <p:pic>
          <p:nvPicPr>
            <p:cNvPr id="19" name="Picture 36">
              <a:extLst>
                <a:ext uri="{FF2B5EF4-FFF2-40B4-BE49-F238E27FC236}">
                  <a16:creationId xmlns:a16="http://schemas.microsoft.com/office/drawing/2014/main" id="{3D8EA1F9-FA5C-4E94-CF56-8968659357DD}"/>
                </a:ext>
              </a:extLst>
            </p:cNvPr>
            <p:cNvPicPr>
              <a:picLocks noChangeAspect="1"/>
            </p:cNvPicPr>
            <p:nvPr/>
          </p:nvPicPr>
          <p:blipFill>
            <a:blip r:embed="rId5"/>
            <a:stretch>
              <a:fillRect/>
            </a:stretch>
          </p:blipFill>
          <p:spPr>
            <a:xfrm>
              <a:off x="9025707" y="1169170"/>
              <a:ext cx="523875" cy="647700"/>
            </a:xfrm>
            <a:prstGeom prst="rect">
              <a:avLst/>
            </a:prstGeom>
          </p:spPr>
        </p:pic>
        <p:pic>
          <p:nvPicPr>
            <p:cNvPr id="20" name="Picture 37">
              <a:extLst>
                <a:ext uri="{FF2B5EF4-FFF2-40B4-BE49-F238E27FC236}">
                  <a16:creationId xmlns:a16="http://schemas.microsoft.com/office/drawing/2014/main" id="{50037560-B4B3-1B32-4B9B-928D25CC2938}"/>
                </a:ext>
              </a:extLst>
            </p:cNvPr>
            <p:cNvPicPr>
              <a:picLocks noChangeAspect="1"/>
            </p:cNvPicPr>
            <p:nvPr/>
          </p:nvPicPr>
          <p:blipFill>
            <a:blip r:embed="rId5"/>
            <a:stretch>
              <a:fillRect/>
            </a:stretch>
          </p:blipFill>
          <p:spPr>
            <a:xfrm>
              <a:off x="11532933" y="3536441"/>
              <a:ext cx="523875" cy="647700"/>
            </a:xfrm>
            <a:prstGeom prst="rect">
              <a:avLst/>
            </a:prstGeom>
          </p:spPr>
        </p:pic>
        <p:pic>
          <p:nvPicPr>
            <p:cNvPr id="21" name="Picture 38">
              <a:extLst>
                <a:ext uri="{FF2B5EF4-FFF2-40B4-BE49-F238E27FC236}">
                  <a16:creationId xmlns:a16="http://schemas.microsoft.com/office/drawing/2014/main" id="{98BCB54B-BB5F-848C-72B1-17A9E2B301F9}"/>
                </a:ext>
              </a:extLst>
            </p:cNvPr>
            <p:cNvPicPr>
              <a:picLocks noChangeAspect="1"/>
            </p:cNvPicPr>
            <p:nvPr/>
          </p:nvPicPr>
          <p:blipFill>
            <a:blip r:embed="rId5"/>
            <a:stretch>
              <a:fillRect/>
            </a:stretch>
          </p:blipFill>
          <p:spPr>
            <a:xfrm>
              <a:off x="11668125" y="2090944"/>
              <a:ext cx="523875" cy="647700"/>
            </a:xfrm>
            <a:prstGeom prst="rect">
              <a:avLst/>
            </a:prstGeom>
          </p:spPr>
        </p:pic>
        <p:pic>
          <p:nvPicPr>
            <p:cNvPr id="22" name="Picture 39">
              <a:extLst>
                <a:ext uri="{FF2B5EF4-FFF2-40B4-BE49-F238E27FC236}">
                  <a16:creationId xmlns:a16="http://schemas.microsoft.com/office/drawing/2014/main" id="{22D95A6C-CA23-01EF-41AA-403ED9141BCC}"/>
                </a:ext>
              </a:extLst>
            </p:cNvPr>
            <p:cNvPicPr>
              <a:picLocks noChangeAspect="1"/>
            </p:cNvPicPr>
            <p:nvPr/>
          </p:nvPicPr>
          <p:blipFill>
            <a:blip r:embed="rId5"/>
            <a:stretch>
              <a:fillRect/>
            </a:stretch>
          </p:blipFill>
          <p:spPr>
            <a:xfrm>
              <a:off x="11669720" y="1397949"/>
              <a:ext cx="523875" cy="647700"/>
            </a:xfrm>
            <a:prstGeom prst="rect">
              <a:avLst/>
            </a:prstGeom>
          </p:spPr>
        </p:pic>
        <p:pic>
          <p:nvPicPr>
            <p:cNvPr id="23" name="Picture 40">
              <a:extLst>
                <a:ext uri="{FF2B5EF4-FFF2-40B4-BE49-F238E27FC236}">
                  <a16:creationId xmlns:a16="http://schemas.microsoft.com/office/drawing/2014/main" id="{CB5B14D4-2813-88C3-D33C-9E5C0E7EE436}"/>
                </a:ext>
              </a:extLst>
            </p:cNvPr>
            <p:cNvPicPr>
              <a:picLocks noChangeAspect="1"/>
            </p:cNvPicPr>
            <p:nvPr/>
          </p:nvPicPr>
          <p:blipFill>
            <a:blip r:embed="rId5"/>
            <a:stretch>
              <a:fillRect/>
            </a:stretch>
          </p:blipFill>
          <p:spPr>
            <a:xfrm>
              <a:off x="10119546" y="2705460"/>
              <a:ext cx="523875" cy="647700"/>
            </a:xfrm>
            <a:prstGeom prst="rect">
              <a:avLst/>
            </a:prstGeom>
          </p:spPr>
        </p:pic>
        <p:pic>
          <p:nvPicPr>
            <p:cNvPr id="24" name="Picture 41">
              <a:extLst>
                <a:ext uri="{FF2B5EF4-FFF2-40B4-BE49-F238E27FC236}">
                  <a16:creationId xmlns:a16="http://schemas.microsoft.com/office/drawing/2014/main" id="{B621ED0D-156E-2FF7-CB52-2771EEF865BE}"/>
                </a:ext>
              </a:extLst>
            </p:cNvPr>
            <p:cNvPicPr>
              <a:picLocks noChangeAspect="1"/>
            </p:cNvPicPr>
            <p:nvPr/>
          </p:nvPicPr>
          <p:blipFill>
            <a:blip r:embed="rId5"/>
            <a:stretch>
              <a:fillRect/>
            </a:stretch>
          </p:blipFill>
          <p:spPr>
            <a:xfrm>
              <a:off x="11274836" y="4261570"/>
              <a:ext cx="523875" cy="647700"/>
            </a:xfrm>
            <a:prstGeom prst="rect">
              <a:avLst/>
            </a:prstGeom>
          </p:spPr>
        </p:pic>
        <p:pic>
          <p:nvPicPr>
            <p:cNvPr id="25" name="Picture 42">
              <a:extLst>
                <a:ext uri="{FF2B5EF4-FFF2-40B4-BE49-F238E27FC236}">
                  <a16:creationId xmlns:a16="http://schemas.microsoft.com/office/drawing/2014/main" id="{EFFA658B-81C5-0942-10C2-5017F5E191CE}"/>
                </a:ext>
              </a:extLst>
            </p:cNvPr>
            <p:cNvPicPr>
              <a:picLocks noChangeAspect="1"/>
            </p:cNvPicPr>
            <p:nvPr/>
          </p:nvPicPr>
          <p:blipFill>
            <a:blip r:embed="rId5"/>
            <a:stretch>
              <a:fillRect/>
            </a:stretch>
          </p:blipFill>
          <p:spPr>
            <a:xfrm>
              <a:off x="10285466" y="3937720"/>
              <a:ext cx="671358" cy="647700"/>
            </a:xfrm>
            <a:prstGeom prst="rect">
              <a:avLst/>
            </a:prstGeom>
          </p:spPr>
        </p:pic>
      </p:grpSp>
      <p:sp>
        <p:nvSpPr>
          <p:cNvPr id="26" name="Content Placeholder 2">
            <a:extLst>
              <a:ext uri="{FF2B5EF4-FFF2-40B4-BE49-F238E27FC236}">
                <a16:creationId xmlns:a16="http://schemas.microsoft.com/office/drawing/2014/main" id="{62101A74-3724-701A-8899-D1384C1A416A}"/>
              </a:ext>
            </a:extLst>
          </p:cNvPr>
          <p:cNvSpPr>
            <a:spLocks noGrp="1"/>
          </p:cNvSpPr>
          <p:nvPr>
            <p:ph idx="1"/>
          </p:nvPr>
        </p:nvSpPr>
        <p:spPr>
          <a:xfrm>
            <a:off x="297522" y="1790000"/>
            <a:ext cx="10515600" cy="4056371"/>
          </a:xfrm>
        </p:spPr>
        <p:txBody>
          <a:bodyPr vert="horz" lIns="91440" tIns="45720" rIns="91440" bIns="45720" rtlCol="0" anchor="t">
            <a:normAutofit/>
          </a:bodyPr>
          <a:lstStyle/>
          <a:p>
            <a:pPr marL="457200" indent="-457200" algn="l"/>
            <a:r>
              <a:rPr lang="en-US">
                <a:solidFill>
                  <a:srgbClr val="06698A"/>
                </a:solidFill>
                <a:cs typeface="Arial"/>
              </a:rPr>
              <a:t>Higher risk HPV viruses cause cancer</a:t>
            </a:r>
            <a:endParaRPr lang="en-US">
              <a:solidFill>
                <a:srgbClr val="06698A"/>
              </a:solidFill>
            </a:endParaRPr>
          </a:p>
          <a:p>
            <a:pPr marL="457200" indent="-457200" algn="l"/>
            <a:endParaRPr lang="en-US">
              <a:solidFill>
                <a:srgbClr val="06698A"/>
              </a:solidFill>
              <a:cs typeface="Arial"/>
            </a:endParaRPr>
          </a:p>
          <a:p>
            <a:pPr marL="457200" indent="-457200" algn="l"/>
            <a:r>
              <a:rPr lang="en-US">
                <a:solidFill>
                  <a:srgbClr val="06698A"/>
                </a:solidFill>
                <a:cs typeface="Arial"/>
              </a:rPr>
              <a:t>Most commonly in the vulva, cervix, penis, anus and throat </a:t>
            </a:r>
            <a:endParaRPr lang="en-US">
              <a:solidFill>
                <a:srgbClr val="06698A"/>
              </a:solidFill>
            </a:endParaRPr>
          </a:p>
          <a:p>
            <a:pPr marL="457200" indent="-457200" algn="l"/>
            <a:endParaRPr lang="en-US">
              <a:solidFill>
                <a:srgbClr val="06698A"/>
              </a:solidFill>
            </a:endParaRPr>
          </a:p>
          <a:p>
            <a:pPr marL="457200" indent="-457200" algn="l"/>
            <a:r>
              <a:rPr lang="en-US">
                <a:solidFill>
                  <a:srgbClr val="06698A"/>
                </a:solidFill>
                <a:cs typeface="Arial"/>
              </a:rPr>
              <a:t>PAP tests detect early signs of cervical cancer. PAP tests are recommended every three years for sexually active individuals who are over the age of 21.</a:t>
            </a:r>
            <a:endParaRPr lang="en-US">
              <a:solidFill>
                <a:srgbClr val="06698A"/>
              </a:solidFill>
            </a:endParaRPr>
          </a:p>
          <a:p>
            <a:pPr marL="457200" indent="-457200" algn="l"/>
            <a:endParaRPr lang="en-US"/>
          </a:p>
          <a:p>
            <a:pPr marL="457200" indent="-457200" algn="l"/>
            <a:endParaRPr lang="en-US">
              <a:latin typeface="Arial"/>
              <a:cs typeface="Arial"/>
            </a:endParaRPr>
          </a:p>
          <a:p>
            <a:pPr marL="0" indent="0" algn="l">
              <a:buNone/>
            </a:pPr>
            <a:endParaRPr lang="en-US">
              <a:latin typeface="Arial"/>
              <a:cs typeface="Arial"/>
            </a:endParaRPr>
          </a:p>
        </p:txBody>
      </p:sp>
    </p:spTree>
    <p:extLst>
      <p:ext uri="{BB962C8B-B14F-4D97-AF65-F5344CB8AC3E}">
        <p14:creationId xmlns:p14="http://schemas.microsoft.com/office/powerpoint/2010/main" val="1838977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3D0A9C6-9551-8D3B-FA2F-CDDCF78D7AA6}"/>
              </a:ext>
            </a:extLst>
          </p:cNvPr>
          <p:cNvSpPr/>
          <p:nvPr/>
        </p:nvSpPr>
        <p:spPr>
          <a:xfrm>
            <a:off x="0" y="5701518"/>
            <a:ext cx="12192000" cy="1156482"/>
          </a:xfrm>
          <a:prstGeom prst="rect">
            <a:avLst/>
          </a:prstGeom>
          <a:solidFill>
            <a:srgbClr val="0E3D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a:extLst>
              <a:ext uri="{FF2B5EF4-FFF2-40B4-BE49-F238E27FC236}">
                <a16:creationId xmlns:a16="http://schemas.microsoft.com/office/drawing/2014/main" id="{4A036DB1-0630-777B-8D97-7D523E3A395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78828" y="5846371"/>
            <a:ext cx="1590769" cy="909010"/>
          </a:xfrm>
          <a:prstGeom prst="rect">
            <a:avLst/>
          </a:prstGeom>
        </p:spPr>
      </p:pic>
      <p:pic>
        <p:nvPicPr>
          <p:cNvPr id="11" name="Picture 10">
            <a:extLst>
              <a:ext uri="{FF2B5EF4-FFF2-40B4-BE49-F238E27FC236}">
                <a16:creationId xmlns:a16="http://schemas.microsoft.com/office/drawing/2014/main" id="{41324DE4-C970-C917-0EB1-7C24FE7AECC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923259" y="6179322"/>
            <a:ext cx="2007071" cy="348258"/>
          </a:xfrm>
          <a:prstGeom prst="rect">
            <a:avLst/>
          </a:prstGeom>
        </p:spPr>
      </p:pic>
      <p:sp>
        <p:nvSpPr>
          <p:cNvPr id="2" name="Title 1">
            <a:extLst>
              <a:ext uri="{FF2B5EF4-FFF2-40B4-BE49-F238E27FC236}">
                <a16:creationId xmlns:a16="http://schemas.microsoft.com/office/drawing/2014/main" id="{C4E4E5CD-D29C-D1BC-AB74-A6544269B1D6}"/>
              </a:ext>
            </a:extLst>
          </p:cNvPr>
          <p:cNvSpPr>
            <a:spLocks noGrp="1"/>
          </p:cNvSpPr>
          <p:nvPr>
            <p:ph type="title"/>
          </p:nvPr>
        </p:nvSpPr>
        <p:spPr>
          <a:xfrm>
            <a:off x="3189096" y="220848"/>
            <a:ext cx="5813808" cy="1325563"/>
          </a:xfrm>
        </p:spPr>
        <p:txBody>
          <a:bodyPr>
            <a:noAutofit/>
          </a:bodyPr>
          <a:lstStyle/>
          <a:p>
            <a:pPr algn="ctr"/>
            <a:r>
              <a:rPr lang="en-US" sz="3200" b="1">
                <a:solidFill>
                  <a:srgbClr val="6ABF4B"/>
                </a:solidFill>
                <a:latin typeface="Arial"/>
                <a:cs typeface="Arial"/>
              </a:rPr>
              <a:t>Human Papillomavirus (HPV)</a:t>
            </a:r>
            <a:br>
              <a:rPr lang="en-US" sz="3200" b="1">
                <a:solidFill>
                  <a:srgbClr val="6ABF4B"/>
                </a:solidFill>
                <a:latin typeface="Arial"/>
                <a:cs typeface="Arial"/>
              </a:rPr>
            </a:br>
            <a:br>
              <a:rPr lang="en-US" sz="800" b="1">
                <a:solidFill>
                  <a:srgbClr val="6ABF4B"/>
                </a:solidFill>
                <a:latin typeface="Arial"/>
                <a:cs typeface="Arial"/>
              </a:rPr>
            </a:br>
            <a:r>
              <a:rPr lang="en-US" sz="2800">
                <a:solidFill>
                  <a:srgbClr val="6ABF4B"/>
                </a:solidFill>
                <a:latin typeface="Arial"/>
                <a:cs typeface="Arial"/>
              </a:rPr>
              <a:t>Prevention: Vaccination</a:t>
            </a:r>
            <a:endParaRPr lang="en-US" sz="2800">
              <a:solidFill>
                <a:srgbClr val="6ABF4B"/>
              </a:solidFill>
            </a:endParaRPr>
          </a:p>
        </p:txBody>
      </p:sp>
      <p:grpSp>
        <p:nvGrpSpPr>
          <p:cNvPr id="3" name="Group 2">
            <a:extLst>
              <a:ext uri="{FF2B5EF4-FFF2-40B4-BE49-F238E27FC236}">
                <a16:creationId xmlns:a16="http://schemas.microsoft.com/office/drawing/2014/main" id="{54C25A87-7744-4CAF-E8B8-D45203193614}"/>
              </a:ext>
            </a:extLst>
          </p:cNvPr>
          <p:cNvGrpSpPr/>
          <p:nvPr/>
        </p:nvGrpSpPr>
        <p:grpSpPr>
          <a:xfrm>
            <a:off x="8249822" y="280103"/>
            <a:ext cx="3942178" cy="4813084"/>
            <a:chOff x="8251417" y="96186"/>
            <a:chExt cx="3942178" cy="4813084"/>
          </a:xfrm>
        </p:grpSpPr>
        <p:pic>
          <p:nvPicPr>
            <p:cNvPr id="4" name="Picture 24">
              <a:extLst>
                <a:ext uri="{FF2B5EF4-FFF2-40B4-BE49-F238E27FC236}">
                  <a16:creationId xmlns:a16="http://schemas.microsoft.com/office/drawing/2014/main" id="{AEF61967-FE4B-8D38-BB89-54C89D5A7E6D}"/>
                </a:ext>
              </a:extLst>
            </p:cNvPr>
            <p:cNvPicPr>
              <a:picLocks noChangeAspect="1"/>
            </p:cNvPicPr>
            <p:nvPr/>
          </p:nvPicPr>
          <p:blipFill>
            <a:blip r:embed="rId5"/>
            <a:stretch>
              <a:fillRect/>
            </a:stretch>
          </p:blipFill>
          <p:spPr>
            <a:xfrm rot="1069555">
              <a:off x="10838488" y="2756983"/>
              <a:ext cx="523875" cy="647700"/>
            </a:xfrm>
            <a:prstGeom prst="rect">
              <a:avLst/>
            </a:prstGeom>
          </p:spPr>
        </p:pic>
        <p:pic>
          <p:nvPicPr>
            <p:cNvPr id="5" name="Picture 25">
              <a:extLst>
                <a:ext uri="{FF2B5EF4-FFF2-40B4-BE49-F238E27FC236}">
                  <a16:creationId xmlns:a16="http://schemas.microsoft.com/office/drawing/2014/main" id="{AD6F70F3-111B-05F5-662F-414450ABE270}"/>
                </a:ext>
              </a:extLst>
            </p:cNvPr>
            <p:cNvPicPr>
              <a:picLocks noChangeAspect="1"/>
            </p:cNvPicPr>
            <p:nvPr/>
          </p:nvPicPr>
          <p:blipFill>
            <a:blip r:embed="rId5"/>
            <a:stretch>
              <a:fillRect/>
            </a:stretch>
          </p:blipFill>
          <p:spPr>
            <a:xfrm>
              <a:off x="11110452" y="609819"/>
              <a:ext cx="523875" cy="647700"/>
            </a:xfrm>
            <a:prstGeom prst="rect">
              <a:avLst/>
            </a:prstGeom>
          </p:spPr>
        </p:pic>
        <p:pic>
          <p:nvPicPr>
            <p:cNvPr id="6" name="Picture 26">
              <a:extLst>
                <a:ext uri="{FF2B5EF4-FFF2-40B4-BE49-F238E27FC236}">
                  <a16:creationId xmlns:a16="http://schemas.microsoft.com/office/drawing/2014/main" id="{8179E841-FB36-668F-07D3-94DA88268DE1}"/>
                </a:ext>
              </a:extLst>
            </p:cNvPr>
            <p:cNvPicPr>
              <a:picLocks noChangeAspect="1"/>
            </p:cNvPicPr>
            <p:nvPr/>
          </p:nvPicPr>
          <p:blipFill>
            <a:blip r:embed="rId5"/>
            <a:stretch>
              <a:fillRect/>
            </a:stretch>
          </p:blipFill>
          <p:spPr>
            <a:xfrm>
              <a:off x="11102771" y="1230622"/>
              <a:ext cx="523875" cy="647700"/>
            </a:xfrm>
            <a:prstGeom prst="rect">
              <a:avLst/>
            </a:prstGeom>
          </p:spPr>
        </p:pic>
        <p:pic>
          <p:nvPicPr>
            <p:cNvPr id="7" name="Picture 27">
              <a:extLst>
                <a:ext uri="{FF2B5EF4-FFF2-40B4-BE49-F238E27FC236}">
                  <a16:creationId xmlns:a16="http://schemas.microsoft.com/office/drawing/2014/main" id="{391435FA-D5F3-0487-3849-15567C1377DC}"/>
                </a:ext>
              </a:extLst>
            </p:cNvPr>
            <p:cNvPicPr>
              <a:picLocks noChangeAspect="1"/>
            </p:cNvPicPr>
            <p:nvPr/>
          </p:nvPicPr>
          <p:blipFill>
            <a:blip r:embed="rId5"/>
            <a:stretch>
              <a:fillRect/>
            </a:stretch>
          </p:blipFill>
          <p:spPr>
            <a:xfrm>
              <a:off x="10879702" y="2010046"/>
              <a:ext cx="523875" cy="647700"/>
            </a:xfrm>
            <a:prstGeom prst="rect">
              <a:avLst/>
            </a:prstGeom>
          </p:spPr>
        </p:pic>
        <p:pic>
          <p:nvPicPr>
            <p:cNvPr id="8" name="Picture 28">
              <a:extLst>
                <a:ext uri="{FF2B5EF4-FFF2-40B4-BE49-F238E27FC236}">
                  <a16:creationId xmlns:a16="http://schemas.microsoft.com/office/drawing/2014/main" id="{95136EAC-2B45-3A32-B895-7BD1180163DF}"/>
                </a:ext>
              </a:extLst>
            </p:cNvPr>
            <p:cNvPicPr>
              <a:picLocks noChangeAspect="1"/>
            </p:cNvPicPr>
            <p:nvPr/>
          </p:nvPicPr>
          <p:blipFill>
            <a:blip r:embed="rId5"/>
            <a:stretch>
              <a:fillRect/>
            </a:stretch>
          </p:blipFill>
          <p:spPr>
            <a:xfrm>
              <a:off x="11553672" y="2712989"/>
              <a:ext cx="523875" cy="647700"/>
            </a:xfrm>
            <a:prstGeom prst="rect">
              <a:avLst/>
            </a:prstGeom>
          </p:spPr>
        </p:pic>
        <p:pic>
          <p:nvPicPr>
            <p:cNvPr id="12" name="Picture 29">
              <a:extLst>
                <a:ext uri="{FF2B5EF4-FFF2-40B4-BE49-F238E27FC236}">
                  <a16:creationId xmlns:a16="http://schemas.microsoft.com/office/drawing/2014/main" id="{F969561F-A1B1-A335-FBCD-A0BDA6AFDB2B}"/>
                </a:ext>
              </a:extLst>
            </p:cNvPr>
            <p:cNvPicPr>
              <a:picLocks noChangeAspect="1"/>
            </p:cNvPicPr>
            <p:nvPr/>
          </p:nvPicPr>
          <p:blipFill>
            <a:blip r:embed="rId5"/>
            <a:stretch>
              <a:fillRect/>
            </a:stretch>
          </p:blipFill>
          <p:spPr>
            <a:xfrm>
              <a:off x="9898320" y="689847"/>
              <a:ext cx="523875" cy="647700"/>
            </a:xfrm>
            <a:prstGeom prst="rect">
              <a:avLst/>
            </a:prstGeom>
          </p:spPr>
        </p:pic>
        <p:pic>
          <p:nvPicPr>
            <p:cNvPr id="13" name="Picture 30">
              <a:extLst>
                <a:ext uri="{FF2B5EF4-FFF2-40B4-BE49-F238E27FC236}">
                  <a16:creationId xmlns:a16="http://schemas.microsoft.com/office/drawing/2014/main" id="{41A72479-E6D5-688D-4024-D86912E84748}"/>
                </a:ext>
              </a:extLst>
            </p:cNvPr>
            <p:cNvPicPr>
              <a:picLocks noChangeAspect="1"/>
            </p:cNvPicPr>
            <p:nvPr/>
          </p:nvPicPr>
          <p:blipFill>
            <a:blip r:embed="rId5"/>
            <a:stretch>
              <a:fillRect/>
            </a:stretch>
          </p:blipFill>
          <p:spPr>
            <a:xfrm>
              <a:off x="9935190" y="1488718"/>
              <a:ext cx="523875" cy="647700"/>
            </a:xfrm>
            <a:prstGeom prst="rect">
              <a:avLst/>
            </a:prstGeom>
          </p:spPr>
        </p:pic>
        <p:pic>
          <p:nvPicPr>
            <p:cNvPr id="14" name="Picture 31">
              <a:extLst>
                <a:ext uri="{FF2B5EF4-FFF2-40B4-BE49-F238E27FC236}">
                  <a16:creationId xmlns:a16="http://schemas.microsoft.com/office/drawing/2014/main" id="{7C33A125-A54A-6623-10A2-6B2962E06CAA}"/>
                </a:ext>
              </a:extLst>
            </p:cNvPr>
            <p:cNvPicPr>
              <a:picLocks noChangeAspect="1"/>
            </p:cNvPicPr>
            <p:nvPr/>
          </p:nvPicPr>
          <p:blipFill>
            <a:blip r:embed="rId5"/>
            <a:stretch>
              <a:fillRect/>
            </a:stretch>
          </p:blipFill>
          <p:spPr>
            <a:xfrm>
              <a:off x="9325785" y="268569"/>
              <a:ext cx="523875" cy="647700"/>
            </a:xfrm>
            <a:prstGeom prst="rect">
              <a:avLst/>
            </a:prstGeom>
          </p:spPr>
        </p:pic>
        <p:pic>
          <p:nvPicPr>
            <p:cNvPr id="15" name="Picture 32">
              <a:extLst>
                <a:ext uri="{FF2B5EF4-FFF2-40B4-BE49-F238E27FC236}">
                  <a16:creationId xmlns:a16="http://schemas.microsoft.com/office/drawing/2014/main" id="{DF4B7C28-FF51-02F0-D5CD-E6DDA9B49186}"/>
                </a:ext>
              </a:extLst>
            </p:cNvPr>
            <p:cNvPicPr>
              <a:picLocks noChangeAspect="1"/>
            </p:cNvPicPr>
            <p:nvPr/>
          </p:nvPicPr>
          <p:blipFill>
            <a:blip r:embed="rId5"/>
            <a:stretch>
              <a:fillRect/>
            </a:stretch>
          </p:blipFill>
          <p:spPr>
            <a:xfrm>
              <a:off x="8251417" y="1230621"/>
              <a:ext cx="523875" cy="647700"/>
            </a:xfrm>
            <a:prstGeom prst="rect">
              <a:avLst/>
            </a:prstGeom>
          </p:spPr>
        </p:pic>
        <p:pic>
          <p:nvPicPr>
            <p:cNvPr id="16" name="Picture 33">
              <a:extLst>
                <a:ext uri="{FF2B5EF4-FFF2-40B4-BE49-F238E27FC236}">
                  <a16:creationId xmlns:a16="http://schemas.microsoft.com/office/drawing/2014/main" id="{433BC1FB-BE24-A37B-9C41-A32363FB88BF}"/>
                </a:ext>
              </a:extLst>
            </p:cNvPr>
            <p:cNvPicPr>
              <a:picLocks noChangeAspect="1"/>
            </p:cNvPicPr>
            <p:nvPr/>
          </p:nvPicPr>
          <p:blipFill>
            <a:blip r:embed="rId5"/>
            <a:stretch>
              <a:fillRect/>
            </a:stretch>
          </p:blipFill>
          <p:spPr>
            <a:xfrm>
              <a:off x="10432949" y="96186"/>
              <a:ext cx="523875" cy="647700"/>
            </a:xfrm>
            <a:prstGeom prst="rect">
              <a:avLst/>
            </a:prstGeom>
          </p:spPr>
        </p:pic>
        <p:pic>
          <p:nvPicPr>
            <p:cNvPr id="17" name="Picture 34">
              <a:extLst>
                <a:ext uri="{FF2B5EF4-FFF2-40B4-BE49-F238E27FC236}">
                  <a16:creationId xmlns:a16="http://schemas.microsoft.com/office/drawing/2014/main" id="{DC4E7B69-E17B-D443-B133-C4239C09990B}"/>
                </a:ext>
              </a:extLst>
            </p:cNvPr>
            <p:cNvPicPr>
              <a:picLocks noChangeAspect="1"/>
            </p:cNvPicPr>
            <p:nvPr/>
          </p:nvPicPr>
          <p:blipFill>
            <a:blip r:embed="rId5"/>
            <a:stretch>
              <a:fillRect/>
            </a:stretch>
          </p:blipFill>
          <p:spPr>
            <a:xfrm>
              <a:off x="10499090" y="1058800"/>
              <a:ext cx="523875" cy="647700"/>
            </a:xfrm>
            <a:prstGeom prst="rect">
              <a:avLst/>
            </a:prstGeom>
          </p:spPr>
        </p:pic>
        <p:pic>
          <p:nvPicPr>
            <p:cNvPr id="18" name="Picture 35">
              <a:extLst>
                <a:ext uri="{FF2B5EF4-FFF2-40B4-BE49-F238E27FC236}">
                  <a16:creationId xmlns:a16="http://schemas.microsoft.com/office/drawing/2014/main" id="{3B780AF0-A9E0-B364-88BF-23178DDE0194}"/>
                </a:ext>
              </a:extLst>
            </p:cNvPr>
            <p:cNvPicPr>
              <a:picLocks noChangeAspect="1"/>
            </p:cNvPicPr>
            <p:nvPr/>
          </p:nvPicPr>
          <p:blipFill>
            <a:blip r:embed="rId5"/>
            <a:stretch>
              <a:fillRect/>
            </a:stretch>
          </p:blipFill>
          <p:spPr>
            <a:xfrm>
              <a:off x="11540113" y="186798"/>
              <a:ext cx="523875" cy="647700"/>
            </a:xfrm>
            <a:prstGeom prst="rect">
              <a:avLst/>
            </a:prstGeom>
          </p:spPr>
        </p:pic>
        <p:pic>
          <p:nvPicPr>
            <p:cNvPr id="19" name="Picture 36">
              <a:extLst>
                <a:ext uri="{FF2B5EF4-FFF2-40B4-BE49-F238E27FC236}">
                  <a16:creationId xmlns:a16="http://schemas.microsoft.com/office/drawing/2014/main" id="{55264387-5BFD-897C-E2F2-979CA5821905}"/>
                </a:ext>
              </a:extLst>
            </p:cNvPr>
            <p:cNvPicPr>
              <a:picLocks noChangeAspect="1"/>
            </p:cNvPicPr>
            <p:nvPr/>
          </p:nvPicPr>
          <p:blipFill>
            <a:blip r:embed="rId5"/>
            <a:stretch>
              <a:fillRect/>
            </a:stretch>
          </p:blipFill>
          <p:spPr>
            <a:xfrm>
              <a:off x="9025707" y="1169170"/>
              <a:ext cx="523875" cy="647700"/>
            </a:xfrm>
            <a:prstGeom prst="rect">
              <a:avLst/>
            </a:prstGeom>
          </p:spPr>
        </p:pic>
        <p:pic>
          <p:nvPicPr>
            <p:cNvPr id="20" name="Picture 37">
              <a:extLst>
                <a:ext uri="{FF2B5EF4-FFF2-40B4-BE49-F238E27FC236}">
                  <a16:creationId xmlns:a16="http://schemas.microsoft.com/office/drawing/2014/main" id="{22803E3F-F341-F4DE-F793-A06220E955E9}"/>
                </a:ext>
              </a:extLst>
            </p:cNvPr>
            <p:cNvPicPr>
              <a:picLocks noChangeAspect="1"/>
            </p:cNvPicPr>
            <p:nvPr/>
          </p:nvPicPr>
          <p:blipFill>
            <a:blip r:embed="rId5"/>
            <a:stretch>
              <a:fillRect/>
            </a:stretch>
          </p:blipFill>
          <p:spPr>
            <a:xfrm>
              <a:off x="11532933" y="3536441"/>
              <a:ext cx="523875" cy="647700"/>
            </a:xfrm>
            <a:prstGeom prst="rect">
              <a:avLst/>
            </a:prstGeom>
          </p:spPr>
        </p:pic>
        <p:pic>
          <p:nvPicPr>
            <p:cNvPr id="21" name="Picture 38">
              <a:extLst>
                <a:ext uri="{FF2B5EF4-FFF2-40B4-BE49-F238E27FC236}">
                  <a16:creationId xmlns:a16="http://schemas.microsoft.com/office/drawing/2014/main" id="{354B0C24-8292-9A57-DE75-447CC797387E}"/>
                </a:ext>
              </a:extLst>
            </p:cNvPr>
            <p:cNvPicPr>
              <a:picLocks noChangeAspect="1"/>
            </p:cNvPicPr>
            <p:nvPr/>
          </p:nvPicPr>
          <p:blipFill>
            <a:blip r:embed="rId5"/>
            <a:stretch>
              <a:fillRect/>
            </a:stretch>
          </p:blipFill>
          <p:spPr>
            <a:xfrm>
              <a:off x="11668125" y="2090944"/>
              <a:ext cx="523875" cy="647700"/>
            </a:xfrm>
            <a:prstGeom prst="rect">
              <a:avLst/>
            </a:prstGeom>
          </p:spPr>
        </p:pic>
        <p:pic>
          <p:nvPicPr>
            <p:cNvPr id="22" name="Picture 39">
              <a:extLst>
                <a:ext uri="{FF2B5EF4-FFF2-40B4-BE49-F238E27FC236}">
                  <a16:creationId xmlns:a16="http://schemas.microsoft.com/office/drawing/2014/main" id="{688FCA5D-87C5-17C3-0617-6E6CAC2E206A}"/>
                </a:ext>
              </a:extLst>
            </p:cNvPr>
            <p:cNvPicPr>
              <a:picLocks noChangeAspect="1"/>
            </p:cNvPicPr>
            <p:nvPr/>
          </p:nvPicPr>
          <p:blipFill>
            <a:blip r:embed="rId5"/>
            <a:stretch>
              <a:fillRect/>
            </a:stretch>
          </p:blipFill>
          <p:spPr>
            <a:xfrm>
              <a:off x="11669720" y="1397949"/>
              <a:ext cx="523875" cy="647700"/>
            </a:xfrm>
            <a:prstGeom prst="rect">
              <a:avLst/>
            </a:prstGeom>
          </p:spPr>
        </p:pic>
        <p:pic>
          <p:nvPicPr>
            <p:cNvPr id="23" name="Picture 40">
              <a:extLst>
                <a:ext uri="{FF2B5EF4-FFF2-40B4-BE49-F238E27FC236}">
                  <a16:creationId xmlns:a16="http://schemas.microsoft.com/office/drawing/2014/main" id="{E115A11D-1130-B3F4-219A-32D58F84C10B}"/>
                </a:ext>
              </a:extLst>
            </p:cNvPr>
            <p:cNvPicPr>
              <a:picLocks noChangeAspect="1"/>
            </p:cNvPicPr>
            <p:nvPr/>
          </p:nvPicPr>
          <p:blipFill>
            <a:blip r:embed="rId5"/>
            <a:stretch>
              <a:fillRect/>
            </a:stretch>
          </p:blipFill>
          <p:spPr>
            <a:xfrm>
              <a:off x="10119546" y="2705460"/>
              <a:ext cx="523875" cy="647700"/>
            </a:xfrm>
            <a:prstGeom prst="rect">
              <a:avLst/>
            </a:prstGeom>
          </p:spPr>
        </p:pic>
        <p:pic>
          <p:nvPicPr>
            <p:cNvPr id="24" name="Picture 41">
              <a:extLst>
                <a:ext uri="{FF2B5EF4-FFF2-40B4-BE49-F238E27FC236}">
                  <a16:creationId xmlns:a16="http://schemas.microsoft.com/office/drawing/2014/main" id="{36FD40A3-EC6E-2569-895D-1D2A37DBE5C7}"/>
                </a:ext>
              </a:extLst>
            </p:cNvPr>
            <p:cNvPicPr>
              <a:picLocks noChangeAspect="1"/>
            </p:cNvPicPr>
            <p:nvPr/>
          </p:nvPicPr>
          <p:blipFill>
            <a:blip r:embed="rId5"/>
            <a:stretch>
              <a:fillRect/>
            </a:stretch>
          </p:blipFill>
          <p:spPr>
            <a:xfrm>
              <a:off x="11274836" y="4261570"/>
              <a:ext cx="523875" cy="647700"/>
            </a:xfrm>
            <a:prstGeom prst="rect">
              <a:avLst/>
            </a:prstGeom>
          </p:spPr>
        </p:pic>
        <p:pic>
          <p:nvPicPr>
            <p:cNvPr id="25" name="Picture 42">
              <a:extLst>
                <a:ext uri="{FF2B5EF4-FFF2-40B4-BE49-F238E27FC236}">
                  <a16:creationId xmlns:a16="http://schemas.microsoft.com/office/drawing/2014/main" id="{A5492F8F-BC1E-FD25-8656-912ED76A385A}"/>
                </a:ext>
              </a:extLst>
            </p:cNvPr>
            <p:cNvPicPr>
              <a:picLocks noChangeAspect="1"/>
            </p:cNvPicPr>
            <p:nvPr/>
          </p:nvPicPr>
          <p:blipFill>
            <a:blip r:embed="rId5"/>
            <a:stretch>
              <a:fillRect/>
            </a:stretch>
          </p:blipFill>
          <p:spPr>
            <a:xfrm>
              <a:off x="10285466" y="3937720"/>
              <a:ext cx="671358" cy="647700"/>
            </a:xfrm>
            <a:prstGeom prst="rect">
              <a:avLst/>
            </a:prstGeom>
          </p:spPr>
        </p:pic>
      </p:grpSp>
      <p:sp>
        <p:nvSpPr>
          <p:cNvPr id="26" name="Content Placeholder 2">
            <a:extLst>
              <a:ext uri="{FF2B5EF4-FFF2-40B4-BE49-F238E27FC236}">
                <a16:creationId xmlns:a16="http://schemas.microsoft.com/office/drawing/2014/main" id="{3C4966A8-8A3B-B937-48DC-3561FF6DE5C2}"/>
              </a:ext>
            </a:extLst>
          </p:cNvPr>
          <p:cNvSpPr>
            <a:spLocks noGrp="1"/>
          </p:cNvSpPr>
          <p:nvPr>
            <p:ph idx="1"/>
          </p:nvPr>
        </p:nvSpPr>
        <p:spPr>
          <a:xfrm>
            <a:off x="214373" y="1790723"/>
            <a:ext cx="10478730" cy="4007209"/>
          </a:xfrm>
        </p:spPr>
        <p:txBody>
          <a:bodyPr vert="horz" lIns="91440" tIns="45720" rIns="91440" bIns="45720" rtlCol="0" anchor="t">
            <a:normAutofit/>
          </a:bodyPr>
          <a:lstStyle/>
          <a:p>
            <a:pPr marL="457200" indent="-457200" algn="l"/>
            <a:r>
              <a:rPr lang="en-US">
                <a:solidFill>
                  <a:srgbClr val="06698A"/>
                </a:solidFill>
                <a:cs typeface="Arial"/>
              </a:rPr>
              <a:t>Vaccination is the best prevention against HPV</a:t>
            </a:r>
            <a:endParaRPr lang="en-US">
              <a:solidFill>
                <a:srgbClr val="06698A"/>
              </a:solidFill>
            </a:endParaRPr>
          </a:p>
          <a:p>
            <a:pPr marL="457200" indent="-457200" algn="l"/>
            <a:endParaRPr lang="en-US">
              <a:solidFill>
                <a:srgbClr val="06698A"/>
              </a:solidFill>
              <a:cs typeface="Arial"/>
            </a:endParaRPr>
          </a:p>
          <a:p>
            <a:pPr marL="457200" indent="-457200" algn="l"/>
            <a:r>
              <a:rPr lang="en-US">
                <a:solidFill>
                  <a:srgbClr val="06698A"/>
                </a:solidFill>
                <a:cs typeface="Arial"/>
              </a:rPr>
              <a:t>Current vaccine products reduce the risk of both cancer and genital warts</a:t>
            </a:r>
            <a:endParaRPr lang="en-US">
              <a:solidFill>
                <a:srgbClr val="06698A"/>
              </a:solidFill>
            </a:endParaRPr>
          </a:p>
          <a:p>
            <a:pPr marL="457200" indent="-457200" algn="l"/>
            <a:endParaRPr lang="en-US">
              <a:solidFill>
                <a:srgbClr val="06698A"/>
              </a:solidFill>
            </a:endParaRPr>
          </a:p>
          <a:p>
            <a:pPr marL="457200" indent="-457200" algn="l"/>
            <a:r>
              <a:rPr lang="en-US">
                <a:solidFill>
                  <a:srgbClr val="06698A"/>
                </a:solidFill>
                <a:cs typeface="Arial"/>
              </a:rPr>
              <a:t>The HPV vaccine is offered routinely with the grade 7 vaccination campaign in schools</a:t>
            </a:r>
          </a:p>
        </p:txBody>
      </p:sp>
    </p:spTree>
    <p:extLst>
      <p:ext uri="{BB962C8B-B14F-4D97-AF65-F5344CB8AC3E}">
        <p14:creationId xmlns:p14="http://schemas.microsoft.com/office/powerpoint/2010/main" val="1007464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1F0B3F9-733B-4795-BC59-9059C0509B4B}"/>
              </a:ext>
            </a:extLst>
          </p:cNvPr>
          <p:cNvGrpSpPr/>
          <p:nvPr/>
        </p:nvGrpSpPr>
        <p:grpSpPr>
          <a:xfrm>
            <a:off x="9732875" y="338240"/>
            <a:ext cx="2373400" cy="5339774"/>
            <a:chOff x="10104365" y="1744903"/>
            <a:chExt cx="2373400" cy="5339774"/>
          </a:xfrm>
        </p:grpSpPr>
        <p:pic>
          <p:nvPicPr>
            <p:cNvPr id="16" name="Picture 11" descr="A picture containing clipart&#10;&#10;Description automatically generated">
              <a:extLst>
                <a:ext uri="{FF2B5EF4-FFF2-40B4-BE49-F238E27FC236}">
                  <a16:creationId xmlns:a16="http://schemas.microsoft.com/office/drawing/2014/main" id="{0EF9DE0C-8541-0B15-2858-03A44ED1F2F9}"/>
                </a:ext>
              </a:extLst>
            </p:cNvPr>
            <p:cNvPicPr>
              <a:picLocks noChangeAspect="1"/>
            </p:cNvPicPr>
            <p:nvPr/>
          </p:nvPicPr>
          <p:blipFill>
            <a:blip r:embed="rId3"/>
            <a:stretch>
              <a:fillRect/>
            </a:stretch>
          </p:blipFill>
          <p:spPr>
            <a:xfrm rot="4560000">
              <a:off x="10087466" y="6461928"/>
              <a:ext cx="561668" cy="527870"/>
            </a:xfrm>
            <a:prstGeom prst="rect">
              <a:avLst/>
            </a:prstGeom>
          </p:spPr>
        </p:pic>
        <p:pic>
          <p:nvPicPr>
            <p:cNvPr id="17" name="Picture 11" descr="A picture containing clipart&#10;&#10;Description automatically generated">
              <a:extLst>
                <a:ext uri="{FF2B5EF4-FFF2-40B4-BE49-F238E27FC236}">
                  <a16:creationId xmlns:a16="http://schemas.microsoft.com/office/drawing/2014/main" id="{BDAAE043-2B0D-4699-FE47-53582E5B1341}"/>
                </a:ext>
              </a:extLst>
            </p:cNvPr>
            <p:cNvPicPr>
              <a:picLocks noChangeAspect="1"/>
            </p:cNvPicPr>
            <p:nvPr/>
          </p:nvPicPr>
          <p:blipFill>
            <a:blip r:embed="rId3"/>
            <a:stretch>
              <a:fillRect/>
            </a:stretch>
          </p:blipFill>
          <p:spPr>
            <a:xfrm rot="2220000">
              <a:off x="11916097" y="1744903"/>
              <a:ext cx="561668" cy="527870"/>
            </a:xfrm>
            <a:prstGeom prst="rect">
              <a:avLst/>
            </a:prstGeom>
          </p:spPr>
        </p:pic>
        <p:pic>
          <p:nvPicPr>
            <p:cNvPr id="18" name="Picture 11" descr="A picture containing clipart&#10;&#10;Description automatically generated">
              <a:extLst>
                <a:ext uri="{FF2B5EF4-FFF2-40B4-BE49-F238E27FC236}">
                  <a16:creationId xmlns:a16="http://schemas.microsoft.com/office/drawing/2014/main" id="{E16565B7-D8B7-CA0B-9A81-DA92E427E2B8}"/>
                </a:ext>
              </a:extLst>
            </p:cNvPr>
            <p:cNvPicPr>
              <a:picLocks noChangeAspect="1"/>
            </p:cNvPicPr>
            <p:nvPr/>
          </p:nvPicPr>
          <p:blipFill>
            <a:blip r:embed="rId3"/>
            <a:stretch>
              <a:fillRect/>
            </a:stretch>
          </p:blipFill>
          <p:spPr>
            <a:xfrm rot="6720000">
              <a:off x="11776496" y="2669474"/>
              <a:ext cx="561668" cy="527870"/>
            </a:xfrm>
            <a:prstGeom prst="rect">
              <a:avLst/>
            </a:prstGeom>
          </p:spPr>
        </p:pic>
        <p:pic>
          <p:nvPicPr>
            <p:cNvPr id="19" name="Picture 11" descr="A picture containing clipart&#10;&#10;Description automatically generated">
              <a:extLst>
                <a:ext uri="{FF2B5EF4-FFF2-40B4-BE49-F238E27FC236}">
                  <a16:creationId xmlns:a16="http://schemas.microsoft.com/office/drawing/2014/main" id="{B7DB3711-BEFD-0427-54F7-74DA863CED68}"/>
                </a:ext>
              </a:extLst>
            </p:cNvPr>
            <p:cNvPicPr>
              <a:picLocks noChangeAspect="1"/>
            </p:cNvPicPr>
            <p:nvPr/>
          </p:nvPicPr>
          <p:blipFill>
            <a:blip r:embed="rId3"/>
            <a:stretch>
              <a:fillRect/>
            </a:stretch>
          </p:blipFill>
          <p:spPr>
            <a:xfrm rot="4560000">
              <a:off x="11002883" y="6539908"/>
              <a:ext cx="561668" cy="527870"/>
            </a:xfrm>
            <a:prstGeom prst="rect">
              <a:avLst/>
            </a:prstGeom>
          </p:spPr>
        </p:pic>
        <p:pic>
          <p:nvPicPr>
            <p:cNvPr id="20" name="Picture 11" descr="A picture containing clipart&#10;&#10;Description automatically generated">
              <a:extLst>
                <a:ext uri="{FF2B5EF4-FFF2-40B4-BE49-F238E27FC236}">
                  <a16:creationId xmlns:a16="http://schemas.microsoft.com/office/drawing/2014/main" id="{D68E1CF6-C0AF-F1C3-6135-8DF06C7D0291}"/>
                </a:ext>
              </a:extLst>
            </p:cNvPr>
            <p:cNvPicPr>
              <a:picLocks noChangeAspect="1"/>
            </p:cNvPicPr>
            <p:nvPr/>
          </p:nvPicPr>
          <p:blipFill>
            <a:blip r:embed="rId3"/>
            <a:stretch>
              <a:fillRect/>
            </a:stretch>
          </p:blipFill>
          <p:spPr>
            <a:xfrm rot="5820000">
              <a:off x="10996442" y="4700937"/>
              <a:ext cx="561668" cy="527870"/>
            </a:xfrm>
            <a:prstGeom prst="rect">
              <a:avLst/>
            </a:prstGeom>
          </p:spPr>
        </p:pic>
        <p:pic>
          <p:nvPicPr>
            <p:cNvPr id="21" name="Picture 11" descr="A picture containing clipart&#10;&#10;Description automatically generated">
              <a:extLst>
                <a:ext uri="{FF2B5EF4-FFF2-40B4-BE49-F238E27FC236}">
                  <a16:creationId xmlns:a16="http://schemas.microsoft.com/office/drawing/2014/main" id="{DA1BD551-84D0-7EA8-AFE9-BB8CA9ADEF30}"/>
                </a:ext>
              </a:extLst>
            </p:cNvPr>
            <p:cNvPicPr>
              <a:picLocks noChangeAspect="1"/>
            </p:cNvPicPr>
            <p:nvPr/>
          </p:nvPicPr>
          <p:blipFill>
            <a:blip r:embed="rId3"/>
            <a:stretch>
              <a:fillRect/>
            </a:stretch>
          </p:blipFill>
          <p:spPr>
            <a:xfrm rot="4560000">
              <a:off x="11804891" y="4150246"/>
              <a:ext cx="561668" cy="527870"/>
            </a:xfrm>
            <a:prstGeom prst="rect">
              <a:avLst/>
            </a:prstGeom>
          </p:spPr>
        </p:pic>
        <p:pic>
          <p:nvPicPr>
            <p:cNvPr id="22" name="Picture 11" descr="A picture containing clipart&#10;&#10;Description automatically generated">
              <a:extLst>
                <a:ext uri="{FF2B5EF4-FFF2-40B4-BE49-F238E27FC236}">
                  <a16:creationId xmlns:a16="http://schemas.microsoft.com/office/drawing/2014/main" id="{4F519A80-1D26-C7FA-85AB-41B9F1D6DD36}"/>
                </a:ext>
              </a:extLst>
            </p:cNvPr>
            <p:cNvPicPr>
              <a:picLocks noChangeAspect="1"/>
            </p:cNvPicPr>
            <p:nvPr/>
          </p:nvPicPr>
          <p:blipFill>
            <a:blip r:embed="rId3"/>
            <a:stretch>
              <a:fillRect/>
            </a:stretch>
          </p:blipFill>
          <p:spPr>
            <a:xfrm rot="4560000">
              <a:off x="11713095" y="5120927"/>
              <a:ext cx="561668" cy="527870"/>
            </a:xfrm>
            <a:prstGeom prst="rect">
              <a:avLst/>
            </a:prstGeom>
          </p:spPr>
        </p:pic>
        <p:pic>
          <p:nvPicPr>
            <p:cNvPr id="23" name="Picture 11" descr="A picture containing clipart&#10;&#10;Description automatically generated">
              <a:extLst>
                <a:ext uri="{FF2B5EF4-FFF2-40B4-BE49-F238E27FC236}">
                  <a16:creationId xmlns:a16="http://schemas.microsoft.com/office/drawing/2014/main" id="{99720244-3423-152A-5B33-998F0208717E}"/>
                </a:ext>
              </a:extLst>
            </p:cNvPr>
            <p:cNvPicPr>
              <a:picLocks noChangeAspect="1"/>
            </p:cNvPicPr>
            <p:nvPr/>
          </p:nvPicPr>
          <p:blipFill>
            <a:blip r:embed="rId3"/>
            <a:stretch>
              <a:fillRect/>
            </a:stretch>
          </p:blipFill>
          <p:spPr>
            <a:xfrm rot="2640000">
              <a:off x="10798355" y="5744598"/>
              <a:ext cx="561668" cy="527870"/>
            </a:xfrm>
            <a:prstGeom prst="rect">
              <a:avLst/>
            </a:prstGeom>
          </p:spPr>
        </p:pic>
        <p:pic>
          <p:nvPicPr>
            <p:cNvPr id="24" name="Picture 11" descr="A picture containing clipart&#10;&#10;Description automatically generated">
              <a:extLst>
                <a:ext uri="{FF2B5EF4-FFF2-40B4-BE49-F238E27FC236}">
                  <a16:creationId xmlns:a16="http://schemas.microsoft.com/office/drawing/2014/main" id="{1EEE7793-58C0-FC87-0E58-E93FC8412C5E}"/>
                </a:ext>
              </a:extLst>
            </p:cNvPr>
            <p:cNvPicPr>
              <a:picLocks noChangeAspect="1"/>
            </p:cNvPicPr>
            <p:nvPr/>
          </p:nvPicPr>
          <p:blipFill>
            <a:blip r:embed="rId3"/>
            <a:stretch>
              <a:fillRect/>
            </a:stretch>
          </p:blipFill>
          <p:spPr>
            <a:xfrm rot="5400000">
              <a:off x="11650287" y="6210443"/>
              <a:ext cx="561668" cy="527870"/>
            </a:xfrm>
            <a:prstGeom prst="rect">
              <a:avLst/>
            </a:prstGeom>
          </p:spPr>
        </p:pic>
        <p:pic>
          <p:nvPicPr>
            <p:cNvPr id="25" name="Picture 11" descr="A picture containing clipart&#10;&#10;Description automatically generated">
              <a:extLst>
                <a:ext uri="{FF2B5EF4-FFF2-40B4-BE49-F238E27FC236}">
                  <a16:creationId xmlns:a16="http://schemas.microsoft.com/office/drawing/2014/main" id="{59A2E3FB-7C36-14D3-0012-5F55AAF78E07}"/>
                </a:ext>
              </a:extLst>
            </p:cNvPr>
            <p:cNvPicPr>
              <a:picLocks noChangeAspect="1"/>
            </p:cNvPicPr>
            <p:nvPr/>
          </p:nvPicPr>
          <p:blipFill>
            <a:blip r:embed="rId3"/>
            <a:stretch>
              <a:fillRect/>
            </a:stretch>
          </p:blipFill>
          <p:spPr>
            <a:xfrm rot="6060000">
              <a:off x="11497972" y="3491993"/>
              <a:ext cx="561668" cy="527870"/>
            </a:xfrm>
            <a:prstGeom prst="rect">
              <a:avLst/>
            </a:prstGeom>
          </p:spPr>
        </p:pic>
      </p:grpSp>
      <p:sp>
        <p:nvSpPr>
          <p:cNvPr id="9" name="Rectangle 8">
            <a:extLst>
              <a:ext uri="{FF2B5EF4-FFF2-40B4-BE49-F238E27FC236}">
                <a16:creationId xmlns:a16="http://schemas.microsoft.com/office/drawing/2014/main" id="{53D0A9C6-9551-8D3B-FA2F-CDDCF78D7AA6}"/>
              </a:ext>
            </a:extLst>
          </p:cNvPr>
          <p:cNvSpPr/>
          <p:nvPr/>
        </p:nvSpPr>
        <p:spPr>
          <a:xfrm>
            <a:off x="0" y="5701518"/>
            <a:ext cx="12192000" cy="1156482"/>
          </a:xfrm>
          <a:prstGeom prst="rect">
            <a:avLst/>
          </a:prstGeom>
          <a:solidFill>
            <a:srgbClr val="0E3D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a:extLst>
              <a:ext uri="{FF2B5EF4-FFF2-40B4-BE49-F238E27FC236}">
                <a16:creationId xmlns:a16="http://schemas.microsoft.com/office/drawing/2014/main" id="{4A036DB1-0630-777B-8D97-7D523E3A395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78828" y="5846371"/>
            <a:ext cx="1590769" cy="909010"/>
          </a:xfrm>
          <a:prstGeom prst="rect">
            <a:avLst/>
          </a:prstGeom>
        </p:spPr>
      </p:pic>
      <p:pic>
        <p:nvPicPr>
          <p:cNvPr id="11" name="Picture 10">
            <a:extLst>
              <a:ext uri="{FF2B5EF4-FFF2-40B4-BE49-F238E27FC236}">
                <a16:creationId xmlns:a16="http://schemas.microsoft.com/office/drawing/2014/main" id="{41324DE4-C970-C917-0EB1-7C24FE7AECC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923259" y="6179322"/>
            <a:ext cx="2007071" cy="348258"/>
          </a:xfrm>
          <a:prstGeom prst="rect">
            <a:avLst/>
          </a:prstGeom>
        </p:spPr>
      </p:pic>
      <p:sp>
        <p:nvSpPr>
          <p:cNvPr id="2" name="TextBox 1">
            <a:extLst>
              <a:ext uri="{FF2B5EF4-FFF2-40B4-BE49-F238E27FC236}">
                <a16:creationId xmlns:a16="http://schemas.microsoft.com/office/drawing/2014/main" id="{4C68BDE9-4692-ECE5-CFF7-27967A92FE9B}"/>
              </a:ext>
            </a:extLst>
          </p:cNvPr>
          <p:cNvSpPr txBox="1"/>
          <p:nvPr/>
        </p:nvSpPr>
        <p:spPr>
          <a:xfrm>
            <a:off x="3175280" y="330420"/>
            <a:ext cx="6390751" cy="1015663"/>
          </a:xfrm>
          <a:prstGeom prst="rect">
            <a:avLst/>
          </a:prstGeom>
          <a:noFill/>
        </p:spPr>
        <p:txBody>
          <a:bodyPr wrap="square">
            <a:spAutoFit/>
          </a:bodyPr>
          <a:lstStyle/>
          <a:p>
            <a:pPr algn="ctr"/>
            <a:r>
              <a:rPr lang="en-CA" altLang="en-US" sz="3200" b="1">
                <a:solidFill>
                  <a:srgbClr val="6ABF4B"/>
                </a:solidFill>
                <a:latin typeface="Arial"/>
                <a:cs typeface="Arial"/>
              </a:rPr>
              <a:t>Herpes</a:t>
            </a:r>
            <a:br>
              <a:rPr lang="en-CA" altLang="en-US" sz="3200" b="1">
                <a:solidFill>
                  <a:srgbClr val="6ABF4B"/>
                </a:solidFill>
                <a:latin typeface="Arial"/>
                <a:cs typeface="Arial"/>
              </a:rPr>
            </a:br>
            <a:r>
              <a:rPr lang="en-CA" altLang="en-US" sz="2800">
                <a:solidFill>
                  <a:srgbClr val="6ABF4B"/>
                </a:solidFill>
                <a:latin typeface="Arial"/>
                <a:cs typeface="Arial"/>
              </a:rPr>
              <a:t>Virus: Herpes Simplex Virus 1 and 2</a:t>
            </a:r>
            <a:endParaRPr lang="en-CA" sz="2800">
              <a:solidFill>
                <a:srgbClr val="6ABF4B"/>
              </a:solidFill>
            </a:endParaRPr>
          </a:p>
        </p:txBody>
      </p:sp>
      <p:sp>
        <p:nvSpPr>
          <p:cNvPr id="3" name="Content Placeholder 2">
            <a:extLst>
              <a:ext uri="{FF2B5EF4-FFF2-40B4-BE49-F238E27FC236}">
                <a16:creationId xmlns:a16="http://schemas.microsoft.com/office/drawing/2014/main" id="{37B91F69-93F1-2C9C-BB00-339F8E9611CA}"/>
              </a:ext>
            </a:extLst>
          </p:cNvPr>
          <p:cNvSpPr>
            <a:spLocks noGrp="1"/>
          </p:cNvSpPr>
          <p:nvPr>
            <p:ph idx="1"/>
          </p:nvPr>
        </p:nvSpPr>
        <p:spPr>
          <a:xfrm>
            <a:off x="1790700" y="1475853"/>
            <a:ext cx="8797492" cy="744548"/>
          </a:xfrm>
        </p:spPr>
        <p:txBody>
          <a:bodyPr vert="horz" lIns="91440" tIns="45720" rIns="91440" bIns="45720" rtlCol="0" anchor="t">
            <a:normAutofit fontScale="25000" lnSpcReduction="20000"/>
          </a:bodyPr>
          <a:lstStyle/>
          <a:p>
            <a:pPr marL="0" indent="0" algn="ctr">
              <a:buNone/>
            </a:pPr>
            <a:r>
              <a:rPr lang="en-US" sz="11200">
                <a:solidFill>
                  <a:srgbClr val="06698A"/>
                </a:solidFill>
                <a:cs typeface="Arial"/>
              </a:rPr>
              <a:t>Herpes Simplex Virus (HSV) is not curable and does not resolve on its own </a:t>
            </a:r>
            <a:endParaRPr lang="en-US" sz="11200">
              <a:solidFill>
                <a:srgbClr val="06698A"/>
              </a:solidFill>
            </a:endParaRPr>
          </a:p>
          <a:p>
            <a:pPr marL="0" indent="0">
              <a:buNone/>
            </a:pPr>
            <a:endParaRPr lang="en-US">
              <a:solidFill>
                <a:srgbClr val="06698A"/>
              </a:solidFill>
            </a:endParaRPr>
          </a:p>
          <a:p>
            <a:pPr marL="0" algn="ctr" rtl="0" eaLnBrk="1" fontAlgn="t" latinLnBrk="0" hangingPunct="1">
              <a:spcBef>
                <a:spcPts val="0"/>
              </a:spcBef>
              <a:spcAft>
                <a:spcPts val="0"/>
              </a:spcAft>
            </a:pPr>
            <a:r>
              <a:rPr lang="en-US" sz="1800" b="1" i="0" u="none" strike="noStrike" kern="1200">
                <a:solidFill>
                  <a:srgbClr val="FFFFFF"/>
                </a:solidFill>
                <a:effectLst/>
                <a:latin typeface="Calibri" panose="020F0502020204030204" pitchFamily="34" charset="0"/>
              </a:rPr>
              <a:t>HSV-1</a:t>
            </a:r>
            <a:endParaRPr lang="en-CA" sz="1800" b="0" i="0" u="none" strike="noStrike">
              <a:effectLst/>
              <a:latin typeface="Arial" panose="020B0604020202020204" pitchFamily="34" charset="0"/>
            </a:endParaRPr>
          </a:p>
          <a:p>
            <a:pPr marL="0" indent="0">
              <a:buNone/>
            </a:pPr>
            <a:endParaRPr lang="en-US"/>
          </a:p>
        </p:txBody>
      </p:sp>
      <p:graphicFrame>
        <p:nvGraphicFramePr>
          <p:cNvPr id="27" name="Table 4">
            <a:extLst>
              <a:ext uri="{FF2B5EF4-FFF2-40B4-BE49-F238E27FC236}">
                <a16:creationId xmlns:a16="http://schemas.microsoft.com/office/drawing/2014/main" id="{F3B153C7-8528-A8D4-216D-72DD1D32B6FF}"/>
              </a:ext>
            </a:extLst>
          </p:cNvPr>
          <p:cNvGraphicFramePr>
            <a:graphicFrameLocks noGrp="1"/>
          </p:cNvGraphicFramePr>
          <p:nvPr>
            <p:extLst>
              <p:ext uri="{D42A27DB-BD31-4B8C-83A1-F6EECF244321}">
                <p14:modId xmlns:p14="http://schemas.microsoft.com/office/powerpoint/2010/main" val="4071264486"/>
              </p:ext>
            </p:extLst>
          </p:nvPr>
        </p:nvGraphicFramePr>
        <p:xfrm>
          <a:off x="1786961" y="2286012"/>
          <a:ext cx="8615361" cy="2950368"/>
        </p:xfrm>
        <a:graphic>
          <a:graphicData uri="http://schemas.openxmlformats.org/drawingml/2006/table">
            <a:tbl>
              <a:tblPr firstRow="1" bandRow="1">
                <a:tableStyleId>{5C22544A-7EE6-4342-B048-85BDC9FD1C3A}</a:tableStyleId>
              </a:tblPr>
              <a:tblGrid>
                <a:gridCol w="4329112">
                  <a:extLst>
                    <a:ext uri="{9D8B030D-6E8A-4147-A177-3AD203B41FA5}">
                      <a16:colId xmlns:a16="http://schemas.microsoft.com/office/drawing/2014/main" val="1858749548"/>
                    </a:ext>
                  </a:extLst>
                </a:gridCol>
                <a:gridCol w="4286249">
                  <a:extLst>
                    <a:ext uri="{9D8B030D-6E8A-4147-A177-3AD203B41FA5}">
                      <a16:colId xmlns:a16="http://schemas.microsoft.com/office/drawing/2014/main" val="848463095"/>
                    </a:ext>
                  </a:extLst>
                </a:gridCol>
              </a:tblGrid>
              <a:tr h="664368">
                <a:tc>
                  <a:txBody>
                    <a:bodyPr/>
                    <a:lstStyle/>
                    <a:p>
                      <a:pPr lvl="0" algn="ctr">
                        <a:buNone/>
                      </a:pPr>
                      <a:r>
                        <a:rPr lang="en-US" sz="2800" b="1" i="0" u="none" strike="noStrike" noProof="0">
                          <a:latin typeface="+mn-lt"/>
                        </a:rPr>
                        <a:t>HSV-1</a:t>
                      </a:r>
                      <a:endParaRPr lang="en-US" sz="2800" b="1">
                        <a:latin typeface="+mn-lt"/>
                      </a:endParaRPr>
                    </a:p>
                  </a:txBody>
                  <a:tcPr>
                    <a:solidFill>
                      <a:srgbClr val="06698A"/>
                    </a:solidFill>
                  </a:tcPr>
                </a:tc>
                <a:tc>
                  <a:txBody>
                    <a:bodyPr/>
                    <a:lstStyle/>
                    <a:p>
                      <a:pPr lvl="0" algn="ctr">
                        <a:buNone/>
                      </a:pPr>
                      <a:r>
                        <a:rPr lang="en-US" sz="2800" b="1" i="0" u="none" strike="noStrike" noProof="0">
                          <a:latin typeface="+mn-lt"/>
                        </a:rPr>
                        <a:t>HSV-2</a:t>
                      </a:r>
                      <a:endParaRPr lang="en-US" sz="2800" b="1">
                        <a:latin typeface="+mn-lt"/>
                      </a:endParaRPr>
                    </a:p>
                  </a:txBody>
                  <a:tcPr>
                    <a:solidFill>
                      <a:srgbClr val="06698A"/>
                    </a:solidFill>
                  </a:tcPr>
                </a:tc>
                <a:extLst>
                  <a:ext uri="{0D108BD9-81ED-4DB2-BD59-A6C34878D82A}">
                    <a16:rowId xmlns:a16="http://schemas.microsoft.com/office/drawing/2014/main" val="2299931069"/>
                  </a:ext>
                </a:extLst>
              </a:tr>
              <a:tr h="1056155">
                <a:tc>
                  <a:txBody>
                    <a:bodyPr/>
                    <a:lstStyle/>
                    <a:p>
                      <a:pPr lvl="0">
                        <a:buNone/>
                      </a:pPr>
                      <a:r>
                        <a:rPr lang="en-US" sz="2400" b="0" i="0" u="none" strike="noStrike" noProof="0">
                          <a:latin typeface="+mn-lt"/>
                        </a:rPr>
                        <a:t>Primarily associated with </a:t>
                      </a:r>
                      <a:r>
                        <a:rPr lang="en-US" sz="2400" b="1" i="0" u="none" strike="noStrike" noProof="0">
                          <a:latin typeface="+mn-lt"/>
                        </a:rPr>
                        <a:t>oral infection</a:t>
                      </a:r>
                      <a:r>
                        <a:rPr lang="en-US" sz="2400" b="0" i="0" u="none" strike="noStrike" noProof="0">
                          <a:latin typeface="+mn-lt"/>
                        </a:rPr>
                        <a:t>.</a:t>
                      </a:r>
                      <a:endParaRPr lang="en-US" sz="2400">
                        <a:latin typeface="+mn-lt"/>
                      </a:endParaRPr>
                    </a:p>
                    <a:p>
                      <a:pPr lvl="0">
                        <a:buNone/>
                      </a:pPr>
                      <a:endParaRPr lang="en-US" sz="2400" b="0" i="0" u="none" strike="noStrike" noProof="0">
                        <a:latin typeface="+mn-lt"/>
                      </a:endParaRPr>
                    </a:p>
                    <a:p>
                      <a:pPr lvl="0">
                        <a:buNone/>
                      </a:pPr>
                      <a:r>
                        <a:rPr lang="en-US" sz="2400" b="0" i="0" u="none" strike="noStrike" noProof="0">
                          <a:latin typeface="+mn-lt"/>
                        </a:rPr>
                        <a:t>Example: cold sores</a:t>
                      </a:r>
                      <a:endParaRPr lang="en-US" sz="2400">
                        <a:latin typeface="+mn-lt"/>
                      </a:endParaRPr>
                    </a:p>
                  </a:txBody>
                  <a:tcPr>
                    <a:solidFill>
                      <a:srgbClr val="06698A">
                        <a:alpha val="60000"/>
                      </a:srgbClr>
                    </a:solidFill>
                  </a:tcPr>
                </a:tc>
                <a:tc>
                  <a:txBody>
                    <a:bodyPr/>
                    <a:lstStyle/>
                    <a:p>
                      <a:pPr lvl="0">
                        <a:buNone/>
                      </a:pPr>
                      <a:r>
                        <a:rPr lang="en-US" sz="2400" b="0" i="0" u="none" strike="noStrike" noProof="0">
                          <a:latin typeface="+mn-lt"/>
                        </a:rPr>
                        <a:t>Primarily associated with </a:t>
                      </a:r>
                      <a:r>
                        <a:rPr lang="en-US" sz="2400" b="1" i="0" u="none" strike="noStrike" noProof="0">
                          <a:latin typeface="+mn-lt"/>
                        </a:rPr>
                        <a:t>genital infection</a:t>
                      </a:r>
                      <a:r>
                        <a:rPr lang="en-US" sz="2400" b="0" i="0" u="none" strike="noStrike" noProof="0">
                          <a:latin typeface="+mn-lt"/>
                        </a:rPr>
                        <a:t>.</a:t>
                      </a:r>
                    </a:p>
                    <a:p>
                      <a:pPr lvl="0">
                        <a:buNone/>
                      </a:pPr>
                      <a:endParaRPr lang="en-US" sz="2400" b="0" i="0" u="none" strike="noStrike" noProof="0">
                        <a:latin typeface="+mn-lt"/>
                      </a:endParaRPr>
                    </a:p>
                    <a:p>
                      <a:pPr lvl="0">
                        <a:buNone/>
                      </a:pPr>
                      <a:r>
                        <a:rPr lang="en-US" sz="2400" b="0" i="0" u="none" strike="noStrike" noProof="0">
                          <a:latin typeface="+mn-lt"/>
                        </a:rPr>
                        <a:t>Example: genital ulcers (small blister-like sores on the penis, anus or vulva)</a:t>
                      </a:r>
                    </a:p>
                  </a:txBody>
                  <a:tcPr>
                    <a:solidFill>
                      <a:srgbClr val="06698A">
                        <a:alpha val="60000"/>
                      </a:srgbClr>
                    </a:solidFill>
                  </a:tcPr>
                </a:tc>
                <a:extLst>
                  <a:ext uri="{0D108BD9-81ED-4DB2-BD59-A6C34878D82A}">
                    <a16:rowId xmlns:a16="http://schemas.microsoft.com/office/drawing/2014/main" val="2920884175"/>
                  </a:ext>
                </a:extLst>
              </a:tr>
            </a:tbl>
          </a:graphicData>
        </a:graphic>
      </p:graphicFrame>
    </p:spTree>
    <p:extLst>
      <p:ext uri="{BB962C8B-B14F-4D97-AF65-F5344CB8AC3E}">
        <p14:creationId xmlns:p14="http://schemas.microsoft.com/office/powerpoint/2010/main" val="3257011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3D0A9C6-9551-8D3B-FA2F-CDDCF78D7AA6}"/>
              </a:ext>
            </a:extLst>
          </p:cNvPr>
          <p:cNvSpPr/>
          <p:nvPr/>
        </p:nvSpPr>
        <p:spPr>
          <a:xfrm>
            <a:off x="0" y="5701518"/>
            <a:ext cx="12192000" cy="1156482"/>
          </a:xfrm>
          <a:prstGeom prst="rect">
            <a:avLst/>
          </a:prstGeom>
          <a:solidFill>
            <a:srgbClr val="0E3D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a:extLst>
              <a:ext uri="{FF2B5EF4-FFF2-40B4-BE49-F238E27FC236}">
                <a16:creationId xmlns:a16="http://schemas.microsoft.com/office/drawing/2014/main" id="{4A036DB1-0630-777B-8D97-7D523E3A395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78828" y="5846371"/>
            <a:ext cx="1590769" cy="909010"/>
          </a:xfrm>
          <a:prstGeom prst="rect">
            <a:avLst/>
          </a:prstGeom>
        </p:spPr>
      </p:pic>
      <p:pic>
        <p:nvPicPr>
          <p:cNvPr id="11" name="Picture 10">
            <a:extLst>
              <a:ext uri="{FF2B5EF4-FFF2-40B4-BE49-F238E27FC236}">
                <a16:creationId xmlns:a16="http://schemas.microsoft.com/office/drawing/2014/main" id="{41324DE4-C970-C917-0EB1-7C24FE7AECC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923259" y="6179322"/>
            <a:ext cx="2007071" cy="348258"/>
          </a:xfrm>
          <a:prstGeom prst="rect">
            <a:avLst/>
          </a:prstGeom>
        </p:spPr>
      </p:pic>
      <p:sp>
        <p:nvSpPr>
          <p:cNvPr id="2" name="TextBox 1">
            <a:extLst>
              <a:ext uri="{FF2B5EF4-FFF2-40B4-BE49-F238E27FC236}">
                <a16:creationId xmlns:a16="http://schemas.microsoft.com/office/drawing/2014/main" id="{FC86B6FC-01CD-2380-68EE-E9FC79A5131B}"/>
              </a:ext>
            </a:extLst>
          </p:cNvPr>
          <p:cNvSpPr txBox="1"/>
          <p:nvPr/>
        </p:nvSpPr>
        <p:spPr>
          <a:xfrm>
            <a:off x="3175280" y="330420"/>
            <a:ext cx="6390751" cy="1015663"/>
          </a:xfrm>
          <a:prstGeom prst="rect">
            <a:avLst/>
          </a:prstGeom>
          <a:noFill/>
        </p:spPr>
        <p:txBody>
          <a:bodyPr wrap="square">
            <a:spAutoFit/>
          </a:bodyPr>
          <a:lstStyle/>
          <a:p>
            <a:pPr algn="ctr"/>
            <a:r>
              <a:rPr lang="en-CA" altLang="en-US" sz="3200" b="1">
                <a:solidFill>
                  <a:srgbClr val="6ABF4B"/>
                </a:solidFill>
                <a:latin typeface="Arial"/>
                <a:cs typeface="Arial"/>
              </a:rPr>
              <a:t>Herpes</a:t>
            </a:r>
            <a:br>
              <a:rPr lang="en-CA" altLang="en-US" sz="3200" b="1">
                <a:solidFill>
                  <a:srgbClr val="6ABF4B"/>
                </a:solidFill>
                <a:latin typeface="Arial"/>
                <a:cs typeface="Arial"/>
              </a:rPr>
            </a:br>
            <a:r>
              <a:rPr lang="en-CA" altLang="en-US" sz="2800">
                <a:solidFill>
                  <a:srgbClr val="6ABF4B"/>
                </a:solidFill>
                <a:latin typeface="Arial"/>
                <a:cs typeface="Arial"/>
              </a:rPr>
              <a:t>Virus: Herpes Simplex Virus 2</a:t>
            </a:r>
            <a:endParaRPr lang="en-CA" sz="2800">
              <a:solidFill>
                <a:srgbClr val="6ABF4B"/>
              </a:solidFill>
            </a:endParaRPr>
          </a:p>
        </p:txBody>
      </p:sp>
      <p:grpSp>
        <p:nvGrpSpPr>
          <p:cNvPr id="3" name="Group 2">
            <a:extLst>
              <a:ext uri="{FF2B5EF4-FFF2-40B4-BE49-F238E27FC236}">
                <a16:creationId xmlns:a16="http://schemas.microsoft.com/office/drawing/2014/main" id="{53CEFF1F-A7C4-FE9F-37A1-91F0D9287DCB}"/>
              </a:ext>
            </a:extLst>
          </p:cNvPr>
          <p:cNvGrpSpPr/>
          <p:nvPr/>
        </p:nvGrpSpPr>
        <p:grpSpPr>
          <a:xfrm>
            <a:off x="9380450" y="172562"/>
            <a:ext cx="2373400" cy="5339774"/>
            <a:chOff x="10104365" y="1744903"/>
            <a:chExt cx="2373400" cy="5339774"/>
          </a:xfrm>
        </p:grpSpPr>
        <p:pic>
          <p:nvPicPr>
            <p:cNvPr id="4" name="Picture 11" descr="A picture containing clipart&#10;&#10;Description automatically generated">
              <a:extLst>
                <a:ext uri="{FF2B5EF4-FFF2-40B4-BE49-F238E27FC236}">
                  <a16:creationId xmlns:a16="http://schemas.microsoft.com/office/drawing/2014/main" id="{DD4C4E0E-DF5B-4FAB-2A06-3BED0A8788EC}"/>
                </a:ext>
              </a:extLst>
            </p:cNvPr>
            <p:cNvPicPr>
              <a:picLocks noChangeAspect="1"/>
            </p:cNvPicPr>
            <p:nvPr/>
          </p:nvPicPr>
          <p:blipFill>
            <a:blip r:embed="rId5"/>
            <a:stretch>
              <a:fillRect/>
            </a:stretch>
          </p:blipFill>
          <p:spPr>
            <a:xfrm rot="4560000">
              <a:off x="10087466" y="6461928"/>
              <a:ext cx="561668" cy="527870"/>
            </a:xfrm>
            <a:prstGeom prst="rect">
              <a:avLst/>
            </a:prstGeom>
          </p:spPr>
        </p:pic>
        <p:pic>
          <p:nvPicPr>
            <p:cNvPr id="5" name="Picture 11" descr="A picture containing clipart&#10;&#10;Description automatically generated">
              <a:extLst>
                <a:ext uri="{FF2B5EF4-FFF2-40B4-BE49-F238E27FC236}">
                  <a16:creationId xmlns:a16="http://schemas.microsoft.com/office/drawing/2014/main" id="{497F39C2-B538-53E2-4DB1-C671A55DA202}"/>
                </a:ext>
              </a:extLst>
            </p:cNvPr>
            <p:cNvPicPr>
              <a:picLocks noChangeAspect="1"/>
            </p:cNvPicPr>
            <p:nvPr/>
          </p:nvPicPr>
          <p:blipFill>
            <a:blip r:embed="rId5"/>
            <a:stretch>
              <a:fillRect/>
            </a:stretch>
          </p:blipFill>
          <p:spPr>
            <a:xfrm rot="2220000">
              <a:off x="11916097" y="1744903"/>
              <a:ext cx="561668" cy="527870"/>
            </a:xfrm>
            <a:prstGeom prst="rect">
              <a:avLst/>
            </a:prstGeom>
          </p:spPr>
        </p:pic>
        <p:pic>
          <p:nvPicPr>
            <p:cNvPr id="6" name="Picture 11" descr="A picture containing clipart&#10;&#10;Description automatically generated">
              <a:extLst>
                <a:ext uri="{FF2B5EF4-FFF2-40B4-BE49-F238E27FC236}">
                  <a16:creationId xmlns:a16="http://schemas.microsoft.com/office/drawing/2014/main" id="{712AEC92-80DE-914E-D1D3-7B1C4348F68A}"/>
                </a:ext>
              </a:extLst>
            </p:cNvPr>
            <p:cNvPicPr>
              <a:picLocks noChangeAspect="1"/>
            </p:cNvPicPr>
            <p:nvPr/>
          </p:nvPicPr>
          <p:blipFill>
            <a:blip r:embed="rId5"/>
            <a:stretch>
              <a:fillRect/>
            </a:stretch>
          </p:blipFill>
          <p:spPr>
            <a:xfrm rot="6720000">
              <a:off x="11776496" y="2669474"/>
              <a:ext cx="561668" cy="527870"/>
            </a:xfrm>
            <a:prstGeom prst="rect">
              <a:avLst/>
            </a:prstGeom>
          </p:spPr>
        </p:pic>
        <p:pic>
          <p:nvPicPr>
            <p:cNvPr id="7" name="Picture 11" descr="A picture containing clipart&#10;&#10;Description automatically generated">
              <a:extLst>
                <a:ext uri="{FF2B5EF4-FFF2-40B4-BE49-F238E27FC236}">
                  <a16:creationId xmlns:a16="http://schemas.microsoft.com/office/drawing/2014/main" id="{C04D88FB-8095-9F3D-7219-81FF7A64EDF5}"/>
                </a:ext>
              </a:extLst>
            </p:cNvPr>
            <p:cNvPicPr>
              <a:picLocks noChangeAspect="1"/>
            </p:cNvPicPr>
            <p:nvPr/>
          </p:nvPicPr>
          <p:blipFill>
            <a:blip r:embed="rId5"/>
            <a:stretch>
              <a:fillRect/>
            </a:stretch>
          </p:blipFill>
          <p:spPr>
            <a:xfrm rot="4560000">
              <a:off x="11002883" y="6539908"/>
              <a:ext cx="561668" cy="527870"/>
            </a:xfrm>
            <a:prstGeom prst="rect">
              <a:avLst/>
            </a:prstGeom>
          </p:spPr>
        </p:pic>
        <p:pic>
          <p:nvPicPr>
            <p:cNvPr id="8" name="Picture 11" descr="A picture containing clipart&#10;&#10;Description automatically generated">
              <a:extLst>
                <a:ext uri="{FF2B5EF4-FFF2-40B4-BE49-F238E27FC236}">
                  <a16:creationId xmlns:a16="http://schemas.microsoft.com/office/drawing/2014/main" id="{6715909E-C8F0-F307-B9AF-BD9E618F2912}"/>
                </a:ext>
              </a:extLst>
            </p:cNvPr>
            <p:cNvPicPr>
              <a:picLocks noChangeAspect="1"/>
            </p:cNvPicPr>
            <p:nvPr/>
          </p:nvPicPr>
          <p:blipFill>
            <a:blip r:embed="rId5"/>
            <a:stretch>
              <a:fillRect/>
            </a:stretch>
          </p:blipFill>
          <p:spPr>
            <a:xfrm rot="5820000">
              <a:off x="10996442" y="4700937"/>
              <a:ext cx="561668" cy="527870"/>
            </a:xfrm>
            <a:prstGeom prst="rect">
              <a:avLst/>
            </a:prstGeom>
          </p:spPr>
        </p:pic>
        <p:pic>
          <p:nvPicPr>
            <p:cNvPr id="12" name="Picture 11" descr="A picture containing clipart&#10;&#10;Description automatically generated">
              <a:extLst>
                <a:ext uri="{FF2B5EF4-FFF2-40B4-BE49-F238E27FC236}">
                  <a16:creationId xmlns:a16="http://schemas.microsoft.com/office/drawing/2014/main" id="{4B5A4376-5CDA-F071-8DCF-33247F42F47C}"/>
                </a:ext>
              </a:extLst>
            </p:cNvPr>
            <p:cNvPicPr>
              <a:picLocks noChangeAspect="1"/>
            </p:cNvPicPr>
            <p:nvPr/>
          </p:nvPicPr>
          <p:blipFill>
            <a:blip r:embed="rId5"/>
            <a:stretch>
              <a:fillRect/>
            </a:stretch>
          </p:blipFill>
          <p:spPr>
            <a:xfrm rot="4560000">
              <a:off x="11804891" y="4150246"/>
              <a:ext cx="561668" cy="527870"/>
            </a:xfrm>
            <a:prstGeom prst="rect">
              <a:avLst/>
            </a:prstGeom>
          </p:spPr>
        </p:pic>
        <p:pic>
          <p:nvPicPr>
            <p:cNvPr id="13" name="Picture 11" descr="A picture containing clipart&#10;&#10;Description automatically generated">
              <a:extLst>
                <a:ext uri="{FF2B5EF4-FFF2-40B4-BE49-F238E27FC236}">
                  <a16:creationId xmlns:a16="http://schemas.microsoft.com/office/drawing/2014/main" id="{CEE9025E-0033-3443-352F-7D632D6C3B80}"/>
                </a:ext>
              </a:extLst>
            </p:cNvPr>
            <p:cNvPicPr>
              <a:picLocks noChangeAspect="1"/>
            </p:cNvPicPr>
            <p:nvPr/>
          </p:nvPicPr>
          <p:blipFill>
            <a:blip r:embed="rId5"/>
            <a:stretch>
              <a:fillRect/>
            </a:stretch>
          </p:blipFill>
          <p:spPr>
            <a:xfrm rot="4560000">
              <a:off x="11713095" y="5120927"/>
              <a:ext cx="561668" cy="527870"/>
            </a:xfrm>
            <a:prstGeom prst="rect">
              <a:avLst/>
            </a:prstGeom>
          </p:spPr>
        </p:pic>
        <p:pic>
          <p:nvPicPr>
            <p:cNvPr id="14" name="Picture 11" descr="A picture containing clipart&#10;&#10;Description automatically generated">
              <a:extLst>
                <a:ext uri="{FF2B5EF4-FFF2-40B4-BE49-F238E27FC236}">
                  <a16:creationId xmlns:a16="http://schemas.microsoft.com/office/drawing/2014/main" id="{870D7910-0219-2850-3844-3C9755606704}"/>
                </a:ext>
              </a:extLst>
            </p:cNvPr>
            <p:cNvPicPr>
              <a:picLocks noChangeAspect="1"/>
            </p:cNvPicPr>
            <p:nvPr/>
          </p:nvPicPr>
          <p:blipFill>
            <a:blip r:embed="rId5"/>
            <a:stretch>
              <a:fillRect/>
            </a:stretch>
          </p:blipFill>
          <p:spPr>
            <a:xfrm rot="2640000">
              <a:off x="10798355" y="5744598"/>
              <a:ext cx="561668" cy="527870"/>
            </a:xfrm>
            <a:prstGeom prst="rect">
              <a:avLst/>
            </a:prstGeom>
          </p:spPr>
        </p:pic>
        <p:pic>
          <p:nvPicPr>
            <p:cNvPr id="15" name="Picture 11" descr="A picture containing clipart&#10;&#10;Description automatically generated">
              <a:extLst>
                <a:ext uri="{FF2B5EF4-FFF2-40B4-BE49-F238E27FC236}">
                  <a16:creationId xmlns:a16="http://schemas.microsoft.com/office/drawing/2014/main" id="{A5BDD905-9D46-8D69-51D6-4538FA858068}"/>
                </a:ext>
              </a:extLst>
            </p:cNvPr>
            <p:cNvPicPr>
              <a:picLocks noChangeAspect="1"/>
            </p:cNvPicPr>
            <p:nvPr/>
          </p:nvPicPr>
          <p:blipFill>
            <a:blip r:embed="rId5"/>
            <a:stretch>
              <a:fillRect/>
            </a:stretch>
          </p:blipFill>
          <p:spPr>
            <a:xfrm rot="5400000">
              <a:off x="11650287" y="6210443"/>
              <a:ext cx="561668" cy="527870"/>
            </a:xfrm>
            <a:prstGeom prst="rect">
              <a:avLst/>
            </a:prstGeom>
          </p:spPr>
        </p:pic>
        <p:pic>
          <p:nvPicPr>
            <p:cNvPr id="16" name="Picture 11" descr="A picture containing clipart&#10;&#10;Description automatically generated">
              <a:extLst>
                <a:ext uri="{FF2B5EF4-FFF2-40B4-BE49-F238E27FC236}">
                  <a16:creationId xmlns:a16="http://schemas.microsoft.com/office/drawing/2014/main" id="{EEF77E4C-ED6C-E377-9E84-66B17300F241}"/>
                </a:ext>
              </a:extLst>
            </p:cNvPr>
            <p:cNvPicPr>
              <a:picLocks noChangeAspect="1"/>
            </p:cNvPicPr>
            <p:nvPr/>
          </p:nvPicPr>
          <p:blipFill>
            <a:blip r:embed="rId5"/>
            <a:stretch>
              <a:fillRect/>
            </a:stretch>
          </p:blipFill>
          <p:spPr>
            <a:xfrm rot="6060000">
              <a:off x="11497972" y="3491993"/>
              <a:ext cx="561668" cy="527870"/>
            </a:xfrm>
            <a:prstGeom prst="rect">
              <a:avLst/>
            </a:prstGeom>
          </p:spPr>
        </p:pic>
      </p:grpSp>
      <p:sp>
        <p:nvSpPr>
          <p:cNvPr id="17" name="Content Placeholder 2">
            <a:extLst>
              <a:ext uri="{FF2B5EF4-FFF2-40B4-BE49-F238E27FC236}">
                <a16:creationId xmlns:a16="http://schemas.microsoft.com/office/drawing/2014/main" id="{5FD18F07-D554-405E-07BF-522DD0E69C72}"/>
              </a:ext>
            </a:extLst>
          </p:cNvPr>
          <p:cNvSpPr>
            <a:spLocks noGrp="1"/>
          </p:cNvSpPr>
          <p:nvPr>
            <p:ph idx="1"/>
          </p:nvPr>
        </p:nvSpPr>
        <p:spPr>
          <a:xfrm>
            <a:off x="628446" y="1392057"/>
            <a:ext cx="8603768" cy="4085589"/>
          </a:xfrm>
        </p:spPr>
        <p:txBody>
          <a:bodyPr vert="horz" lIns="91440" tIns="45720" rIns="91440" bIns="45720" rtlCol="0" anchor="t">
            <a:normAutofit/>
          </a:bodyPr>
          <a:lstStyle/>
          <a:p>
            <a:pPr algn="l"/>
            <a:r>
              <a:rPr lang="en-US">
                <a:solidFill>
                  <a:srgbClr val="06698A"/>
                </a:solidFill>
                <a:cs typeface="Arial"/>
              </a:rPr>
              <a:t>Symptoms can include:</a:t>
            </a:r>
            <a:endParaRPr lang="en-US">
              <a:solidFill>
                <a:srgbClr val="06698A"/>
              </a:solidFill>
            </a:endParaRPr>
          </a:p>
          <a:p>
            <a:pPr lvl="1"/>
            <a:r>
              <a:rPr lang="en-US">
                <a:solidFill>
                  <a:srgbClr val="06698A"/>
                </a:solidFill>
                <a:cs typeface="Arial"/>
              </a:rPr>
              <a:t>Small blisters on the genitals</a:t>
            </a:r>
          </a:p>
          <a:p>
            <a:pPr lvl="1"/>
            <a:r>
              <a:rPr lang="en-US">
                <a:solidFill>
                  <a:srgbClr val="06698A"/>
                </a:solidFill>
                <a:cs typeface="Arial"/>
              </a:rPr>
              <a:t>Genital pain and pain while urinating</a:t>
            </a:r>
          </a:p>
          <a:p>
            <a:pPr algn="l"/>
            <a:endParaRPr lang="en-US">
              <a:solidFill>
                <a:srgbClr val="06698A"/>
              </a:solidFill>
              <a:cs typeface="Arial"/>
            </a:endParaRPr>
          </a:p>
          <a:p>
            <a:pPr algn="l"/>
            <a:r>
              <a:rPr lang="en-US">
                <a:solidFill>
                  <a:srgbClr val="06698A"/>
                </a:solidFill>
                <a:cs typeface="Arial"/>
              </a:rPr>
              <a:t>There are medications that can be taken to manage symptoms, reduce the number of outbreaks and reduce the severity of outbreaks experienced</a:t>
            </a:r>
            <a:endParaRPr lang="en-US">
              <a:solidFill>
                <a:srgbClr val="06698A"/>
              </a:solidFill>
            </a:endParaRPr>
          </a:p>
        </p:txBody>
      </p:sp>
    </p:spTree>
    <p:extLst>
      <p:ext uri="{BB962C8B-B14F-4D97-AF65-F5344CB8AC3E}">
        <p14:creationId xmlns:p14="http://schemas.microsoft.com/office/powerpoint/2010/main" val="1115343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3D0A9C6-9551-8D3B-FA2F-CDDCF78D7AA6}"/>
              </a:ext>
            </a:extLst>
          </p:cNvPr>
          <p:cNvSpPr/>
          <p:nvPr/>
        </p:nvSpPr>
        <p:spPr>
          <a:xfrm>
            <a:off x="0" y="5701518"/>
            <a:ext cx="12192000" cy="1156482"/>
          </a:xfrm>
          <a:prstGeom prst="rect">
            <a:avLst/>
          </a:prstGeom>
          <a:solidFill>
            <a:srgbClr val="0E3D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a:extLst>
              <a:ext uri="{FF2B5EF4-FFF2-40B4-BE49-F238E27FC236}">
                <a16:creationId xmlns:a16="http://schemas.microsoft.com/office/drawing/2014/main" id="{4A036DB1-0630-777B-8D97-7D523E3A395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78828" y="5846371"/>
            <a:ext cx="1590769" cy="909010"/>
          </a:xfrm>
          <a:prstGeom prst="rect">
            <a:avLst/>
          </a:prstGeom>
        </p:spPr>
      </p:pic>
      <p:pic>
        <p:nvPicPr>
          <p:cNvPr id="11" name="Picture 10">
            <a:extLst>
              <a:ext uri="{FF2B5EF4-FFF2-40B4-BE49-F238E27FC236}">
                <a16:creationId xmlns:a16="http://schemas.microsoft.com/office/drawing/2014/main" id="{41324DE4-C970-C917-0EB1-7C24FE7AECC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923259" y="6179322"/>
            <a:ext cx="2007071" cy="348258"/>
          </a:xfrm>
          <a:prstGeom prst="rect">
            <a:avLst/>
          </a:prstGeom>
        </p:spPr>
      </p:pic>
      <p:sp>
        <p:nvSpPr>
          <p:cNvPr id="2" name="TextBox 1">
            <a:extLst>
              <a:ext uri="{FF2B5EF4-FFF2-40B4-BE49-F238E27FC236}">
                <a16:creationId xmlns:a16="http://schemas.microsoft.com/office/drawing/2014/main" id="{89FCFE68-FD75-1BFE-B383-39036DAD1CE7}"/>
              </a:ext>
            </a:extLst>
          </p:cNvPr>
          <p:cNvSpPr txBox="1"/>
          <p:nvPr/>
        </p:nvSpPr>
        <p:spPr>
          <a:xfrm>
            <a:off x="3137180" y="330420"/>
            <a:ext cx="6390751" cy="1015663"/>
          </a:xfrm>
          <a:prstGeom prst="rect">
            <a:avLst/>
          </a:prstGeom>
          <a:noFill/>
        </p:spPr>
        <p:txBody>
          <a:bodyPr wrap="square">
            <a:spAutoFit/>
          </a:bodyPr>
          <a:lstStyle/>
          <a:p>
            <a:pPr algn="ctr"/>
            <a:r>
              <a:rPr lang="en-CA" altLang="en-US" sz="3200" b="1">
                <a:solidFill>
                  <a:srgbClr val="6ABF4B"/>
                </a:solidFill>
                <a:latin typeface="Arial"/>
                <a:cs typeface="Arial"/>
              </a:rPr>
              <a:t>Hepatitis</a:t>
            </a:r>
            <a:br>
              <a:rPr lang="en-CA" altLang="en-US" sz="3200" b="1">
                <a:solidFill>
                  <a:srgbClr val="6ABF4B"/>
                </a:solidFill>
                <a:latin typeface="Arial"/>
                <a:cs typeface="Arial"/>
              </a:rPr>
            </a:br>
            <a:r>
              <a:rPr lang="en-CA" altLang="en-US" sz="2800" b="1">
                <a:solidFill>
                  <a:srgbClr val="6ABF4B"/>
                </a:solidFill>
                <a:latin typeface="Arial"/>
                <a:cs typeface="Arial"/>
              </a:rPr>
              <a:t>Subgroups: A, B, C</a:t>
            </a:r>
            <a:endParaRPr lang="en-CA" sz="2800" b="1">
              <a:solidFill>
                <a:srgbClr val="6ABF4B"/>
              </a:solidFill>
            </a:endParaRPr>
          </a:p>
        </p:txBody>
      </p:sp>
      <p:grpSp>
        <p:nvGrpSpPr>
          <p:cNvPr id="3" name="Group 2">
            <a:extLst>
              <a:ext uri="{FF2B5EF4-FFF2-40B4-BE49-F238E27FC236}">
                <a16:creationId xmlns:a16="http://schemas.microsoft.com/office/drawing/2014/main" id="{BF25F97E-F09C-2A13-563C-325FE39BC642}"/>
              </a:ext>
            </a:extLst>
          </p:cNvPr>
          <p:cNvGrpSpPr/>
          <p:nvPr/>
        </p:nvGrpSpPr>
        <p:grpSpPr>
          <a:xfrm>
            <a:off x="7828754" y="63163"/>
            <a:ext cx="4245901" cy="3365837"/>
            <a:chOff x="8068033" y="-268328"/>
            <a:chExt cx="4245901" cy="3365837"/>
          </a:xfrm>
        </p:grpSpPr>
        <p:pic>
          <p:nvPicPr>
            <p:cNvPr id="4" name="Picture 17" descr="Icon&#10;&#10;Description automatically generated">
              <a:extLst>
                <a:ext uri="{FF2B5EF4-FFF2-40B4-BE49-F238E27FC236}">
                  <a16:creationId xmlns:a16="http://schemas.microsoft.com/office/drawing/2014/main" id="{C6BDDBE3-4035-82BF-0FF3-B97699E9ACD2}"/>
                </a:ext>
              </a:extLst>
            </p:cNvPr>
            <p:cNvPicPr>
              <a:picLocks noChangeAspect="1"/>
            </p:cNvPicPr>
            <p:nvPr/>
          </p:nvPicPr>
          <p:blipFill>
            <a:blip r:embed="rId5"/>
            <a:stretch>
              <a:fillRect/>
            </a:stretch>
          </p:blipFill>
          <p:spPr>
            <a:xfrm rot="1140000">
              <a:off x="11237609" y="2465518"/>
              <a:ext cx="442146" cy="473485"/>
            </a:xfrm>
            <a:prstGeom prst="rect">
              <a:avLst/>
            </a:prstGeom>
          </p:spPr>
        </p:pic>
        <p:pic>
          <p:nvPicPr>
            <p:cNvPr id="5" name="Picture 17" descr="Icon&#10;&#10;Description automatically generated">
              <a:extLst>
                <a:ext uri="{FF2B5EF4-FFF2-40B4-BE49-F238E27FC236}">
                  <a16:creationId xmlns:a16="http://schemas.microsoft.com/office/drawing/2014/main" id="{D4F4116E-7A51-DEBF-9923-8ED3F7A0926D}"/>
                </a:ext>
              </a:extLst>
            </p:cNvPr>
            <p:cNvPicPr>
              <a:picLocks noChangeAspect="1"/>
            </p:cNvPicPr>
            <p:nvPr/>
          </p:nvPicPr>
          <p:blipFill>
            <a:blip r:embed="rId5"/>
            <a:stretch>
              <a:fillRect/>
            </a:stretch>
          </p:blipFill>
          <p:spPr>
            <a:xfrm rot="1140000">
              <a:off x="11677602" y="1729289"/>
              <a:ext cx="442146" cy="473485"/>
            </a:xfrm>
            <a:prstGeom prst="rect">
              <a:avLst/>
            </a:prstGeom>
          </p:spPr>
        </p:pic>
        <p:pic>
          <p:nvPicPr>
            <p:cNvPr id="6" name="Picture 17" descr="Icon&#10;&#10;Description automatically generated">
              <a:extLst>
                <a:ext uri="{FF2B5EF4-FFF2-40B4-BE49-F238E27FC236}">
                  <a16:creationId xmlns:a16="http://schemas.microsoft.com/office/drawing/2014/main" id="{31717686-4C12-860C-7B1B-15C2AFBDFF38}"/>
                </a:ext>
              </a:extLst>
            </p:cNvPr>
            <p:cNvPicPr>
              <a:picLocks noChangeAspect="1"/>
            </p:cNvPicPr>
            <p:nvPr/>
          </p:nvPicPr>
          <p:blipFill>
            <a:blip r:embed="rId5"/>
            <a:stretch>
              <a:fillRect/>
            </a:stretch>
          </p:blipFill>
          <p:spPr>
            <a:xfrm rot="1140000">
              <a:off x="11871788" y="2624024"/>
              <a:ext cx="442146" cy="473485"/>
            </a:xfrm>
            <a:prstGeom prst="rect">
              <a:avLst/>
            </a:prstGeom>
          </p:spPr>
        </p:pic>
        <p:pic>
          <p:nvPicPr>
            <p:cNvPr id="7" name="Picture 17" descr="Icon&#10;&#10;Description automatically generated">
              <a:extLst>
                <a:ext uri="{FF2B5EF4-FFF2-40B4-BE49-F238E27FC236}">
                  <a16:creationId xmlns:a16="http://schemas.microsoft.com/office/drawing/2014/main" id="{14E5FC91-4CB2-DD0F-3080-4D821DCB4FF8}"/>
                </a:ext>
              </a:extLst>
            </p:cNvPr>
            <p:cNvPicPr>
              <a:picLocks noChangeAspect="1"/>
            </p:cNvPicPr>
            <p:nvPr/>
          </p:nvPicPr>
          <p:blipFill>
            <a:blip r:embed="rId5"/>
            <a:stretch>
              <a:fillRect/>
            </a:stretch>
          </p:blipFill>
          <p:spPr>
            <a:xfrm rot="1140000" flipH="1" flipV="1">
              <a:off x="11696978" y="-254987"/>
              <a:ext cx="467337" cy="522031"/>
            </a:xfrm>
            <a:prstGeom prst="rect">
              <a:avLst/>
            </a:prstGeom>
          </p:spPr>
        </p:pic>
        <p:pic>
          <p:nvPicPr>
            <p:cNvPr id="8" name="Picture 17" descr="Icon&#10;&#10;Description automatically generated">
              <a:extLst>
                <a:ext uri="{FF2B5EF4-FFF2-40B4-BE49-F238E27FC236}">
                  <a16:creationId xmlns:a16="http://schemas.microsoft.com/office/drawing/2014/main" id="{E727FC54-50AF-DFD4-3106-0598FE2CD0D5}"/>
                </a:ext>
              </a:extLst>
            </p:cNvPr>
            <p:cNvPicPr>
              <a:picLocks noChangeAspect="1"/>
            </p:cNvPicPr>
            <p:nvPr/>
          </p:nvPicPr>
          <p:blipFill>
            <a:blip r:embed="rId5"/>
            <a:stretch>
              <a:fillRect/>
            </a:stretch>
          </p:blipFill>
          <p:spPr>
            <a:xfrm rot="1140000">
              <a:off x="11731680" y="695233"/>
              <a:ext cx="442146" cy="473485"/>
            </a:xfrm>
            <a:prstGeom prst="rect">
              <a:avLst/>
            </a:prstGeom>
          </p:spPr>
        </p:pic>
        <p:pic>
          <p:nvPicPr>
            <p:cNvPr id="12" name="Picture 17" descr="Icon&#10;&#10;Description automatically generated">
              <a:extLst>
                <a:ext uri="{FF2B5EF4-FFF2-40B4-BE49-F238E27FC236}">
                  <a16:creationId xmlns:a16="http://schemas.microsoft.com/office/drawing/2014/main" id="{7619A14F-03E7-039E-A3E0-390F4F31684E}"/>
                </a:ext>
              </a:extLst>
            </p:cNvPr>
            <p:cNvPicPr>
              <a:picLocks noChangeAspect="1"/>
            </p:cNvPicPr>
            <p:nvPr/>
          </p:nvPicPr>
          <p:blipFill>
            <a:blip r:embed="rId5"/>
            <a:stretch>
              <a:fillRect/>
            </a:stretch>
          </p:blipFill>
          <p:spPr>
            <a:xfrm rot="1140000">
              <a:off x="10964763" y="776349"/>
              <a:ext cx="442146" cy="473485"/>
            </a:xfrm>
            <a:prstGeom prst="rect">
              <a:avLst/>
            </a:prstGeom>
          </p:spPr>
        </p:pic>
        <p:pic>
          <p:nvPicPr>
            <p:cNvPr id="13" name="Picture 17" descr="Icon&#10;&#10;Description automatically generated">
              <a:extLst>
                <a:ext uri="{FF2B5EF4-FFF2-40B4-BE49-F238E27FC236}">
                  <a16:creationId xmlns:a16="http://schemas.microsoft.com/office/drawing/2014/main" id="{4C5F8AB4-FF46-8633-646B-3B269818DC57}"/>
                </a:ext>
              </a:extLst>
            </p:cNvPr>
            <p:cNvPicPr>
              <a:picLocks noChangeAspect="1"/>
            </p:cNvPicPr>
            <p:nvPr/>
          </p:nvPicPr>
          <p:blipFill>
            <a:blip r:embed="rId5"/>
            <a:stretch>
              <a:fillRect/>
            </a:stretch>
          </p:blipFill>
          <p:spPr>
            <a:xfrm rot="1140000">
              <a:off x="10957389" y="1555555"/>
              <a:ext cx="442146" cy="473485"/>
            </a:xfrm>
            <a:prstGeom prst="rect">
              <a:avLst/>
            </a:prstGeom>
          </p:spPr>
        </p:pic>
        <p:pic>
          <p:nvPicPr>
            <p:cNvPr id="14" name="Picture 17" descr="Icon&#10;&#10;Description automatically generated">
              <a:extLst>
                <a:ext uri="{FF2B5EF4-FFF2-40B4-BE49-F238E27FC236}">
                  <a16:creationId xmlns:a16="http://schemas.microsoft.com/office/drawing/2014/main" id="{F18D7F17-36C8-E296-1FE6-6B2A8D483D7D}"/>
                </a:ext>
              </a:extLst>
            </p:cNvPr>
            <p:cNvPicPr>
              <a:picLocks noChangeAspect="1"/>
            </p:cNvPicPr>
            <p:nvPr/>
          </p:nvPicPr>
          <p:blipFill>
            <a:blip r:embed="rId5"/>
            <a:stretch>
              <a:fillRect/>
            </a:stretch>
          </p:blipFill>
          <p:spPr>
            <a:xfrm rot="1140000">
              <a:off x="9530582" y="321607"/>
              <a:ext cx="442146" cy="473485"/>
            </a:xfrm>
            <a:prstGeom prst="rect">
              <a:avLst/>
            </a:prstGeom>
          </p:spPr>
        </p:pic>
        <p:pic>
          <p:nvPicPr>
            <p:cNvPr id="15" name="Picture 17" descr="Icon&#10;&#10;Description automatically generated">
              <a:extLst>
                <a:ext uri="{FF2B5EF4-FFF2-40B4-BE49-F238E27FC236}">
                  <a16:creationId xmlns:a16="http://schemas.microsoft.com/office/drawing/2014/main" id="{41E105A6-8867-8386-5C8F-D189D63AB5AA}"/>
                </a:ext>
              </a:extLst>
            </p:cNvPr>
            <p:cNvPicPr>
              <a:picLocks noChangeAspect="1"/>
            </p:cNvPicPr>
            <p:nvPr/>
          </p:nvPicPr>
          <p:blipFill>
            <a:blip r:embed="rId5"/>
            <a:stretch>
              <a:fillRect/>
            </a:stretch>
          </p:blipFill>
          <p:spPr>
            <a:xfrm rot="1140000">
              <a:off x="10907098" y="26640"/>
              <a:ext cx="442146" cy="473485"/>
            </a:xfrm>
            <a:prstGeom prst="rect">
              <a:avLst/>
            </a:prstGeom>
          </p:spPr>
        </p:pic>
        <p:pic>
          <p:nvPicPr>
            <p:cNvPr id="16" name="Picture 17" descr="Icon&#10;&#10;Description automatically generated">
              <a:extLst>
                <a:ext uri="{FF2B5EF4-FFF2-40B4-BE49-F238E27FC236}">
                  <a16:creationId xmlns:a16="http://schemas.microsoft.com/office/drawing/2014/main" id="{8A67F5AE-C3A2-EB15-44D6-A13A288EC102}"/>
                </a:ext>
              </a:extLst>
            </p:cNvPr>
            <p:cNvPicPr>
              <a:picLocks noChangeAspect="1"/>
            </p:cNvPicPr>
            <p:nvPr/>
          </p:nvPicPr>
          <p:blipFill>
            <a:blip r:embed="rId5"/>
            <a:stretch>
              <a:fillRect/>
            </a:stretch>
          </p:blipFill>
          <p:spPr>
            <a:xfrm rot="1140000">
              <a:off x="10157388" y="-268328"/>
              <a:ext cx="442146" cy="473485"/>
            </a:xfrm>
            <a:prstGeom prst="rect">
              <a:avLst/>
            </a:prstGeom>
          </p:spPr>
        </p:pic>
        <p:pic>
          <p:nvPicPr>
            <p:cNvPr id="17" name="Picture 16" descr="Icon&#10;&#10;Description automatically generated">
              <a:extLst>
                <a:ext uri="{FF2B5EF4-FFF2-40B4-BE49-F238E27FC236}">
                  <a16:creationId xmlns:a16="http://schemas.microsoft.com/office/drawing/2014/main" id="{4306077E-0000-31B3-4D0C-5531DB6FA25D}"/>
                </a:ext>
              </a:extLst>
            </p:cNvPr>
            <p:cNvPicPr>
              <a:picLocks noChangeAspect="1"/>
            </p:cNvPicPr>
            <p:nvPr/>
          </p:nvPicPr>
          <p:blipFill>
            <a:blip r:embed="rId5"/>
            <a:stretch>
              <a:fillRect/>
            </a:stretch>
          </p:blipFill>
          <p:spPr>
            <a:xfrm rot="1140000">
              <a:off x="8744001" y="-206877"/>
              <a:ext cx="442146" cy="473485"/>
            </a:xfrm>
            <a:prstGeom prst="rect">
              <a:avLst/>
            </a:prstGeom>
          </p:spPr>
        </p:pic>
        <p:pic>
          <p:nvPicPr>
            <p:cNvPr id="18" name="Picture 17" descr="Icon&#10;&#10;Description automatically generated">
              <a:extLst>
                <a:ext uri="{FF2B5EF4-FFF2-40B4-BE49-F238E27FC236}">
                  <a16:creationId xmlns:a16="http://schemas.microsoft.com/office/drawing/2014/main" id="{20427A32-06D7-C70B-80CD-E6C9972CFBE2}"/>
                </a:ext>
              </a:extLst>
            </p:cNvPr>
            <p:cNvPicPr>
              <a:picLocks noChangeAspect="1"/>
            </p:cNvPicPr>
            <p:nvPr/>
          </p:nvPicPr>
          <p:blipFill>
            <a:blip r:embed="rId5"/>
            <a:stretch>
              <a:fillRect/>
            </a:stretch>
          </p:blipFill>
          <p:spPr>
            <a:xfrm rot="1140000">
              <a:off x="10157389" y="776349"/>
              <a:ext cx="442146" cy="473485"/>
            </a:xfrm>
            <a:prstGeom prst="rect">
              <a:avLst/>
            </a:prstGeom>
          </p:spPr>
        </p:pic>
        <p:pic>
          <p:nvPicPr>
            <p:cNvPr id="19" name="Picture 17" descr="Icon&#10;&#10;Description automatically generated">
              <a:extLst>
                <a:ext uri="{FF2B5EF4-FFF2-40B4-BE49-F238E27FC236}">
                  <a16:creationId xmlns:a16="http://schemas.microsoft.com/office/drawing/2014/main" id="{559D8F97-D283-28F2-5454-D98A47A247FE}"/>
                </a:ext>
              </a:extLst>
            </p:cNvPr>
            <p:cNvPicPr>
              <a:picLocks noChangeAspect="1"/>
            </p:cNvPicPr>
            <p:nvPr/>
          </p:nvPicPr>
          <p:blipFill>
            <a:blip r:embed="rId5"/>
            <a:stretch>
              <a:fillRect/>
            </a:stretch>
          </p:blipFill>
          <p:spPr>
            <a:xfrm rot="1140000">
              <a:off x="8068033" y="26639"/>
              <a:ext cx="442146" cy="473485"/>
            </a:xfrm>
            <a:prstGeom prst="rect">
              <a:avLst/>
            </a:prstGeom>
          </p:spPr>
        </p:pic>
      </p:grpSp>
      <p:graphicFrame>
        <p:nvGraphicFramePr>
          <p:cNvPr id="20" name="Table 6">
            <a:extLst>
              <a:ext uri="{FF2B5EF4-FFF2-40B4-BE49-F238E27FC236}">
                <a16:creationId xmlns:a16="http://schemas.microsoft.com/office/drawing/2014/main" id="{29B79E5F-FB69-1C25-921D-F492EC999293}"/>
              </a:ext>
            </a:extLst>
          </p:cNvPr>
          <p:cNvGraphicFramePr>
            <a:graphicFrameLocks noGrp="1"/>
          </p:cNvGraphicFramePr>
          <p:nvPr>
            <p:extLst>
              <p:ext uri="{D42A27DB-BD31-4B8C-83A1-F6EECF244321}">
                <p14:modId xmlns:p14="http://schemas.microsoft.com/office/powerpoint/2010/main" val="3443021137"/>
              </p:ext>
            </p:extLst>
          </p:nvPr>
        </p:nvGraphicFramePr>
        <p:xfrm>
          <a:off x="1050849" y="2579344"/>
          <a:ext cx="9895708" cy="2458565"/>
        </p:xfrm>
        <a:graphic>
          <a:graphicData uri="http://schemas.openxmlformats.org/drawingml/2006/table">
            <a:tbl>
              <a:tblPr firstRow="1" bandRow="1">
                <a:tableStyleId>{5C22544A-7EE6-4342-B048-85BDC9FD1C3A}</a:tableStyleId>
              </a:tblPr>
              <a:tblGrid>
                <a:gridCol w="3509271">
                  <a:extLst>
                    <a:ext uri="{9D8B030D-6E8A-4147-A177-3AD203B41FA5}">
                      <a16:colId xmlns:a16="http://schemas.microsoft.com/office/drawing/2014/main" val="2987024900"/>
                    </a:ext>
                  </a:extLst>
                </a:gridCol>
                <a:gridCol w="3204117">
                  <a:extLst>
                    <a:ext uri="{9D8B030D-6E8A-4147-A177-3AD203B41FA5}">
                      <a16:colId xmlns:a16="http://schemas.microsoft.com/office/drawing/2014/main" val="1102103781"/>
                    </a:ext>
                  </a:extLst>
                </a:gridCol>
                <a:gridCol w="3182320">
                  <a:extLst>
                    <a:ext uri="{9D8B030D-6E8A-4147-A177-3AD203B41FA5}">
                      <a16:colId xmlns:a16="http://schemas.microsoft.com/office/drawing/2014/main" val="2277656776"/>
                    </a:ext>
                  </a:extLst>
                </a:gridCol>
              </a:tblGrid>
              <a:tr h="527547">
                <a:tc>
                  <a:txBody>
                    <a:bodyPr/>
                    <a:lstStyle/>
                    <a:p>
                      <a:pPr algn="ctr"/>
                      <a:r>
                        <a:rPr lang="en-US" sz="2800">
                          <a:latin typeface="+mn-lt"/>
                        </a:rPr>
                        <a:t>Type A</a:t>
                      </a:r>
                    </a:p>
                  </a:txBody>
                  <a:tcPr>
                    <a:solidFill>
                      <a:srgbClr val="00698F"/>
                    </a:solidFill>
                  </a:tcPr>
                </a:tc>
                <a:tc>
                  <a:txBody>
                    <a:bodyPr/>
                    <a:lstStyle/>
                    <a:p>
                      <a:pPr algn="ctr"/>
                      <a:r>
                        <a:rPr lang="en-US" sz="2800">
                          <a:latin typeface="+mn-lt"/>
                        </a:rPr>
                        <a:t>Type B</a:t>
                      </a:r>
                    </a:p>
                  </a:txBody>
                  <a:tcPr>
                    <a:solidFill>
                      <a:srgbClr val="06698A"/>
                    </a:solidFill>
                  </a:tcPr>
                </a:tc>
                <a:tc>
                  <a:txBody>
                    <a:bodyPr/>
                    <a:lstStyle/>
                    <a:p>
                      <a:pPr algn="ctr"/>
                      <a:r>
                        <a:rPr lang="en-US" sz="2800">
                          <a:latin typeface="+mn-lt"/>
                        </a:rPr>
                        <a:t>Type C</a:t>
                      </a:r>
                    </a:p>
                  </a:txBody>
                  <a:tcPr>
                    <a:solidFill>
                      <a:srgbClr val="06698A"/>
                    </a:solidFill>
                  </a:tcPr>
                </a:tc>
                <a:extLst>
                  <a:ext uri="{0D108BD9-81ED-4DB2-BD59-A6C34878D82A}">
                    <a16:rowId xmlns:a16="http://schemas.microsoft.com/office/drawing/2014/main" val="846368413"/>
                  </a:ext>
                </a:extLst>
              </a:tr>
              <a:tr h="1931018">
                <a:tc>
                  <a:txBody>
                    <a:bodyPr/>
                    <a:lstStyle/>
                    <a:p>
                      <a:pPr lvl="0">
                        <a:buNone/>
                      </a:pPr>
                      <a:r>
                        <a:rPr lang="en-CA" sz="2400" b="0" i="0" u="none" strike="noStrike" noProof="0">
                          <a:solidFill>
                            <a:srgbClr val="0E3D51"/>
                          </a:solidFill>
                          <a:latin typeface="+mn-lt"/>
                        </a:rPr>
                        <a:t>Fecal oral transmission (ingesting contaminated food or water often while travelling)</a:t>
                      </a:r>
                      <a:endParaRPr lang="en-US" sz="2400">
                        <a:solidFill>
                          <a:srgbClr val="0E3D51"/>
                        </a:solidFill>
                        <a:latin typeface="+mn-lt"/>
                      </a:endParaRPr>
                    </a:p>
                  </a:txBody>
                  <a:tcPr>
                    <a:solidFill>
                      <a:srgbClr val="06698A">
                        <a:alpha val="60000"/>
                      </a:srgbClr>
                    </a:solidFill>
                  </a:tcPr>
                </a:tc>
                <a:tc>
                  <a:txBody>
                    <a:bodyPr/>
                    <a:lstStyle/>
                    <a:p>
                      <a:pPr lvl="0">
                        <a:buNone/>
                      </a:pPr>
                      <a:r>
                        <a:rPr lang="en-US" sz="2400" b="0" i="0" u="none" strike="noStrike" noProof="0">
                          <a:solidFill>
                            <a:srgbClr val="0E3D51"/>
                          </a:solidFill>
                          <a:latin typeface="+mn-lt"/>
                        </a:rPr>
                        <a:t>Sexually transmitted</a:t>
                      </a:r>
                      <a:endParaRPr lang="en-US" sz="2400">
                        <a:solidFill>
                          <a:srgbClr val="0E3D51"/>
                        </a:solidFill>
                        <a:latin typeface="+mn-lt"/>
                      </a:endParaRPr>
                    </a:p>
                  </a:txBody>
                  <a:tcPr>
                    <a:solidFill>
                      <a:srgbClr val="06698A">
                        <a:alpha val="60000"/>
                      </a:srgbClr>
                    </a:solidFill>
                  </a:tcPr>
                </a:tc>
                <a:tc>
                  <a:txBody>
                    <a:bodyPr/>
                    <a:lstStyle/>
                    <a:p>
                      <a:pPr lvl="0">
                        <a:buNone/>
                      </a:pPr>
                      <a:r>
                        <a:rPr lang="en-CA" sz="2400" b="0" i="0" u="none" strike="noStrike" noProof="0">
                          <a:solidFill>
                            <a:srgbClr val="0E3D51"/>
                          </a:solidFill>
                          <a:latin typeface="+mn-lt"/>
                        </a:rPr>
                        <a:t>Transmitted through blood, usually spread through the sharing of needles</a:t>
                      </a:r>
                      <a:endParaRPr lang="en-US" sz="2400">
                        <a:solidFill>
                          <a:srgbClr val="0E3D51"/>
                        </a:solidFill>
                        <a:latin typeface="+mn-lt"/>
                      </a:endParaRPr>
                    </a:p>
                  </a:txBody>
                  <a:tcPr>
                    <a:solidFill>
                      <a:srgbClr val="06698A">
                        <a:alpha val="60000"/>
                      </a:srgbClr>
                    </a:solidFill>
                  </a:tcPr>
                </a:tc>
                <a:extLst>
                  <a:ext uri="{0D108BD9-81ED-4DB2-BD59-A6C34878D82A}">
                    <a16:rowId xmlns:a16="http://schemas.microsoft.com/office/drawing/2014/main" val="642563679"/>
                  </a:ext>
                </a:extLst>
              </a:tr>
            </a:tbl>
          </a:graphicData>
        </a:graphic>
      </p:graphicFrame>
      <p:sp>
        <p:nvSpPr>
          <p:cNvPr id="21" name="Content Placeholder 2">
            <a:extLst>
              <a:ext uri="{FF2B5EF4-FFF2-40B4-BE49-F238E27FC236}">
                <a16:creationId xmlns:a16="http://schemas.microsoft.com/office/drawing/2014/main" id="{4EFBEE14-E927-2256-1959-CAB9298504B5}"/>
              </a:ext>
            </a:extLst>
          </p:cNvPr>
          <p:cNvSpPr>
            <a:spLocks noGrp="1"/>
          </p:cNvSpPr>
          <p:nvPr>
            <p:ph idx="1"/>
          </p:nvPr>
        </p:nvSpPr>
        <p:spPr>
          <a:xfrm>
            <a:off x="3155588" y="1644271"/>
            <a:ext cx="5894412" cy="587409"/>
          </a:xfrm>
        </p:spPr>
        <p:txBody>
          <a:bodyPr vert="horz" lIns="91440" tIns="45720" rIns="91440" bIns="45720" rtlCol="0" anchor="t">
            <a:normAutofit/>
          </a:bodyPr>
          <a:lstStyle/>
          <a:p>
            <a:pPr marL="0" indent="0">
              <a:buNone/>
            </a:pPr>
            <a:r>
              <a:rPr lang="en-US">
                <a:solidFill>
                  <a:srgbClr val="0E3D51"/>
                </a:solidFill>
                <a:cs typeface="Arial"/>
              </a:rPr>
              <a:t>Hepatitis is a virus that affects the liver</a:t>
            </a:r>
          </a:p>
          <a:p>
            <a:pPr marL="0" indent="0" algn="l">
              <a:buNone/>
            </a:pPr>
            <a:endParaRPr lang="en-US">
              <a:latin typeface="Arial"/>
              <a:cs typeface="Arial"/>
            </a:endParaRPr>
          </a:p>
          <a:p>
            <a:pPr marL="0" indent="0" algn="l">
              <a:buNone/>
            </a:pPr>
            <a:endParaRPr lang="en-US">
              <a:latin typeface="Arial"/>
              <a:cs typeface="Arial"/>
            </a:endParaRPr>
          </a:p>
          <a:p>
            <a:pPr marL="0" indent="0" algn="l">
              <a:buNone/>
            </a:pPr>
            <a:endParaRPr lang="en-US">
              <a:latin typeface="Arial"/>
              <a:cs typeface="Arial"/>
            </a:endParaRPr>
          </a:p>
          <a:p>
            <a:pPr marL="0" indent="0" algn="l">
              <a:buNone/>
            </a:pPr>
            <a:endParaRPr lang="en-US">
              <a:latin typeface="Arial"/>
              <a:cs typeface="Arial"/>
            </a:endParaRPr>
          </a:p>
          <a:p>
            <a:pPr marL="457200" indent="-457200" algn="l">
              <a:lnSpc>
                <a:spcPct val="100000"/>
              </a:lnSpc>
              <a:spcBef>
                <a:spcPct val="20000"/>
              </a:spcBef>
              <a:spcAft>
                <a:spcPct val="0"/>
              </a:spcAft>
            </a:pPr>
            <a:endParaRPr lang="en-CA" sz="2800">
              <a:latin typeface="Arial"/>
              <a:cs typeface="Arial"/>
            </a:endParaRPr>
          </a:p>
          <a:p>
            <a:pPr marL="0" indent="0">
              <a:buNone/>
            </a:pPr>
            <a:endParaRPr lang="en-US"/>
          </a:p>
        </p:txBody>
      </p:sp>
    </p:spTree>
    <p:extLst>
      <p:ext uri="{BB962C8B-B14F-4D97-AF65-F5344CB8AC3E}">
        <p14:creationId xmlns:p14="http://schemas.microsoft.com/office/powerpoint/2010/main" val="3831698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B0C3C89-A1F7-1D6E-7BE5-24B3CFC8D465}"/>
              </a:ext>
            </a:extLst>
          </p:cNvPr>
          <p:cNvSpPr>
            <a:spLocks noGrp="1"/>
          </p:cNvSpPr>
          <p:nvPr>
            <p:ph idx="1"/>
          </p:nvPr>
        </p:nvSpPr>
        <p:spPr>
          <a:xfrm>
            <a:off x="1032997" y="1306287"/>
            <a:ext cx="7485530" cy="3930990"/>
          </a:xfrm>
        </p:spPr>
        <p:txBody>
          <a:bodyPr>
            <a:normAutofit/>
          </a:bodyPr>
          <a:lstStyle>
            <a:lvl1pPr>
              <a:defRPr sz="2400"/>
            </a:lvl1pPr>
            <a:lvl2pPr marL="514350" indent="-228600">
              <a:buClr>
                <a:schemeClr val="bg1">
                  <a:lumMod val="75000"/>
                </a:schemeClr>
              </a:buClr>
              <a:buSzPct val="50000"/>
              <a:buFont typeface="Arial" panose="020B0604020202020204" pitchFamily="34" charset="0"/>
              <a:buChar char="►"/>
              <a:defRPr sz="1800">
                <a:solidFill>
                  <a:srgbClr val="0E3D51"/>
                </a:solidFill>
              </a:defRPr>
            </a:lvl2pPr>
            <a:lvl3pPr marL="739775" indent="-225425">
              <a:buClr>
                <a:schemeClr val="bg1">
                  <a:lumMod val="75000"/>
                </a:schemeClr>
              </a:buClr>
              <a:buFont typeface="Arial" panose="020B0604020202020204" pitchFamily="34" charset="0"/>
              <a:buChar char="─"/>
              <a:defRPr sz="1800">
                <a:solidFill>
                  <a:schemeClr val="bg1">
                    <a:lumMod val="50000"/>
                  </a:schemeClr>
                </a:solidFill>
              </a:defRPr>
            </a:lvl3pPr>
          </a:lstStyle>
          <a:p>
            <a:pPr lvl="0"/>
            <a:r>
              <a:rPr lang="en-US" sz="2800">
                <a:solidFill>
                  <a:srgbClr val="06698A"/>
                </a:solidFill>
              </a:rPr>
              <a:t>Consent</a:t>
            </a:r>
          </a:p>
          <a:p>
            <a:pPr lvl="0"/>
            <a:endParaRPr lang="en-US" sz="2800">
              <a:solidFill>
                <a:srgbClr val="06698A"/>
              </a:solidFill>
            </a:endParaRPr>
          </a:p>
          <a:p>
            <a:pPr lvl="0"/>
            <a:r>
              <a:rPr lang="en-US" sz="2800">
                <a:solidFill>
                  <a:srgbClr val="06698A"/>
                </a:solidFill>
              </a:rPr>
              <a:t>Sexually Transmitted Infections (STI)</a:t>
            </a:r>
          </a:p>
          <a:p>
            <a:pPr lvl="0"/>
            <a:endParaRPr lang="en-US" sz="2800">
              <a:solidFill>
                <a:srgbClr val="06698A"/>
              </a:solidFill>
            </a:endParaRPr>
          </a:p>
          <a:p>
            <a:pPr lvl="0"/>
            <a:r>
              <a:rPr lang="en-US" sz="2800">
                <a:solidFill>
                  <a:srgbClr val="06698A"/>
                </a:solidFill>
              </a:rPr>
              <a:t>Testing</a:t>
            </a:r>
          </a:p>
          <a:p>
            <a:pPr marL="0" lvl="0" indent="0">
              <a:buNone/>
            </a:pPr>
            <a:endParaRPr lang="en-US" sz="2800">
              <a:solidFill>
                <a:srgbClr val="06698A"/>
              </a:solidFill>
            </a:endParaRPr>
          </a:p>
          <a:p>
            <a:pPr lvl="0"/>
            <a:r>
              <a:rPr lang="en-US" sz="2800">
                <a:solidFill>
                  <a:srgbClr val="06698A"/>
                </a:solidFill>
              </a:rPr>
              <a:t>Where to go for help</a:t>
            </a:r>
          </a:p>
        </p:txBody>
      </p:sp>
      <p:sp>
        <p:nvSpPr>
          <p:cNvPr id="5" name="Rectangle 4">
            <a:extLst>
              <a:ext uri="{FF2B5EF4-FFF2-40B4-BE49-F238E27FC236}">
                <a16:creationId xmlns:a16="http://schemas.microsoft.com/office/drawing/2014/main" id="{B2FF41B2-18EC-2492-E267-F6E2791E4A9F}"/>
              </a:ext>
            </a:extLst>
          </p:cNvPr>
          <p:cNvSpPr/>
          <p:nvPr/>
        </p:nvSpPr>
        <p:spPr>
          <a:xfrm>
            <a:off x="0" y="5701518"/>
            <a:ext cx="12192000" cy="1156482"/>
          </a:xfrm>
          <a:prstGeom prst="rect">
            <a:avLst/>
          </a:prstGeom>
          <a:solidFill>
            <a:srgbClr val="0E3D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a:extLst>
              <a:ext uri="{FF2B5EF4-FFF2-40B4-BE49-F238E27FC236}">
                <a16:creationId xmlns:a16="http://schemas.microsoft.com/office/drawing/2014/main" id="{DE98A9A7-1B72-DC5C-6B59-4DC23EC82A8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63328" y="5846371"/>
            <a:ext cx="1590769" cy="909010"/>
          </a:xfrm>
          <a:prstGeom prst="rect">
            <a:avLst/>
          </a:prstGeom>
        </p:spPr>
      </p:pic>
      <p:pic>
        <p:nvPicPr>
          <p:cNvPr id="7" name="Picture 6">
            <a:extLst>
              <a:ext uri="{FF2B5EF4-FFF2-40B4-BE49-F238E27FC236}">
                <a16:creationId xmlns:a16="http://schemas.microsoft.com/office/drawing/2014/main" id="{4E8F73D2-97EE-686C-8D9A-5C52FC09F91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07759" y="6179322"/>
            <a:ext cx="2007071" cy="348258"/>
          </a:xfrm>
          <a:prstGeom prst="rect">
            <a:avLst/>
          </a:prstGeom>
        </p:spPr>
      </p:pic>
      <p:sp>
        <p:nvSpPr>
          <p:cNvPr id="8" name="Title 1">
            <a:extLst>
              <a:ext uri="{FF2B5EF4-FFF2-40B4-BE49-F238E27FC236}">
                <a16:creationId xmlns:a16="http://schemas.microsoft.com/office/drawing/2014/main" id="{9C672562-43E4-CD85-2305-EE9A99FCF2F0}"/>
              </a:ext>
            </a:extLst>
          </p:cNvPr>
          <p:cNvSpPr>
            <a:spLocks noGrp="1"/>
          </p:cNvSpPr>
          <p:nvPr>
            <p:ph type="title" hasCustomPrompt="1"/>
          </p:nvPr>
        </p:nvSpPr>
        <p:spPr>
          <a:xfrm>
            <a:off x="4211626" y="463932"/>
            <a:ext cx="3242912" cy="1028245"/>
          </a:xfrm>
        </p:spPr>
        <p:txBody>
          <a:bodyPr>
            <a:normAutofit/>
          </a:bodyPr>
          <a:lstStyle>
            <a:lvl1pPr>
              <a:defRPr lang="en-US" sz="3200" b="1" kern="1200" cap="none" baseline="0" dirty="0">
                <a:solidFill>
                  <a:srgbClr val="6ABF4B"/>
                </a:solidFill>
                <a:latin typeface="Arial  "/>
                <a:ea typeface="+mj-ea"/>
                <a:cs typeface="+mj-cs"/>
              </a:defRPr>
            </a:lvl1pPr>
          </a:lstStyle>
          <a:p>
            <a:r>
              <a:rPr lang="en-US"/>
              <a:t>Class overview</a:t>
            </a:r>
          </a:p>
        </p:txBody>
      </p:sp>
    </p:spTree>
    <p:extLst>
      <p:ext uri="{BB962C8B-B14F-4D97-AF65-F5344CB8AC3E}">
        <p14:creationId xmlns:p14="http://schemas.microsoft.com/office/powerpoint/2010/main" val="1595106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3D0A9C6-9551-8D3B-FA2F-CDDCF78D7AA6}"/>
              </a:ext>
            </a:extLst>
          </p:cNvPr>
          <p:cNvSpPr/>
          <p:nvPr/>
        </p:nvSpPr>
        <p:spPr>
          <a:xfrm>
            <a:off x="0" y="5701518"/>
            <a:ext cx="12192000" cy="1156482"/>
          </a:xfrm>
          <a:prstGeom prst="rect">
            <a:avLst/>
          </a:prstGeom>
          <a:solidFill>
            <a:srgbClr val="0E3D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a:extLst>
              <a:ext uri="{FF2B5EF4-FFF2-40B4-BE49-F238E27FC236}">
                <a16:creationId xmlns:a16="http://schemas.microsoft.com/office/drawing/2014/main" id="{4A036DB1-0630-777B-8D97-7D523E3A395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78828" y="5846371"/>
            <a:ext cx="1590769" cy="909010"/>
          </a:xfrm>
          <a:prstGeom prst="rect">
            <a:avLst/>
          </a:prstGeom>
        </p:spPr>
      </p:pic>
      <p:pic>
        <p:nvPicPr>
          <p:cNvPr id="11" name="Picture 10">
            <a:extLst>
              <a:ext uri="{FF2B5EF4-FFF2-40B4-BE49-F238E27FC236}">
                <a16:creationId xmlns:a16="http://schemas.microsoft.com/office/drawing/2014/main" id="{41324DE4-C970-C917-0EB1-7C24FE7AECC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923259" y="6179322"/>
            <a:ext cx="2007071" cy="348258"/>
          </a:xfrm>
          <a:prstGeom prst="rect">
            <a:avLst/>
          </a:prstGeom>
        </p:spPr>
      </p:pic>
      <p:sp>
        <p:nvSpPr>
          <p:cNvPr id="2" name="TextBox 1">
            <a:extLst>
              <a:ext uri="{FF2B5EF4-FFF2-40B4-BE49-F238E27FC236}">
                <a16:creationId xmlns:a16="http://schemas.microsoft.com/office/drawing/2014/main" id="{0AA89312-98C6-7956-772D-E63AE076389D}"/>
              </a:ext>
            </a:extLst>
          </p:cNvPr>
          <p:cNvSpPr txBox="1"/>
          <p:nvPr/>
        </p:nvSpPr>
        <p:spPr>
          <a:xfrm>
            <a:off x="3137180" y="330420"/>
            <a:ext cx="6390751" cy="1015663"/>
          </a:xfrm>
          <a:prstGeom prst="rect">
            <a:avLst/>
          </a:prstGeom>
          <a:noFill/>
        </p:spPr>
        <p:txBody>
          <a:bodyPr wrap="square">
            <a:spAutoFit/>
          </a:bodyPr>
          <a:lstStyle/>
          <a:p>
            <a:pPr algn="ctr"/>
            <a:r>
              <a:rPr lang="en-CA" altLang="en-US" sz="3200" b="1">
                <a:solidFill>
                  <a:srgbClr val="6ABF4B"/>
                </a:solidFill>
                <a:latin typeface="Arial"/>
                <a:cs typeface="Arial"/>
              </a:rPr>
              <a:t>Hepatitis</a:t>
            </a:r>
            <a:br>
              <a:rPr lang="en-CA" altLang="en-US" sz="3200" b="1">
                <a:solidFill>
                  <a:srgbClr val="6ABF4B"/>
                </a:solidFill>
                <a:latin typeface="Arial"/>
                <a:cs typeface="Arial"/>
              </a:rPr>
            </a:br>
            <a:r>
              <a:rPr lang="en-CA" altLang="en-US" sz="2800" b="1">
                <a:solidFill>
                  <a:srgbClr val="6ABF4B"/>
                </a:solidFill>
                <a:latin typeface="Arial"/>
                <a:cs typeface="Arial"/>
              </a:rPr>
              <a:t>Subgroup: B</a:t>
            </a:r>
            <a:endParaRPr lang="en-CA" sz="2800" b="1">
              <a:solidFill>
                <a:srgbClr val="6ABF4B"/>
              </a:solidFill>
            </a:endParaRPr>
          </a:p>
        </p:txBody>
      </p:sp>
      <p:sp>
        <p:nvSpPr>
          <p:cNvPr id="3" name="Content Placeholder 2">
            <a:extLst>
              <a:ext uri="{FF2B5EF4-FFF2-40B4-BE49-F238E27FC236}">
                <a16:creationId xmlns:a16="http://schemas.microsoft.com/office/drawing/2014/main" id="{8B569B1A-1E2F-4C5B-829D-C00E225B7CF1}"/>
              </a:ext>
            </a:extLst>
          </p:cNvPr>
          <p:cNvSpPr>
            <a:spLocks noGrp="1"/>
          </p:cNvSpPr>
          <p:nvPr>
            <p:ph idx="1"/>
          </p:nvPr>
        </p:nvSpPr>
        <p:spPr>
          <a:xfrm>
            <a:off x="290667" y="1490936"/>
            <a:ext cx="10726622" cy="4059617"/>
          </a:xfrm>
        </p:spPr>
        <p:txBody>
          <a:bodyPr vert="horz" lIns="91440" tIns="45720" rIns="91440" bIns="45720" rtlCol="0" anchor="t">
            <a:normAutofit fontScale="92500" lnSpcReduction="20000"/>
          </a:bodyPr>
          <a:lstStyle/>
          <a:p>
            <a:pPr algn="l"/>
            <a:r>
              <a:rPr lang="en-US" sz="3000">
                <a:solidFill>
                  <a:srgbClr val="06698A"/>
                </a:solidFill>
                <a:cs typeface="Arial"/>
              </a:rPr>
              <a:t>Hepatitis B is transmitted through oral, anal or vaginal sex</a:t>
            </a:r>
            <a:endParaRPr lang="en-US" sz="3000">
              <a:solidFill>
                <a:srgbClr val="06698A"/>
              </a:solidFill>
            </a:endParaRPr>
          </a:p>
          <a:p>
            <a:pPr algn="l"/>
            <a:endParaRPr lang="en-US" sz="3000">
              <a:solidFill>
                <a:srgbClr val="06698A"/>
              </a:solidFill>
              <a:cs typeface="Arial"/>
            </a:endParaRPr>
          </a:p>
          <a:p>
            <a:pPr algn="l"/>
            <a:r>
              <a:rPr lang="en-US" sz="3000">
                <a:solidFill>
                  <a:srgbClr val="06698A"/>
                </a:solidFill>
                <a:cs typeface="Arial"/>
              </a:rPr>
              <a:t> Symptoms can include:</a:t>
            </a:r>
            <a:endParaRPr lang="en-US" sz="3000">
              <a:solidFill>
                <a:srgbClr val="06698A"/>
              </a:solidFill>
            </a:endParaRPr>
          </a:p>
          <a:p>
            <a:pPr lvl="1"/>
            <a:r>
              <a:rPr lang="en-US" sz="3000">
                <a:solidFill>
                  <a:srgbClr val="06698A"/>
                </a:solidFill>
                <a:cs typeface="Arial"/>
              </a:rPr>
              <a:t> Flu-like symptoms</a:t>
            </a:r>
            <a:endParaRPr lang="en-US" sz="3000">
              <a:solidFill>
                <a:srgbClr val="06698A"/>
              </a:solidFill>
              <a:cs typeface="Calibri" panose="020F0502020204030204"/>
            </a:endParaRPr>
          </a:p>
          <a:p>
            <a:pPr lvl="1"/>
            <a:r>
              <a:rPr lang="en-US" sz="3000">
                <a:solidFill>
                  <a:srgbClr val="06698A"/>
                </a:solidFill>
                <a:cs typeface="Arial"/>
              </a:rPr>
              <a:t>Joint paint</a:t>
            </a:r>
            <a:endParaRPr lang="en-US" sz="3000">
              <a:solidFill>
                <a:srgbClr val="06698A"/>
              </a:solidFill>
              <a:cs typeface="Calibri"/>
            </a:endParaRPr>
          </a:p>
          <a:p>
            <a:pPr lvl="1"/>
            <a:r>
              <a:rPr lang="en-US" sz="3000">
                <a:solidFill>
                  <a:srgbClr val="06698A"/>
                </a:solidFill>
                <a:cs typeface="Arial"/>
              </a:rPr>
              <a:t>Jaundice (yellowing of the eyes and skin)</a:t>
            </a:r>
          </a:p>
          <a:p>
            <a:pPr marL="457200" lvl="1" indent="0" algn="l">
              <a:buNone/>
            </a:pPr>
            <a:endParaRPr lang="en-US" sz="3000">
              <a:solidFill>
                <a:srgbClr val="06698A"/>
              </a:solidFill>
              <a:cs typeface="Arial"/>
            </a:endParaRPr>
          </a:p>
          <a:p>
            <a:pPr algn="l"/>
            <a:r>
              <a:rPr lang="en-US" sz="3000">
                <a:solidFill>
                  <a:srgbClr val="06698A"/>
                </a:solidFill>
                <a:cs typeface="Arial"/>
              </a:rPr>
              <a:t>Once infected, there is no cure</a:t>
            </a:r>
          </a:p>
          <a:p>
            <a:pPr algn="l"/>
            <a:endParaRPr lang="en-US" sz="3000">
              <a:solidFill>
                <a:srgbClr val="06698A"/>
              </a:solidFill>
              <a:cs typeface="Arial"/>
            </a:endParaRPr>
          </a:p>
          <a:p>
            <a:pPr algn="l"/>
            <a:r>
              <a:rPr lang="en-US" sz="3000">
                <a:solidFill>
                  <a:srgbClr val="06698A"/>
                </a:solidFill>
                <a:cs typeface="Arial"/>
              </a:rPr>
              <a:t>Hepatitis B is a vaccine preventable disease</a:t>
            </a:r>
            <a:endParaRPr lang="en-US" sz="3000">
              <a:solidFill>
                <a:srgbClr val="06698A"/>
              </a:solidFill>
            </a:endParaRPr>
          </a:p>
          <a:p>
            <a:pPr algn="l"/>
            <a:endParaRPr lang="en-US">
              <a:latin typeface="Arial"/>
              <a:cs typeface="Arial"/>
            </a:endParaRPr>
          </a:p>
          <a:p>
            <a:pPr algn="l"/>
            <a:endParaRPr lang="en-US"/>
          </a:p>
          <a:p>
            <a:pPr marL="0" indent="0" algn="l">
              <a:buNone/>
            </a:pPr>
            <a:endParaRPr lang="en-US"/>
          </a:p>
          <a:p>
            <a:pPr marL="0" indent="0">
              <a:buNone/>
            </a:pPr>
            <a:endParaRPr lang="en-US"/>
          </a:p>
        </p:txBody>
      </p:sp>
      <p:grpSp>
        <p:nvGrpSpPr>
          <p:cNvPr id="4" name="Group 3">
            <a:extLst>
              <a:ext uri="{FF2B5EF4-FFF2-40B4-BE49-F238E27FC236}">
                <a16:creationId xmlns:a16="http://schemas.microsoft.com/office/drawing/2014/main" id="{C494AAA6-20A9-3E70-F7D4-544D307B1FEC}"/>
              </a:ext>
            </a:extLst>
          </p:cNvPr>
          <p:cNvGrpSpPr/>
          <p:nvPr/>
        </p:nvGrpSpPr>
        <p:grpSpPr>
          <a:xfrm>
            <a:off x="7828754" y="63163"/>
            <a:ext cx="4245901" cy="3365837"/>
            <a:chOff x="8068033" y="-268328"/>
            <a:chExt cx="4245901" cy="3365837"/>
          </a:xfrm>
        </p:grpSpPr>
        <p:pic>
          <p:nvPicPr>
            <p:cNvPr id="5" name="Picture 17" descr="Icon&#10;&#10;Description automatically generated">
              <a:extLst>
                <a:ext uri="{FF2B5EF4-FFF2-40B4-BE49-F238E27FC236}">
                  <a16:creationId xmlns:a16="http://schemas.microsoft.com/office/drawing/2014/main" id="{F8D758FF-86A4-FC78-C04F-BA6544CDF942}"/>
                </a:ext>
              </a:extLst>
            </p:cNvPr>
            <p:cNvPicPr>
              <a:picLocks noChangeAspect="1"/>
            </p:cNvPicPr>
            <p:nvPr/>
          </p:nvPicPr>
          <p:blipFill>
            <a:blip r:embed="rId5"/>
            <a:stretch>
              <a:fillRect/>
            </a:stretch>
          </p:blipFill>
          <p:spPr>
            <a:xfrm rot="1140000">
              <a:off x="11237609" y="2465518"/>
              <a:ext cx="442146" cy="473485"/>
            </a:xfrm>
            <a:prstGeom prst="rect">
              <a:avLst/>
            </a:prstGeom>
          </p:spPr>
        </p:pic>
        <p:pic>
          <p:nvPicPr>
            <p:cNvPr id="6" name="Picture 17" descr="Icon&#10;&#10;Description automatically generated">
              <a:extLst>
                <a:ext uri="{FF2B5EF4-FFF2-40B4-BE49-F238E27FC236}">
                  <a16:creationId xmlns:a16="http://schemas.microsoft.com/office/drawing/2014/main" id="{F8E86584-305A-24DF-D13D-9C118902EB12}"/>
                </a:ext>
              </a:extLst>
            </p:cNvPr>
            <p:cNvPicPr>
              <a:picLocks noChangeAspect="1"/>
            </p:cNvPicPr>
            <p:nvPr/>
          </p:nvPicPr>
          <p:blipFill>
            <a:blip r:embed="rId5"/>
            <a:stretch>
              <a:fillRect/>
            </a:stretch>
          </p:blipFill>
          <p:spPr>
            <a:xfrm rot="1140000">
              <a:off x="11677602" y="1729289"/>
              <a:ext cx="442146" cy="473485"/>
            </a:xfrm>
            <a:prstGeom prst="rect">
              <a:avLst/>
            </a:prstGeom>
          </p:spPr>
        </p:pic>
        <p:pic>
          <p:nvPicPr>
            <p:cNvPr id="7" name="Picture 17" descr="Icon&#10;&#10;Description automatically generated">
              <a:extLst>
                <a:ext uri="{FF2B5EF4-FFF2-40B4-BE49-F238E27FC236}">
                  <a16:creationId xmlns:a16="http://schemas.microsoft.com/office/drawing/2014/main" id="{128C3543-DDFD-7755-6C42-AD6588096A14}"/>
                </a:ext>
              </a:extLst>
            </p:cNvPr>
            <p:cNvPicPr>
              <a:picLocks noChangeAspect="1"/>
            </p:cNvPicPr>
            <p:nvPr/>
          </p:nvPicPr>
          <p:blipFill>
            <a:blip r:embed="rId5"/>
            <a:stretch>
              <a:fillRect/>
            </a:stretch>
          </p:blipFill>
          <p:spPr>
            <a:xfrm rot="1140000">
              <a:off x="11871788" y="2624024"/>
              <a:ext cx="442146" cy="473485"/>
            </a:xfrm>
            <a:prstGeom prst="rect">
              <a:avLst/>
            </a:prstGeom>
          </p:spPr>
        </p:pic>
        <p:pic>
          <p:nvPicPr>
            <p:cNvPr id="8" name="Picture 17" descr="Icon&#10;&#10;Description automatically generated">
              <a:extLst>
                <a:ext uri="{FF2B5EF4-FFF2-40B4-BE49-F238E27FC236}">
                  <a16:creationId xmlns:a16="http://schemas.microsoft.com/office/drawing/2014/main" id="{20B91790-2E76-C856-A2F5-09C368ECDE25}"/>
                </a:ext>
              </a:extLst>
            </p:cNvPr>
            <p:cNvPicPr>
              <a:picLocks noChangeAspect="1"/>
            </p:cNvPicPr>
            <p:nvPr/>
          </p:nvPicPr>
          <p:blipFill>
            <a:blip r:embed="rId5"/>
            <a:stretch>
              <a:fillRect/>
            </a:stretch>
          </p:blipFill>
          <p:spPr>
            <a:xfrm rot="1140000" flipH="1" flipV="1">
              <a:off x="11696978" y="-254987"/>
              <a:ext cx="467337" cy="522031"/>
            </a:xfrm>
            <a:prstGeom prst="rect">
              <a:avLst/>
            </a:prstGeom>
          </p:spPr>
        </p:pic>
        <p:pic>
          <p:nvPicPr>
            <p:cNvPr id="12" name="Picture 17" descr="Icon&#10;&#10;Description automatically generated">
              <a:extLst>
                <a:ext uri="{FF2B5EF4-FFF2-40B4-BE49-F238E27FC236}">
                  <a16:creationId xmlns:a16="http://schemas.microsoft.com/office/drawing/2014/main" id="{090B86AC-6771-A4FA-7C7F-A00882754A81}"/>
                </a:ext>
              </a:extLst>
            </p:cNvPr>
            <p:cNvPicPr>
              <a:picLocks noChangeAspect="1"/>
            </p:cNvPicPr>
            <p:nvPr/>
          </p:nvPicPr>
          <p:blipFill>
            <a:blip r:embed="rId5"/>
            <a:stretch>
              <a:fillRect/>
            </a:stretch>
          </p:blipFill>
          <p:spPr>
            <a:xfrm rot="1140000">
              <a:off x="11731680" y="695233"/>
              <a:ext cx="442146" cy="473485"/>
            </a:xfrm>
            <a:prstGeom prst="rect">
              <a:avLst/>
            </a:prstGeom>
          </p:spPr>
        </p:pic>
        <p:pic>
          <p:nvPicPr>
            <p:cNvPr id="13" name="Picture 17" descr="Icon&#10;&#10;Description automatically generated">
              <a:extLst>
                <a:ext uri="{FF2B5EF4-FFF2-40B4-BE49-F238E27FC236}">
                  <a16:creationId xmlns:a16="http://schemas.microsoft.com/office/drawing/2014/main" id="{D712B84B-4351-7302-A529-6423D59F80A8}"/>
                </a:ext>
              </a:extLst>
            </p:cNvPr>
            <p:cNvPicPr>
              <a:picLocks noChangeAspect="1"/>
            </p:cNvPicPr>
            <p:nvPr/>
          </p:nvPicPr>
          <p:blipFill>
            <a:blip r:embed="rId5"/>
            <a:stretch>
              <a:fillRect/>
            </a:stretch>
          </p:blipFill>
          <p:spPr>
            <a:xfrm rot="1140000">
              <a:off x="10964763" y="776349"/>
              <a:ext cx="442146" cy="473485"/>
            </a:xfrm>
            <a:prstGeom prst="rect">
              <a:avLst/>
            </a:prstGeom>
          </p:spPr>
        </p:pic>
        <p:pic>
          <p:nvPicPr>
            <p:cNvPr id="14" name="Picture 17" descr="Icon&#10;&#10;Description automatically generated">
              <a:extLst>
                <a:ext uri="{FF2B5EF4-FFF2-40B4-BE49-F238E27FC236}">
                  <a16:creationId xmlns:a16="http://schemas.microsoft.com/office/drawing/2014/main" id="{E7C0F3BC-C732-DD22-BA83-4B9F86C14BDF}"/>
                </a:ext>
              </a:extLst>
            </p:cNvPr>
            <p:cNvPicPr>
              <a:picLocks noChangeAspect="1"/>
            </p:cNvPicPr>
            <p:nvPr/>
          </p:nvPicPr>
          <p:blipFill>
            <a:blip r:embed="rId5"/>
            <a:stretch>
              <a:fillRect/>
            </a:stretch>
          </p:blipFill>
          <p:spPr>
            <a:xfrm rot="1140000">
              <a:off x="10957389" y="1555555"/>
              <a:ext cx="442146" cy="473485"/>
            </a:xfrm>
            <a:prstGeom prst="rect">
              <a:avLst/>
            </a:prstGeom>
          </p:spPr>
        </p:pic>
        <p:pic>
          <p:nvPicPr>
            <p:cNvPr id="15" name="Picture 17" descr="Icon&#10;&#10;Description automatically generated">
              <a:extLst>
                <a:ext uri="{FF2B5EF4-FFF2-40B4-BE49-F238E27FC236}">
                  <a16:creationId xmlns:a16="http://schemas.microsoft.com/office/drawing/2014/main" id="{4F4985F5-97BE-410B-F46D-E4FF3E49EBAA}"/>
                </a:ext>
              </a:extLst>
            </p:cNvPr>
            <p:cNvPicPr>
              <a:picLocks noChangeAspect="1"/>
            </p:cNvPicPr>
            <p:nvPr/>
          </p:nvPicPr>
          <p:blipFill>
            <a:blip r:embed="rId5"/>
            <a:stretch>
              <a:fillRect/>
            </a:stretch>
          </p:blipFill>
          <p:spPr>
            <a:xfrm rot="1140000">
              <a:off x="9530582" y="321607"/>
              <a:ext cx="442146" cy="473485"/>
            </a:xfrm>
            <a:prstGeom prst="rect">
              <a:avLst/>
            </a:prstGeom>
          </p:spPr>
        </p:pic>
        <p:pic>
          <p:nvPicPr>
            <p:cNvPr id="16" name="Picture 17" descr="Icon&#10;&#10;Description automatically generated">
              <a:extLst>
                <a:ext uri="{FF2B5EF4-FFF2-40B4-BE49-F238E27FC236}">
                  <a16:creationId xmlns:a16="http://schemas.microsoft.com/office/drawing/2014/main" id="{B2A7142B-A8EA-7E69-21D2-A941D829119D}"/>
                </a:ext>
              </a:extLst>
            </p:cNvPr>
            <p:cNvPicPr>
              <a:picLocks noChangeAspect="1"/>
            </p:cNvPicPr>
            <p:nvPr/>
          </p:nvPicPr>
          <p:blipFill>
            <a:blip r:embed="rId5"/>
            <a:stretch>
              <a:fillRect/>
            </a:stretch>
          </p:blipFill>
          <p:spPr>
            <a:xfrm rot="1140000">
              <a:off x="10907098" y="26640"/>
              <a:ext cx="442146" cy="473485"/>
            </a:xfrm>
            <a:prstGeom prst="rect">
              <a:avLst/>
            </a:prstGeom>
          </p:spPr>
        </p:pic>
        <p:pic>
          <p:nvPicPr>
            <p:cNvPr id="17" name="Picture 17" descr="Icon&#10;&#10;Description automatically generated">
              <a:extLst>
                <a:ext uri="{FF2B5EF4-FFF2-40B4-BE49-F238E27FC236}">
                  <a16:creationId xmlns:a16="http://schemas.microsoft.com/office/drawing/2014/main" id="{0C8F72F4-AC75-6D7D-B51E-AF8F486BA23D}"/>
                </a:ext>
              </a:extLst>
            </p:cNvPr>
            <p:cNvPicPr>
              <a:picLocks noChangeAspect="1"/>
            </p:cNvPicPr>
            <p:nvPr/>
          </p:nvPicPr>
          <p:blipFill>
            <a:blip r:embed="rId5"/>
            <a:stretch>
              <a:fillRect/>
            </a:stretch>
          </p:blipFill>
          <p:spPr>
            <a:xfrm rot="1140000">
              <a:off x="10157388" y="-268328"/>
              <a:ext cx="442146" cy="473485"/>
            </a:xfrm>
            <a:prstGeom prst="rect">
              <a:avLst/>
            </a:prstGeom>
          </p:spPr>
        </p:pic>
        <p:pic>
          <p:nvPicPr>
            <p:cNvPr id="18" name="Picture 17" descr="Icon&#10;&#10;Description automatically generated">
              <a:extLst>
                <a:ext uri="{FF2B5EF4-FFF2-40B4-BE49-F238E27FC236}">
                  <a16:creationId xmlns:a16="http://schemas.microsoft.com/office/drawing/2014/main" id="{FDC2CA8D-80AD-85EE-BA33-8D6B4E360498}"/>
                </a:ext>
              </a:extLst>
            </p:cNvPr>
            <p:cNvPicPr>
              <a:picLocks noChangeAspect="1"/>
            </p:cNvPicPr>
            <p:nvPr/>
          </p:nvPicPr>
          <p:blipFill>
            <a:blip r:embed="rId5"/>
            <a:stretch>
              <a:fillRect/>
            </a:stretch>
          </p:blipFill>
          <p:spPr>
            <a:xfrm rot="1140000">
              <a:off x="8744001" y="-206877"/>
              <a:ext cx="442146" cy="473485"/>
            </a:xfrm>
            <a:prstGeom prst="rect">
              <a:avLst/>
            </a:prstGeom>
          </p:spPr>
        </p:pic>
        <p:pic>
          <p:nvPicPr>
            <p:cNvPr id="19" name="Picture 18" descr="Icon&#10;&#10;Description automatically generated">
              <a:extLst>
                <a:ext uri="{FF2B5EF4-FFF2-40B4-BE49-F238E27FC236}">
                  <a16:creationId xmlns:a16="http://schemas.microsoft.com/office/drawing/2014/main" id="{7145A064-A42B-E994-3A0B-FDCE5EA6D9F0}"/>
                </a:ext>
              </a:extLst>
            </p:cNvPr>
            <p:cNvPicPr>
              <a:picLocks noChangeAspect="1"/>
            </p:cNvPicPr>
            <p:nvPr/>
          </p:nvPicPr>
          <p:blipFill>
            <a:blip r:embed="rId5"/>
            <a:stretch>
              <a:fillRect/>
            </a:stretch>
          </p:blipFill>
          <p:spPr>
            <a:xfrm rot="1140000">
              <a:off x="10157389" y="776349"/>
              <a:ext cx="442146" cy="473485"/>
            </a:xfrm>
            <a:prstGeom prst="rect">
              <a:avLst/>
            </a:prstGeom>
          </p:spPr>
        </p:pic>
        <p:pic>
          <p:nvPicPr>
            <p:cNvPr id="20" name="Picture 17" descr="Icon&#10;&#10;Description automatically generated">
              <a:extLst>
                <a:ext uri="{FF2B5EF4-FFF2-40B4-BE49-F238E27FC236}">
                  <a16:creationId xmlns:a16="http://schemas.microsoft.com/office/drawing/2014/main" id="{AEF264E8-8BEB-2FBF-2EFB-FC0280FB0E1C}"/>
                </a:ext>
              </a:extLst>
            </p:cNvPr>
            <p:cNvPicPr>
              <a:picLocks noChangeAspect="1"/>
            </p:cNvPicPr>
            <p:nvPr/>
          </p:nvPicPr>
          <p:blipFill>
            <a:blip r:embed="rId5"/>
            <a:stretch>
              <a:fillRect/>
            </a:stretch>
          </p:blipFill>
          <p:spPr>
            <a:xfrm rot="1140000">
              <a:off x="8068033" y="26639"/>
              <a:ext cx="442146" cy="473485"/>
            </a:xfrm>
            <a:prstGeom prst="rect">
              <a:avLst/>
            </a:prstGeom>
          </p:spPr>
        </p:pic>
      </p:grpSp>
    </p:spTree>
    <p:extLst>
      <p:ext uri="{BB962C8B-B14F-4D97-AF65-F5344CB8AC3E}">
        <p14:creationId xmlns:p14="http://schemas.microsoft.com/office/powerpoint/2010/main" val="3510212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2">
            <a:extLst>
              <a:ext uri="{FF2B5EF4-FFF2-40B4-BE49-F238E27FC236}">
                <a16:creationId xmlns:a16="http://schemas.microsoft.com/office/drawing/2014/main" id="{929C6B50-0940-3E12-EF88-AC6FE9A82FBA}"/>
              </a:ext>
            </a:extLst>
          </p:cNvPr>
          <p:cNvSpPr>
            <a:spLocks noGrp="1"/>
          </p:cNvSpPr>
          <p:nvPr>
            <p:ph idx="1"/>
          </p:nvPr>
        </p:nvSpPr>
        <p:spPr>
          <a:xfrm>
            <a:off x="509588" y="864978"/>
            <a:ext cx="10515600" cy="4366764"/>
          </a:xfrm>
        </p:spPr>
        <p:txBody>
          <a:bodyPr vert="horz" lIns="91440" tIns="45720" rIns="91440" bIns="45720" rtlCol="0" anchor="t">
            <a:normAutofit lnSpcReduction="10000"/>
          </a:bodyPr>
          <a:lstStyle/>
          <a:p>
            <a:pPr algn="l">
              <a:lnSpc>
                <a:spcPct val="150000"/>
              </a:lnSpc>
              <a:spcBef>
                <a:spcPts val="600"/>
              </a:spcBef>
            </a:pPr>
            <a:r>
              <a:rPr lang="en-US" altLang="en-US">
                <a:solidFill>
                  <a:srgbClr val="06698A"/>
                </a:solidFill>
              </a:rPr>
              <a:t>Spread through:</a:t>
            </a:r>
          </a:p>
          <a:p>
            <a:pPr lvl="1">
              <a:lnSpc>
                <a:spcPct val="110000"/>
              </a:lnSpc>
              <a:spcBef>
                <a:spcPct val="0"/>
              </a:spcBef>
            </a:pPr>
            <a:r>
              <a:rPr lang="en-US" altLang="en-US" sz="2600">
                <a:solidFill>
                  <a:srgbClr val="06698A"/>
                </a:solidFill>
              </a:rPr>
              <a:t>Unprotected sex (oral, vaginal and anal)</a:t>
            </a:r>
          </a:p>
          <a:p>
            <a:pPr lvl="1">
              <a:lnSpc>
                <a:spcPct val="110000"/>
              </a:lnSpc>
              <a:spcBef>
                <a:spcPct val="0"/>
              </a:spcBef>
            </a:pPr>
            <a:r>
              <a:rPr lang="en-US" altLang="en-US" sz="2600">
                <a:solidFill>
                  <a:srgbClr val="06698A"/>
                </a:solidFill>
              </a:rPr>
              <a:t>Using contaminated needles or equipment (e.g. tattooing, drug use)</a:t>
            </a:r>
          </a:p>
          <a:p>
            <a:pPr algn="l">
              <a:lnSpc>
                <a:spcPct val="150000"/>
              </a:lnSpc>
              <a:spcBef>
                <a:spcPct val="0"/>
              </a:spcBef>
            </a:pPr>
            <a:r>
              <a:rPr lang="en-US" altLang="en-US">
                <a:solidFill>
                  <a:srgbClr val="06698A"/>
                </a:solidFill>
              </a:rPr>
              <a:t>Attacks the immune system</a:t>
            </a:r>
          </a:p>
          <a:p>
            <a:pPr>
              <a:lnSpc>
                <a:spcPct val="110000"/>
              </a:lnSpc>
              <a:spcBef>
                <a:spcPct val="0"/>
              </a:spcBef>
            </a:pPr>
            <a:r>
              <a:rPr lang="en-US" altLang="en-US">
                <a:solidFill>
                  <a:srgbClr val="06698A"/>
                </a:solidFill>
              </a:rPr>
              <a:t>There's no cure but daily HIV treatment can reduce severity of illness and decrease risk of transmission</a:t>
            </a:r>
            <a:endParaRPr lang="en-US" altLang="en-US">
              <a:solidFill>
                <a:srgbClr val="06698A"/>
              </a:solidFill>
              <a:cs typeface="Calibri"/>
            </a:endParaRPr>
          </a:p>
          <a:p>
            <a:pPr algn="l">
              <a:lnSpc>
                <a:spcPct val="150000"/>
              </a:lnSpc>
              <a:spcBef>
                <a:spcPct val="0"/>
              </a:spcBef>
            </a:pPr>
            <a:r>
              <a:rPr lang="en-US" altLang="en-US">
                <a:solidFill>
                  <a:srgbClr val="06698A"/>
                </a:solidFill>
              </a:rPr>
              <a:t>Untreated HIV can result in AIDS</a:t>
            </a:r>
          </a:p>
          <a:p>
            <a:pPr algn="l">
              <a:lnSpc>
                <a:spcPct val="150000"/>
              </a:lnSpc>
              <a:spcBef>
                <a:spcPct val="0"/>
              </a:spcBef>
            </a:pPr>
            <a:r>
              <a:rPr lang="en-US" altLang="en-US">
                <a:solidFill>
                  <a:srgbClr val="06698A"/>
                </a:solidFill>
              </a:rPr>
              <a:t>There is no vaccine for HIV</a:t>
            </a:r>
          </a:p>
          <a:p>
            <a:pPr marL="0" indent="0" algn="l">
              <a:lnSpc>
                <a:spcPct val="100000"/>
              </a:lnSpc>
              <a:spcBef>
                <a:spcPct val="0"/>
              </a:spcBef>
              <a:buNone/>
            </a:pPr>
            <a:endParaRPr lang="en-US" altLang="en-US"/>
          </a:p>
        </p:txBody>
      </p:sp>
      <p:grpSp>
        <p:nvGrpSpPr>
          <p:cNvPr id="3" name="Group 2">
            <a:extLst>
              <a:ext uri="{FF2B5EF4-FFF2-40B4-BE49-F238E27FC236}">
                <a16:creationId xmlns:a16="http://schemas.microsoft.com/office/drawing/2014/main" id="{F9B9E675-181B-CEAF-74CB-5CF1C73E0264}"/>
              </a:ext>
            </a:extLst>
          </p:cNvPr>
          <p:cNvGrpSpPr/>
          <p:nvPr/>
        </p:nvGrpSpPr>
        <p:grpSpPr>
          <a:xfrm>
            <a:off x="125365" y="2964596"/>
            <a:ext cx="12042823" cy="2872176"/>
            <a:chOff x="125365" y="2964596"/>
            <a:chExt cx="12042823" cy="2872176"/>
          </a:xfrm>
        </p:grpSpPr>
        <p:pic>
          <p:nvPicPr>
            <p:cNvPr id="34" name="Picture 22" descr="Diagram, icon&#10;&#10;Description automatically generated">
              <a:extLst>
                <a:ext uri="{FF2B5EF4-FFF2-40B4-BE49-F238E27FC236}">
                  <a16:creationId xmlns:a16="http://schemas.microsoft.com/office/drawing/2014/main" id="{31F307B4-0EDE-298E-1731-9B5991C22309}"/>
                </a:ext>
              </a:extLst>
            </p:cNvPr>
            <p:cNvPicPr>
              <a:picLocks noChangeAspect="1"/>
            </p:cNvPicPr>
            <p:nvPr/>
          </p:nvPicPr>
          <p:blipFill>
            <a:blip r:embed="rId3"/>
            <a:stretch>
              <a:fillRect/>
            </a:stretch>
          </p:blipFill>
          <p:spPr>
            <a:xfrm rot="-1620000">
              <a:off x="902187" y="5138017"/>
              <a:ext cx="866775" cy="657225"/>
            </a:xfrm>
            <a:prstGeom prst="rect">
              <a:avLst/>
            </a:prstGeom>
          </p:spPr>
        </p:pic>
        <p:pic>
          <p:nvPicPr>
            <p:cNvPr id="35" name="Picture 7" descr="Diagram, icon&#10;&#10;Description automatically generated">
              <a:extLst>
                <a:ext uri="{FF2B5EF4-FFF2-40B4-BE49-F238E27FC236}">
                  <a16:creationId xmlns:a16="http://schemas.microsoft.com/office/drawing/2014/main" id="{2A388E89-B87A-59E6-CC6D-9B896F351C6D}"/>
                </a:ext>
              </a:extLst>
            </p:cNvPr>
            <p:cNvPicPr>
              <a:picLocks noChangeAspect="1"/>
            </p:cNvPicPr>
            <p:nvPr/>
          </p:nvPicPr>
          <p:blipFill>
            <a:blip r:embed="rId3"/>
            <a:stretch>
              <a:fillRect/>
            </a:stretch>
          </p:blipFill>
          <p:spPr>
            <a:xfrm>
              <a:off x="6124575" y="4100300"/>
              <a:ext cx="866775" cy="657225"/>
            </a:xfrm>
            <a:prstGeom prst="rect">
              <a:avLst/>
            </a:prstGeom>
          </p:spPr>
        </p:pic>
        <p:pic>
          <p:nvPicPr>
            <p:cNvPr id="37" name="Picture 20" descr="Diagram, icon&#10;&#10;Description automatically generated">
              <a:extLst>
                <a:ext uri="{FF2B5EF4-FFF2-40B4-BE49-F238E27FC236}">
                  <a16:creationId xmlns:a16="http://schemas.microsoft.com/office/drawing/2014/main" id="{2C537E50-0B74-E493-D1C7-DD7CABC67B0C}"/>
                </a:ext>
              </a:extLst>
            </p:cNvPr>
            <p:cNvPicPr>
              <a:picLocks noChangeAspect="1"/>
            </p:cNvPicPr>
            <p:nvPr/>
          </p:nvPicPr>
          <p:blipFill>
            <a:blip r:embed="rId3"/>
            <a:stretch>
              <a:fillRect/>
            </a:stretch>
          </p:blipFill>
          <p:spPr>
            <a:xfrm>
              <a:off x="125365" y="4933632"/>
              <a:ext cx="866775" cy="657225"/>
            </a:xfrm>
            <a:prstGeom prst="rect">
              <a:avLst/>
            </a:prstGeom>
          </p:spPr>
        </p:pic>
        <p:pic>
          <p:nvPicPr>
            <p:cNvPr id="36" name="Picture 16" descr="Diagram, icon&#10;&#10;Description automatically generated">
              <a:extLst>
                <a:ext uri="{FF2B5EF4-FFF2-40B4-BE49-F238E27FC236}">
                  <a16:creationId xmlns:a16="http://schemas.microsoft.com/office/drawing/2014/main" id="{EC29BA2D-3874-F3FA-8427-B376B4B2FE7C}"/>
                </a:ext>
              </a:extLst>
            </p:cNvPr>
            <p:cNvPicPr>
              <a:picLocks noChangeAspect="1"/>
            </p:cNvPicPr>
            <p:nvPr/>
          </p:nvPicPr>
          <p:blipFill>
            <a:blip r:embed="rId3"/>
            <a:stretch>
              <a:fillRect/>
            </a:stretch>
          </p:blipFill>
          <p:spPr>
            <a:xfrm rot="-2340000">
              <a:off x="2159726" y="5035823"/>
              <a:ext cx="866775" cy="657225"/>
            </a:xfrm>
            <a:prstGeom prst="rect">
              <a:avLst/>
            </a:prstGeom>
          </p:spPr>
        </p:pic>
        <p:pic>
          <p:nvPicPr>
            <p:cNvPr id="22" name="Picture 4" descr="Diagram, icon&#10;&#10;Description automatically generated">
              <a:extLst>
                <a:ext uri="{FF2B5EF4-FFF2-40B4-BE49-F238E27FC236}">
                  <a16:creationId xmlns:a16="http://schemas.microsoft.com/office/drawing/2014/main" id="{4CE26330-5374-AAD0-A61A-05DC9B458859}"/>
                </a:ext>
              </a:extLst>
            </p:cNvPr>
            <p:cNvPicPr>
              <a:picLocks noChangeAspect="1"/>
            </p:cNvPicPr>
            <p:nvPr/>
          </p:nvPicPr>
          <p:blipFill>
            <a:blip r:embed="rId3"/>
            <a:stretch>
              <a:fillRect/>
            </a:stretch>
          </p:blipFill>
          <p:spPr>
            <a:xfrm rot="2100000">
              <a:off x="8550305" y="5179546"/>
              <a:ext cx="866775" cy="657225"/>
            </a:xfrm>
            <a:prstGeom prst="rect">
              <a:avLst/>
            </a:prstGeom>
          </p:spPr>
        </p:pic>
        <p:pic>
          <p:nvPicPr>
            <p:cNvPr id="23" name="Picture 5" descr="Diagram, icon&#10;&#10;Description automatically generated">
              <a:extLst>
                <a:ext uri="{FF2B5EF4-FFF2-40B4-BE49-F238E27FC236}">
                  <a16:creationId xmlns:a16="http://schemas.microsoft.com/office/drawing/2014/main" id="{9F8399E1-3F26-881E-438B-B93AA3DCDAC5}"/>
                </a:ext>
              </a:extLst>
            </p:cNvPr>
            <p:cNvPicPr>
              <a:picLocks noChangeAspect="1"/>
            </p:cNvPicPr>
            <p:nvPr/>
          </p:nvPicPr>
          <p:blipFill>
            <a:blip r:embed="rId3"/>
            <a:stretch>
              <a:fillRect/>
            </a:stretch>
          </p:blipFill>
          <p:spPr>
            <a:xfrm rot="2160000">
              <a:off x="8418102" y="4443542"/>
              <a:ext cx="866775" cy="657225"/>
            </a:xfrm>
            <a:prstGeom prst="rect">
              <a:avLst/>
            </a:prstGeom>
          </p:spPr>
        </p:pic>
        <p:pic>
          <p:nvPicPr>
            <p:cNvPr id="24" name="Picture 10" descr="Diagram, icon&#10;&#10;Description automatically generated">
              <a:extLst>
                <a:ext uri="{FF2B5EF4-FFF2-40B4-BE49-F238E27FC236}">
                  <a16:creationId xmlns:a16="http://schemas.microsoft.com/office/drawing/2014/main" id="{38D2115B-5C33-7A1C-C372-8F334FFEA0CA}"/>
                </a:ext>
              </a:extLst>
            </p:cNvPr>
            <p:cNvPicPr>
              <a:picLocks noChangeAspect="1"/>
            </p:cNvPicPr>
            <p:nvPr/>
          </p:nvPicPr>
          <p:blipFill>
            <a:blip r:embed="rId3"/>
            <a:stretch>
              <a:fillRect/>
            </a:stretch>
          </p:blipFill>
          <p:spPr>
            <a:xfrm rot="-1440000">
              <a:off x="3273830" y="5179547"/>
              <a:ext cx="866775" cy="657225"/>
            </a:xfrm>
            <a:prstGeom prst="rect">
              <a:avLst/>
            </a:prstGeom>
          </p:spPr>
        </p:pic>
        <p:pic>
          <p:nvPicPr>
            <p:cNvPr id="25" name="Picture 11" descr="Diagram, icon&#10;&#10;Description automatically generated">
              <a:extLst>
                <a:ext uri="{FF2B5EF4-FFF2-40B4-BE49-F238E27FC236}">
                  <a16:creationId xmlns:a16="http://schemas.microsoft.com/office/drawing/2014/main" id="{8034D525-537E-909D-B878-A5655FB3D615}"/>
                </a:ext>
              </a:extLst>
            </p:cNvPr>
            <p:cNvPicPr>
              <a:picLocks noChangeAspect="1"/>
            </p:cNvPicPr>
            <p:nvPr/>
          </p:nvPicPr>
          <p:blipFill>
            <a:blip r:embed="rId3"/>
            <a:stretch>
              <a:fillRect/>
            </a:stretch>
          </p:blipFill>
          <p:spPr>
            <a:xfrm>
              <a:off x="7198862" y="4796069"/>
              <a:ext cx="866775" cy="657225"/>
            </a:xfrm>
            <a:prstGeom prst="rect">
              <a:avLst/>
            </a:prstGeom>
          </p:spPr>
        </p:pic>
        <p:pic>
          <p:nvPicPr>
            <p:cNvPr id="26" name="Picture 12" descr="Diagram, icon&#10;&#10;Description automatically generated">
              <a:extLst>
                <a:ext uri="{FF2B5EF4-FFF2-40B4-BE49-F238E27FC236}">
                  <a16:creationId xmlns:a16="http://schemas.microsoft.com/office/drawing/2014/main" id="{6A68B116-D29E-86A9-5F3D-963A2B6F0590}"/>
                </a:ext>
              </a:extLst>
            </p:cNvPr>
            <p:cNvPicPr>
              <a:picLocks noChangeAspect="1"/>
            </p:cNvPicPr>
            <p:nvPr/>
          </p:nvPicPr>
          <p:blipFill>
            <a:blip r:embed="rId3"/>
            <a:stretch>
              <a:fillRect/>
            </a:stretch>
          </p:blipFill>
          <p:spPr>
            <a:xfrm rot="18720000">
              <a:off x="9367547" y="4626564"/>
              <a:ext cx="866775" cy="657225"/>
            </a:xfrm>
            <a:prstGeom prst="rect">
              <a:avLst/>
            </a:prstGeom>
          </p:spPr>
        </p:pic>
        <p:pic>
          <p:nvPicPr>
            <p:cNvPr id="27" name="Picture 14" descr="Diagram, icon&#10;&#10;Description automatically generated">
              <a:extLst>
                <a:ext uri="{FF2B5EF4-FFF2-40B4-BE49-F238E27FC236}">
                  <a16:creationId xmlns:a16="http://schemas.microsoft.com/office/drawing/2014/main" id="{6239E000-93A5-480A-0B61-ECF21EF949D3}"/>
                </a:ext>
              </a:extLst>
            </p:cNvPr>
            <p:cNvPicPr>
              <a:picLocks noChangeAspect="1"/>
            </p:cNvPicPr>
            <p:nvPr/>
          </p:nvPicPr>
          <p:blipFill>
            <a:blip r:embed="rId3"/>
            <a:stretch>
              <a:fillRect/>
            </a:stretch>
          </p:blipFill>
          <p:spPr>
            <a:xfrm rot="-2220000">
              <a:off x="11135683" y="4964135"/>
              <a:ext cx="866775" cy="657225"/>
            </a:xfrm>
            <a:prstGeom prst="rect">
              <a:avLst/>
            </a:prstGeom>
          </p:spPr>
        </p:pic>
        <p:pic>
          <p:nvPicPr>
            <p:cNvPr id="28" name="Picture 17" descr="Diagram, icon&#10;&#10;Description automatically generated">
              <a:extLst>
                <a:ext uri="{FF2B5EF4-FFF2-40B4-BE49-F238E27FC236}">
                  <a16:creationId xmlns:a16="http://schemas.microsoft.com/office/drawing/2014/main" id="{20CAEC14-C68D-F4F4-847A-9DF63FD4AD9D}"/>
                </a:ext>
              </a:extLst>
            </p:cNvPr>
            <p:cNvPicPr>
              <a:picLocks noChangeAspect="1"/>
            </p:cNvPicPr>
            <p:nvPr/>
          </p:nvPicPr>
          <p:blipFill>
            <a:blip r:embed="rId3"/>
            <a:stretch>
              <a:fillRect/>
            </a:stretch>
          </p:blipFill>
          <p:spPr>
            <a:xfrm>
              <a:off x="4805035" y="4861284"/>
              <a:ext cx="866775" cy="657225"/>
            </a:xfrm>
            <a:prstGeom prst="rect">
              <a:avLst/>
            </a:prstGeom>
          </p:spPr>
        </p:pic>
        <p:pic>
          <p:nvPicPr>
            <p:cNvPr id="29" name="Picture 19" descr="Diagram, icon&#10;&#10;Description automatically generated">
              <a:extLst>
                <a:ext uri="{FF2B5EF4-FFF2-40B4-BE49-F238E27FC236}">
                  <a16:creationId xmlns:a16="http://schemas.microsoft.com/office/drawing/2014/main" id="{11E0F230-DD97-4CBA-0EEE-BC127D60E980}"/>
                </a:ext>
              </a:extLst>
            </p:cNvPr>
            <p:cNvPicPr>
              <a:picLocks noChangeAspect="1"/>
            </p:cNvPicPr>
            <p:nvPr/>
          </p:nvPicPr>
          <p:blipFill>
            <a:blip r:embed="rId3"/>
            <a:stretch>
              <a:fillRect/>
            </a:stretch>
          </p:blipFill>
          <p:spPr>
            <a:xfrm rot="-1980000">
              <a:off x="6075827" y="5138018"/>
              <a:ext cx="866775" cy="657225"/>
            </a:xfrm>
            <a:prstGeom prst="rect">
              <a:avLst/>
            </a:prstGeom>
          </p:spPr>
        </p:pic>
        <p:pic>
          <p:nvPicPr>
            <p:cNvPr id="30" name="Picture 23" descr="Diagram, icon&#10;&#10;Description automatically generated">
              <a:extLst>
                <a:ext uri="{FF2B5EF4-FFF2-40B4-BE49-F238E27FC236}">
                  <a16:creationId xmlns:a16="http://schemas.microsoft.com/office/drawing/2014/main" id="{C948BD75-2D4B-8C2C-6E94-6F6ED3E1A4E1}"/>
                </a:ext>
              </a:extLst>
            </p:cNvPr>
            <p:cNvPicPr>
              <a:picLocks noChangeAspect="1"/>
            </p:cNvPicPr>
            <p:nvPr/>
          </p:nvPicPr>
          <p:blipFill>
            <a:blip r:embed="rId3"/>
            <a:stretch>
              <a:fillRect/>
            </a:stretch>
          </p:blipFill>
          <p:spPr>
            <a:xfrm>
              <a:off x="10058564" y="3795212"/>
              <a:ext cx="866775" cy="657225"/>
            </a:xfrm>
            <a:prstGeom prst="rect">
              <a:avLst/>
            </a:prstGeom>
          </p:spPr>
        </p:pic>
        <p:pic>
          <p:nvPicPr>
            <p:cNvPr id="31" name="Picture 14" descr="Diagram, icon&#10;&#10;Description automatically generated">
              <a:extLst>
                <a:ext uri="{FF2B5EF4-FFF2-40B4-BE49-F238E27FC236}">
                  <a16:creationId xmlns:a16="http://schemas.microsoft.com/office/drawing/2014/main" id="{BC60AA44-68BA-11F1-3877-9FC17B9CD3F9}"/>
                </a:ext>
              </a:extLst>
            </p:cNvPr>
            <p:cNvPicPr>
              <a:picLocks noChangeAspect="1"/>
            </p:cNvPicPr>
            <p:nvPr/>
          </p:nvPicPr>
          <p:blipFill>
            <a:blip r:embed="rId3"/>
            <a:stretch>
              <a:fillRect/>
            </a:stretch>
          </p:blipFill>
          <p:spPr>
            <a:xfrm>
              <a:off x="10490064" y="4454602"/>
              <a:ext cx="866775" cy="657225"/>
            </a:xfrm>
            <a:prstGeom prst="rect">
              <a:avLst/>
            </a:prstGeom>
          </p:spPr>
        </p:pic>
        <p:pic>
          <p:nvPicPr>
            <p:cNvPr id="32" name="Picture 14" descr="Diagram, icon&#10;&#10;Description automatically generated">
              <a:extLst>
                <a:ext uri="{FF2B5EF4-FFF2-40B4-BE49-F238E27FC236}">
                  <a16:creationId xmlns:a16="http://schemas.microsoft.com/office/drawing/2014/main" id="{F3CCD250-C530-D2E6-CAE5-7A3BD0AB9CC3}"/>
                </a:ext>
              </a:extLst>
            </p:cNvPr>
            <p:cNvPicPr>
              <a:picLocks noChangeAspect="1"/>
            </p:cNvPicPr>
            <p:nvPr/>
          </p:nvPicPr>
          <p:blipFill>
            <a:blip r:embed="rId3"/>
            <a:stretch>
              <a:fillRect/>
            </a:stretch>
          </p:blipFill>
          <p:spPr>
            <a:xfrm>
              <a:off x="11249024" y="2964596"/>
              <a:ext cx="866775" cy="657225"/>
            </a:xfrm>
            <a:prstGeom prst="rect">
              <a:avLst/>
            </a:prstGeom>
          </p:spPr>
        </p:pic>
        <p:pic>
          <p:nvPicPr>
            <p:cNvPr id="33" name="Picture 14" descr="Diagram, icon&#10;&#10;Description automatically generated">
              <a:extLst>
                <a:ext uri="{FF2B5EF4-FFF2-40B4-BE49-F238E27FC236}">
                  <a16:creationId xmlns:a16="http://schemas.microsoft.com/office/drawing/2014/main" id="{599C3F69-C2DE-130E-8610-FD8655A1E255}"/>
                </a:ext>
              </a:extLst>
            </p:cNvPr>
            <p:cNvPicPr>
              <a:picLocks noChangeAspect="1"/>
            </p:cNvPicPr>
            <p:nvPr/>
          </p:nvPicPr>
          <p:blipFill>
            <a:blip r:embed="rId3"/>
            <a:stretch>
              <a:fillRect/>
            </a:stretch>
          </p:blipFill>
          <p:spPr>
            <a:xfrm>
              <a:off x="11301413" y="3922949"/>
              <a:ext cx="866775" cy="657225"/>
            </a:xfrm>
            <a:prstGeom prst="rect">
              <a:avLst/>
            </a:prstGeom>
          </p:spPr>
        </p:pic>
      </p:grpSp>
      <p:sp>
        <p:nvSpPr>
          <p:cNvPr id="9" name="Rectangle 8">
            <a:extLst>
              <a:ext uri="{FF2B5EF4-FFF2-40B4-BE49-F238E27FC236}">
                <a16:creationId xmlns:a16="http://schemas.microsoft.com/office/drawing/2014/main" id="{53D0A9C6-9551-8D3B-FA2F-CDDCF78D7AA6}"/>
              </a:ext>
            </a:extLst>
          </p:cNvPr>
          <p:cNvSpPr/>
          <p:nvPr/>
        </p:nvSpPr>
        <p:spPr>
          <a:xfrm>
            <a:off x="0" y="5701518"/>
            <a:ext cx="12192000" cy="1156482"/>
          </a:xfrm>
          <a:prstGeom prst="rect">
            <a:avLst/>
          </a:prstGeom>
          <a:solidFill>
            <a:srgbClr val="0E3D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a:extLst>
              <a:ext uri="{FF2B5EF4-FFF2-40B4-BE49-F238E27FC236}">
                <a16:creationId xmlns:a16="http://schemas.microsoft.com/office/drawing/2014/main" id="{4A036DB1-0630-777B-8D97-7D523E3A395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78828" y="5846371"/>
            <a:ext cx="1590769" cy="909010"/>
          </a:xfrm>
          <a:prstGeom prst="rect">
            <a:avLst/>
          </a:prstGeom>
        </p:spPr>
      </p:pic>
      <p:pic>
        <p:nvPicPr>
          <p:cNvPr id="11" name="Picture 10">
            <a:extLst>
              <a:ext uri="{FF2B5EF4-FFF2-40B4-BE49-F238E27FC236}">
                <a16:creationId xmlns:a16="http://schemas.microsoft.com/office/drawing/2014/main" id="{41324DE4-C970-C917-0EB1-7C24FE7AECC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923259" y="6179322"/>
            <a:ext cx="2007071" cy="348258"/>
          </a:xfrm>
          <a:prstGeom prst="rect">
            <a:avLst/>
          </a:prstGeom>
        </p:spPr>
      </p:pic>
      <p:sp>
        <p:nvSpPr>
          <p:cNvPr id="2" name="TextBox 1">
            <a:extLst>
              <a:ext uri="{FF2B5EF4-FFF2-40B4-BE49-F238E27FC236}">
                <a16:creationId xmlns:a16="http://schemas.microsoft.com/office/drawing/2014/main" id="{36901E82-882E-3230-F0CE-60F948748EE9}"/>
              </a:ext>
            </a:extLst>
          </p:cNvPr>
          <p:cNvSpPr txBox="1"/>
          <p:nvPr/>
        </p:nvSpPr>
        <p:spPr>
          <a:xfrm>
            <a:off x="2190750" y="330420"/>
            <a:ext cx="7867650" cy="584775"/>
          </a:xfrm>
          <a:prstGeom prst="rect">
            <a:avLst/>
          </a:prstGeom>
          <a:noFill/>
        </p:spPr>
        <p:txBody>
          <a:bodyPr wrap="square">
            <a:spAutoFit/>
          </a:bodyPr>
          <a:lstStyle/>
          <a:p>
            <a:pPr algn="ctr"/>
            <a:r>
              <a:rPr lang="en-CA" altLang="en-US" sz="3200" b="1">
                <a:solidFill>
                  <a:srgbClr val="6ABF4B"/>
                </a:solidFill>
                <a:latin typeface="Arial"/>
                <a:cs typeface="Arial"/>
              </a:rPr>
              <a:t>Human Immunodeficiency Virus (HIV)</a:t>
            </a:r>
            <a:endParaRPr lang="en-CA" sz="2800" b="1">
              <a:solidFill>
                <a:srgbClr val="6ABF4B"/>
              </a:solidFill>
            </a:endParaRPr>
          </a:p>
        </p:txBody>
      </p:sp>
    </p:spTree>
    <p:extLst>
      <p:ext uri="{BB962C8B-B14F-4D97-AF65-F5344CB8AC3E}">
        <p14:creationId xmlns:p14="http://schemas.microsoft.com/office/powerpoint/2010/main" val="1663001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3D0A9C6-9551-8D3B-FA2F-CDDCF78D7AA6}"/>
              </a:ext>
            </a:extLst>
          </p:cNvPr>
          <p:cNvSpPr/>
          <p:nvPr/>
        </p:nvSpPr>
        <p:spPr>
          <a:xfrm>
            <a:off x="0" y="5701518"/>
            <a:ext cx="12192000" cy="1156482"/>
          </a:xfrm>
          <a:prstGeom prst="rect">
            <a:avLst/>
          </a:prstGeom>
          <a:solidFill>
            <a:srgbClr val="0E3D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a:extLst>
              <a:ext uri="{FF2B5EF4-FFF2-40B4-BE49-F238E27FC236}">
                <a16:creationId xmlns:a16="http://schemas.microsoft.com/office/drawing/2014/main" id="{4A036DB1-0630-777B-8D97-7D523E3A395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78828" y="5846371"/>
            <a:ext cx="1590769" cy="909010"/>
          </a:xfrm>
          <a:prstGeom prst="rect">
            <a:avLst/>
          </a:prstGeom>
        </p:spPr>
      </p:pic>
      <p:pic>
        <p:nvPicPr>
          <p:cNvPr id="11" name="Picture 10">
            <a:extLst>
              <a:ext uri="{FF2B5EF4-FFF2-40B4-BE49-F238E27FC236}">
                <a16:creationId xmlns:a16="http://schemas.microsoft.com/office/drawing/2014/main" id="{41324DE4-C970-C917-0EB1-7C24FE7AECC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923259" y="6179322"/>
            <a:ext cx="2007071" cy="348258"/>
          </a:xfrm>
          <a:prstGeom prst="rect">
            <a:avLst/>
          </a:prstGeom>
        </p:spPr>
      </p:pic>
      <p:sp>
        <p:nvSpPr>
          <p:cNvPr id="2" name="TextBox 1">
            <a:extLst>
              <a:ext uri="{FF2B5EF4-FFF2-40B4-BE49-F238E27FC236}">
                <a16:creationId xmlns:a16="http://schemas.microsoft.com/office/drawing/2014/main" id="{E886EC35-6F57-3564-FD10-C5B4DC67E2BC}"/>
              </a:ext>
            </a:extLst>
          </p:cNvPr>
          <p:cNvSpPr txBox="1"/>
          <p:nvPr/>
        </p:nvSpPr>
        <p:spPr>
          <a:xfrm>
            <a:off x="2162175" y="330420"/>
            <a:ext cx="7867650" cy="584775"/>
          </a:xfrm>
          <a:prstGeom prst="rect">
            <a:avLst/>
          </a:prstGeom>
          <a:noFill/>
        </p:spPr>
        <p:txBody>
          <a:bodyPr wrap="square">
            <a:spAutoFit/>
          </a:bodyPr>
          <a:lstStyle/>
          <a:p>
            <a:pPr algn="ctr"/>
            <a:r>
              <a:rPr lang="en-CA" altLang="en-US" sz="3200" b="1">
                <a:solidFill>
                  <a:srgbClr val="6ABF4B"/>
                </a:solidFill>
                <a:latin typeface="Arial"/>
                <a:cs typeface="Arial"/>
              </a:rPr>
              <a:t>Most STI’s Have No Symptoms!</a:t>
            </a:r>
            <a:endParaRPr lang="en-CA" sz="2800" b="1">
              <a:solidFill>
                <a:srgbClr val="6ABF4B"/>
              </a:solidFill>
            </a:endParaRPr>
          </a:p>
        </p:txBody>
      </p:sp>
      <p:sp>
        <p:nvSpPr>
          <p:cNvPr id="3" name="Content Placeholder 2">
            <a:extLst>
              <a:ext uri="{FF2B5EF4-FFF2-40B4-BE49-F238E27FC236}">
                <a16:creationId xmlns:a16="http://schemas.microsoft.com/office/drawing/2014/main" id="{27CAC4ED-6D41-A49C-E93B-E6AA42F5F139}"/>
              </a:ext>
            </a:extLst>
          </p:cNvPr>
          <p:cNvSpPr>
            <a:spLocks noGrp="1"/>
          </p:cNvSpPr>
          <p:nvPr>
            <p:ph idx="1"/>
          </p:nvPr>
        </p:nvSpPr>
        <p:spPr>
          <a:xfrm>
            <a:off x="845478" y="1060048"/>
            <a:ext cx="10515600" cy="4097135"/>
          </a:xfrm>
        </p:spPr>
        <p:txBody>
          <a:bodyPr vert="horz" lIns="91440" tIns="45720" rIns="91440" bIns="45720" rtlCol="0" anchor="t">
            <a:normAutofit/>
          </a:bodyPr>
          <a:lstStyle/>
          <a:p>
            <a:pPr marL="0" indent="0" algn="ctr">
              <a:lnSpc>
                <a:spcPct val="100000"/>
              </a:lnSpc>
              <a:spcBef>
                <a:spcPts val="600"/>
              </a:spcBef>
              <a:buNone/>
            </a:pPr>
            <a:r>
              <a:rPr lang="en-US" altLang="en-US">
                <a:solidFill>
                  <a:srgbClr val="06698A"/>
                </a:solidFill>
                <a:cs typeface="Arial"/>
              </a:rPr>
              <a:t>How can someone know if they or their partner has a sexually transmitted or blood-borne infection?</a:t>
            </a:r>
            <a:endParaRPr lang="en-US" altLang="en-US">
              <a:solidFill>
                <a:srgbClr val="06698A"/>
              </a:solidFill>
            </a:endParaRPr>
          </a:p>
          <a:p>
            <a:pPr marL="0" indent="0">
              <a:lnSpc>
                <a:spcPct val="100000"/>
              </a:lnSpc>
              <a:spcBef>
                <a:spcPct val="0"/>
              </a:spcBef>
              <a:buNone/>
            </a:pPr>
            <a:endParaRPr lang="en-US" altLang="en-US"/>
          </a:p>
          <a:p>
            <a:pPr marL="0" indent="0">
              <a:lnSpc>
                <a:spcPct val="100000"/>
              </a:lnSpc>
              <a:spcBef>
                <a:spcPct val="0"/>
              </a:spcBef>
              <a:buNone/>
            </a:pPr>
            <a:endParaRPr lang="en-US" altLang="en-US"/>
          </a:p>
          <a:p>
            <a:pPr marL="0" indent="0">
              <a:lnSpc>
                <a:spcPct val="100000"/>
              </a:lnSpc>
              <a:spcBef>
                <a:spcPct val="0"/>
              </a:spcBef>
              <a:buNone/>
            </a:pPr>
            <a:endParaRPr lang="en-US" altLang="en-US"/>
          </a:p>
        </p:txBody>
      </p:sp>
      <p:pic>
        <p:nvPicPr>
          <p:cNvPr id="4" name="Picture 3">
            <a:extLst>
              <a:ext uri="{FF2B5EF4-FFF2-40B4-BE49-F238E27FC236}">
                <a16:creationId xmlns:a16="http://schemas.microsoft.com/office/drawing/2014/main" id="{6631643C-1225-23E3-4440-4790D83622FC}"/>
              </a:ext>
            </a:extLst>
          </p:cNvPr>
          <p:cNvPicPr>
            <a:picLocks noChangeAspect="1"/>
          </p:cNvPicPr>
          <p:nvPr/>
        </p:nvPicPr>
        <p:blipFill>
          <a:blip r:embed="rId5"/>
          <a:stretch>
            <a:fillRect/>
          </a:stretch>
        </p:blipFill>
        <p:spPr>
          <a:xfrm>
            <a:off x="1285096" y="2506366"/>
            <a:ext cx="2938095" cy="1960887"/>
          </a:xfrm>
          <a:prstGeom prst="roundRect">
            <a:avLst/>
          </a:prstGeom>
        </p:spPr>
      </p:pic>
      <p:pic>
        <p:nvPicPr>
          <p:cNvPr id="5" name="Picture 4">
            <a:extLst>
              <a:ext uri="{FF2B5EF4-FFF2-40B4-BE49-F238E27FC236}">
                <a16:creationId xmlns:a16="http://schemas.microsoft.com/office/drawing/2014/main" id="{403F9431-667F-1E56-F453-1A5F34B86AA3}"/>
              </a:ext>
            </a:extLst>
          </p:cNvPr>
          <p:cNvPicPr>
            <a:picLocks noChangeAspect="1"/>
          </p:cNvPicPr>
          <p:nvPr/>
        </p:nvPicPr>
        <p:blipFill>
          <a:blip r:embed="rId6"/>
          <a:stretch>
            <a:fillRect/>
          </a:stretch>
        </p:blipFill>
        <p:spPr>
          <a:xfrm>
            <a:off x="8103838" y="2536913"/>
            <a:ext cx="2994217" cy="1960887"/>
          </a:xfrm>
          <a:prstGeom prst="roundRect">
            <a:avLst/>
          </a:prstGeom>
        </p:spPr>
      </p:pic>
      <p:pic>
        <p:nvPicPr>
          <p:cNvPr id="6" name="Picture 5">
            <a:extLst>
              <a:ext uri="{FF2B5EF4-FFF2-40B4-BE49-F238E27FC236}">
                <a16:creationId xmlns:a16="http://schemas.microsoft.com/office/drawing/2014/main" id="{FFBCACC0-96A5-E8A7-E017-BB869DBDEB1B}"/>
              </a:ext>
            </a:extLst>
          </p:cNvPr>
          <p:cNvPicPr>
            <a:picLocks noChangeAspect="1"/>
          </p:cNvPicPr>
          <p:nvPr/>
        </p:nvPicPr>
        <p:blipFill>
          <a:blip r:embed="rId7"/>
          <a:stretch>
            <a:fillRect/>
          </a:stretch>
        </p:blipFill>
        <p:spPr>
          <a:xfrm>
            <a:off x="4705835" y="2536913"/>
            <a:ext cx="2915359" cy="1960887"/>
          </a:xfrm>
          <a:prstGeom prst="roundRect">
            <a:avLst/>
          </a:prstGeom>
        </p:spPr>
      </p:pic>
      <p:sp>
        <p:nvSpPr>
          <p:cNvPr id="7" name="TextBox 6">
            <a:extLst>
              <a:ext uri="{FF2B5EF4-FFF2-40B4-BE49-F238E27FC236}">
                <a16:creationId xmlns:a16="http://schemas.microsoft.com/office/drawing/2014/main" id="{34885077-7360-76AC-9984-044C11F682C5}"/>
              </a:ext>
            </a:extLst>
          </p:cNvPr>
          <p:cNvSpPr txBox="1"/>
          <p:nvPr/>
        </p:nvSpPr>
        <p:spPr>
          <a:xfrm>
            <a:off x="2162175" y="4737618"/>
            <a:ext cx="7867650" cy="584775"/>
          </a:xfrm>
          <a:prstGeom prst="rect">
            <a:avLst/>
          </a:prstGeom>
          <a:noFill/>
        </p:spPr>
        <p:txBody>
          <a:bodyPr wrap="square">
            <a:spAutoFit/>
          </a:bodyPr>
          <a:lstStyle/>
          <a:p>
            <a:pPr algn="ctr"/>
            <a:r>
              <a:rPr lang="en-CA" altLang="en-US" sz="3200" b="1">
                <a:solidFill>
                  <a:srgbClr val="6ABF4B"/>
                </a:solidFill>
                <a:latin typeface="Arial"/>
                <a:cs typeface="Arial"/>
              </a:rPr>
              <a:t>Testing</a:t>
            </a:r>
            <a:endParaRPr lang="en-CA" sz="2800" b="1">
              <a:solidFill>
                <a:srgbClr val="6ABF4B"/>
              </a:solidFill>
            </a:endParaRPr>
          </a:p>
        </p:txBody>
      </p:sp>
    </p:spTree>
    <p:extLst>
      <p:ext uri="{BB962C8B-B14F-4D97-AF65-F5344CB8AC3E}">
        <p14:creationId xmlns:p14="http://schemas.microsoft.com/office/powerpoint/2010/main" val="762551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3D0A9C6-9551-8D3B-FA2F-CDDCF78D7AA6}"/>
              </a:ext>
            </a:extLst>
          </p:cNvPr>
          <p:cNvSpPr/>
          <p:nvPr/>
        </p:nvSpPr>
        <p:spPr>
          <a:xfrm>
            <a:off x="0" y="5701518"/>
            <a:ext cx="12192000" cy="1156482"/>
          </a:xfrm>
          <a:prstGeom prst="rect">
            <a:avLst/>
          </a:prstGeom>
          <a:solidFill>
            <a:srgbClr val="0E3D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a:extLst>
              <a:ext uri="{FF2B5EF4-FFF2-40B4-BE49-F238E27FC236}">
                <a16:creationId xmlns:a16="http://schemas.microsoft.com/office/drawing/2014/main" id="{4A036DB1-0630-777B-8D97-7D523E3A395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78828" y="5846371"/>
            <a:ext cx="1590769" cy="909010"/>
          </a:xfrm>
          <a:prstGeom prst="rect">
            <a:avLst/>
          </a:prstGeom>
        </p:spPr>
      </p:pic>
      <p:pic>
        <p:nvPicPr>
          <p:cNvPr id="11" name="Picture 10">
            <a:extLst>
              <a:ext uri="{FF2B5EF4-FFF2-40B4-BE49-F238E27FC236}">
                <a16:creationId xmlns:a16="http://schemas.microsoft.com/office/drawing/2014/main" id="{41324DE4-C970-C917-0EB1-7C24FE7AECC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923259" y="6179322"/>
            <a:ext cx="2007071" cy="348258"/>
          </a:xfrm>
          <a:prstGeom prst="rect">
            <a:avLst/>
          </a:prstGeom>
        </p:spPr>
      </p:pic>
      <p:sp>
        <p:nvSpPr>
          <p:cNvPr id="2" name="TextBox 1">
            <a:extLst>
              <a:ext uri="{FF2B5EF4-FFF2-40B4-BE49-F238E27FC236}">
                <a16:creationId xmlns:a16="http://schemas.microsoft.com/office/drawing/2014/main" id="{9F2AAA91-0588-8588-FBD9-5F849D08FBE2}"/>
              </a:ext>
            </a:extLst>
          </p:cNvPr>
          <p:cNvSpPr txBox="1"/>
          <p:nvPr/>
        </p:nvSpPr>
        <p:spPr>
          <a:xfrm>
            <a:off x="4886325" y="225645"/>
            <a:ext cx="2419350" cy="584775"/>
          </a:xfrm>
          <a:prstGeom prst="rect">
            <a:avLst/>
          </a:prstGeom>
          <a:noFill/>
        </p:spPr>
        <p:txBody>
          <a:bodyPr wrap="square">
            <a:spAutoFit/>
          </a:bodyPr>
          <a:lstStyle/>
          <a:p>
            <a:pPr algn="ctr"/>
            <a:r>
              <a:rPr lang="en-CA" altLang="en-US" sz="3200" b="1">
                <a:solidFill>
                  <a:srgbClr val="6ABF4B"/>
                </a:solidFill>
                <a:latin typeface="Arial"/>
                <a:cs typeface="Arial"/>
              </a:rPr>
              <a:t>Prevention</a:t>
            </a:r>
            <a:endParaRPr lang="en-CA" sz="2800" b="1">
              <a:solidFill>
                <a:srgbClr val="6ABF4B"/>
              </a:solidFill>
            </a:endParaRPr>
          </a:p>
        </p:txBody>
      </p:sp>
      <p:sp>
        <p:nvSpPr>
          <p:cNvPr id="3" name="Content Placeholder 2">
            <a:extLst>
              <a:ext uri="{FF2B5EF4-FFF2-40B4-BE49-F238E27FC236}">
                <a16:creationId xmlns:a16="http://schemas.microsoft.com/office/drawing/2014/main" id="{A05743ED-7A8E-5B9B-D909-DE501E8024CC}"/>
              </a:ext>
            </a:extLst>
          </p:cNvPr>
          <p:cNvSpPr>
            <a:spLocks noGrp="1"/>
          </p:cNvSpPr>
          <p:nvPr>
            <p:ph idx="1"/>
          </p:nvPr>
        </p:nvSpPr>
        <p:spPr>
          <a:xfrm>
            <a:off x="838200" y="915587"/>
            <a:ext cx="10515600" cy="1618008"/>
          </a:xfrm>
        </p:spPr>
        <p:txBody>
          <a:bodyPr vert="horz" lIns="91440" tIns="45720" rIns="91440" bIns="45720" rtlCol="0" anchor="t">
            <a:normAutofit/>
          </a:bodyPr>
          <a:lstStyle/>
          <a:p>
            <a:pPr marL="0" indent="0" algn="ctr">
              <a:buNone/>
            </a:pPr>
            <a:r>
              <a:rPr lang="en-CA">
                <a:solidFill>
                  <a:srgbClr val="06698A"/>
                </a:solidFill>
                <a:cs typeface="Arial"/>
              </a:rPr>
              <a:t>Abstinence </a:t>
            </a:r>
            <a:endParaRPr lang="en-CA">
              <a:solidFill>
                <a:srgbClr val="06698A"/>
              </a:solidFill>
            </a:endParaRPr>
          </a:p>
          <a:p>
            <a:pPr marL="0" indent="0" algn="ctr">
              <a:buNone/>
            </a:pPr>
            <a:r>
              <a:rPr lang="en-CA">
                <a:solidFill>
                  <a:srgbClr val="06698A"/>
                </a:solidFill>
                <a:cs typeface="Arial"/>
              </a:rPr>
              <a:t>Harm Reduction</a:t>
            </a:r>
          </a:p>
          <a:p>
            <a:pPr marL="0" indent="0" algn="ctr">
              <a:buNone/>
            </a:pPr>
            <a:r>
              <a:rPr lang="en-CA">
                <a:solidFill>
                  <a:srgbClr val="06698A"/>
                </a:solidFill>
                <a:cs typeface="Arial"/>
              </a:rPr>
              <a:t>Barrier Methods</a:t>
            </a:r>
            <a:endParaRPr lang="en-CA">
              <a:solidFill>
                <a:srgbClr val="06698A"/>
              </a:solidFill>
            </a:endParaRPr>
          </a:p>
        </p:txBody>
      </p:sp>
      <p:grpSp>
        <p:nvGrpSpPr>
          <p:cNvPr id="4" name="Group 3">
            <a:extLst>
              <a:ext uri="{FF2B5EF4-FFF2-40B4-BE49-F238E27FC236}">
                <a16:creationId xmlns:a16="http://schemas.microsoft.com/office/drawing/2014/main" id="{AF26701A-029B-E89E-B3B0-DB36AF8252F8}"/>
              </a:ext>
            </a:extLst>
          </p:cNvPr>
          <p:cNvGrpSpPr/>
          <p:nvPr/>
        </p:nvGrpSpPr>
        <p:grpSpPr>
          <a:xfrm>
            <a:off x="2032825" y="3011399"/>
            <a:ext cx="8145399" cy="2054525"/>
            <a:chOff x="2094965" y="4268098"/>
            <a:chExt cx="8145399" cy="2054525"/>
          </a:xfrm>
        </p:grpSpPr>
        <p:pic>
          <p:nvPicPr>
            <p:cNvPr id="5" name="Picture 4" descr="Icon&#10;&#10;Description automatically generated">
              <a:extLst>
                <a:ext uri="{FF2B5EF4-FFF2-40B4-BE49-F238E27FC236}">
                  <a16:creationId xmlns:a16="http://schemas.microsoft.com/office/drawing/2014/main" id="{EEDF1A0D-822F-B922-EC22-EFD5DB64C9E1}"/>
                </a:ext>
              </a:extLst>
            </p:cNvPr>
            <p:cNvPicPr>
              <a:picLocks noChangeAspect="1"/>
            </p:cNvPicPr>
            <p:nvPr/>
          </p:nvPicPr>
          <p:blipFill>
            <a:blip r:embed="rId5"/>
            <a:stretch>
              <a:fillRect/>
            </a:stretch>
          </p:blipFill>
          <p:spPr>
            <a:xfrm>
              <a:off x="8248920" y="4268098"/>
              <a:ext cx="1991444" cy="1844255"/>
            </a:xfrm>
            <a:prstGeom prst="rect">
              <a:avLst/>
            </a:prstGeom>
          </p:spPr>
        </p:pic>
        <p:pic>
          <p:nvPicPr>
            <p:cNvPr id="6" name="Picture 13" descr="Icon&#10;&#10;Description automatically generated">
              <a:extLst>
                <a:ext uri="{FF2B5EF4-FFF2-40B4-BE49-F238E27FC236}">
                  <a16:creationId xmlns:a16="http://schemas.microsoft.com/office/drawing/2014/main" id="{68416215-771D-D0DC-6886-BC71AD33C014}"/>
                </a:ext>
              </a:extLst>
            </p:cNvPr>
            <p:cNvPicPr>
              <a:picLocks noChangeAspect="1"/>
            </p:cNvPicPr>
            <p:nvPr/>
          </p:nvPicPr>
          <p:blipFill>
            <a:blip r:embed="rId6"/>
            <a:stretch>
              <a:fillRect/>
            </a:stretch>
          </p:blipFill>
          <p:spPr>
            <a:xfrm>
              <a:off x="6226475" y="4306826"/>
              <a:ext cx="2025050" cy="1968079"/>
            </a:xfrm>
            <a:prstGeom prst="rect">
              <a:avLst/>
            </a:prstGeom>
          </p:spPr>
        </p:pic>
        <p:pic>
          <p:nvPicPr>
            <p:cNvPr id="7" name="Picture 5" descr="Icon&#10;&#10;Description automatically generated">
              <a:extLst>
                <a:ext uri="{FF2B5EF4-FFF2-40B4-BE49-F238E27FC236}">
                  <a16:creationId xmlns:a16="http://schemas.microsoft.com/office/drawing/2014/main" id="{0250C9CA-5409-3251-7D30-59C0D5A92F37}"/>
                </a:ext>
              </a:extLst>
            </p:cNvPr>
            <p:cNvPicPr>
              <a:picLocks noChangeAspect="1"/>
            </p:cNvPicPr>
            <p:nvPr/>
          </p:nvPicPr>
          <p:blipFill>
            <a:blip r:embed="rId7"/>
            <a:stretch>
              <a:fillRect/>
            </a:stretch>
          </p:blipFill>
          <p:spPr>
            <a:xfrm>
              <a:off x="4103119" y="4302244"/>
              <a:ext cx="1987310" cy="2020379"/>
            </a:xfrm>
            <a:prstGeom prst="rect">
              <a:avLst/>
            </a:prstGeom>
          </p:spPr>
        </p:pic>
        <p:pic>
          <p:nvPicPr>
            <p:cNvPr id="8" name="Picture 7" descr="Icon&#10;&#10;Description automatically generated">
              <a:extLst>
                <a:ext uri="{FF2B5EF4-FFF2-40B4-BE49-F238E27FC236}">
                  <a16:creationId xmlns:a16="http://schemas.microsoft.com/office/drawing/2014/main" id="{129948F8-2F29-4520-F771-CC2DECD6F118}"/>
                </a:ext>
              </a:extLst>
            </p:cNvPr>
            <p:cNvPicPr>
              <a:picLocks noChangeAspect="1"/>
            </p:cNvPicPr>
            <p:nvPr/>
          </p:nvPicPr>
          <p:blipFill>
            <a:blip r:embed="rId8"/>
            <a:stretch>
              <a:fillRect/>
            </a:stretch>
          </p:blipFill>
          <p:spPr>
            <a:xfrm>
              <a:off x="2094965" y="4273130"/>
              <a:ext cx="2021095" cy="1977964"/>
            </a:xfrm>
            <a:prstGeom prst="rect">
              <a:avLst/>
            </a:prstGeom>
          </p:spPr>
        </p:pic>
      </p:grpSp>
    </p:spTree>
    <p:extLst>
      <p:ext uri="{BB962C8B-B14F-4D97-AF65-F5344CB8AC3E}">
        <p14:creationId xmlns:p14="http://schemas.microsoft.com/office/powerpoint/2010/main" val="1279755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3D0A9C6-9551-8D3B-FA2F-CDDCF78D7AA6}"/>
              </a:ext>
            </a:extLst>
          </p:cNvPr>
          <p:cNvSpPr/>
          <p:nvPr/>
        </p:nvSpPr>
        <p:spPr>
          <a:xfrm>
            <a:off x="0" y="5701518"/>
            <a:ext cx="12192000" cy="1156482"/>
          </a:xfrm>
          <a:prstGeom prst="rect">
            <a:avLst/>
          </a:prstGeom>
          <a:solidFill>
            <a:srgbClr val="0E3D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a:extLst>
              <a:ext uri="{FF2B5EF4-FFF2-40B4-BE49-F238E27FC236}">
                <a16:creationId xmlns:a16="http://schemas.microsoft.com/office/drawing/2014/main" id="{4A036DB1-0630-777B-8D97-7D523E3A395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78828" y="5846371"/>
            <a:ext cx="1590769" cy="909010"/>
          </a:xfrm>
          <a:prstGeom prst="rect">
            <a:avLst/>
          </a:prstGeom>
        </p:spPr>
      </p:pic>
      <p:pic>
        <p:nvPicPr>
          <p:cNvPr id="11" name="Picture 10">
            <a:extLst>
              <a:ext uri="{FF2B5EF4-FFF2-40B4-BE49-F238E27FC236}">
                <a16:creationId xmlns:a16="http://schemas.microsoft.com/office/drawing/2014/main" id="{41324DE4-C970-C917-0EB1-7C24FE7AECC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923259" y="6179322"/>
            <a:ext cx="2007071" cy="348258"/>
          </a:xfrm>
          <a:prstGeom prst="rect">
            <a:avLst/>
          </a:prstGeom>
        </p:spPr>
      </p:pic>
      <p:pic>
        <p:nvPicPr>
          <p:cNvPr id="2" name="Picture 1">
            <a:extLst>
              <a:ext uri="{FF2B5EF4-FFF2-40B4-BE49-F238E27FC236}">
                <a16:creationId xmlns:a16="http://schemas.microsoft.com/office/drawing/2014/main" id="{6DDF6F6A-0E05-0454-762E-AEBE13B13C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1850" y="43668"/>
            <a:ext cx="5638800" cy="5638800"/>
          </a:xfrm>
          <a:prstGeom prst="roundRect">
            <a:avLst/>
          </a:prstGeom>
        </p:spPr>
      </p:pic>
    </p:spTree>
    <p:extLst>
      <p:ext uri="{BB962C8B-B14F-4D97-AF65-F5344CB8AC3E}">
        <p14:creationId xmlns:p14="http://schemas.microsoft.com/office/powerpoint/2010/main" val="1362723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3D0A9C6-9551-8D3B-FA2F-CDDCF78D7AA6}"/>
              </a:ext>
            </a:extLst>
          </p:cNvPr>
          <p:cNvSpPr/>
          <p:nvPr/>
        </p:nvSpPr>
        <p:spPr>
          <a:xfrm>
            <a:off x="0" y="5701518"/>
            <a:ext cx="12192000" cy="1156482"/>
          </a:xfrm>
          <a:prstGeom prst="rect">
            <a:avLst/>
          </a:prstGeom>
          <a:solidFill>
            <a:srgbClr val="0E3D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a:extLst>
              <a:ext uri="{FF2B5EF4-FFF2-40B4-BE49-F238E27FC236}">
                <a16:creationId xmlns:a16="http://schemas.microsoft.com/office/drawing/2014/main" id="{4A036DB1-0630-777B-8D97-7D523E3A395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78828" y="5846371"/>
            <a:ext cx="1590769" cy="909010"/>
          </a:xfrm>
          <a:prstGeom prst="rect">
            <a:avLst/>
          </a:prstGeom>
        </p:spPr>
      </p:pic>
      <p:pic>
        <p:nvPicPr>
          <p:cNvPr id="11" name="Picture 10">
            <a:extLst>
              <a:ext uri="{FF2B5EF4-FFF2-40B4-BE49-F238E27FC236}">
                <a16:creationId xmlns:a16="http://schemas.microsoft.com/office/drawing/2014/main" id="{41324DE4-C970-C917-0EB1-7C24FE7AECC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923259" y="6179322"/>
            <a:ext cx="2007071" cy="348258"/>
          </a:xfrm>
          <a:prstGeom prst="rect">
            <a:avLst/>
          </a:prstGeom>
        </p:spPr>
      </p:pic>
      <p:sp>
        <p:nvSpPr>
          <p:cNvPr id="2" name="TextBox 1">
            <a:extLst>
              <a:ext uri="{FF2B5EF4-FFF2-40B4-BE49-F238E27FC236}">
                <a16:creationId xmlns:a16="http://schemas.microsoft.com/office/drawing/2014/main" id="{C690D321-9FC7-1F4C-2FBC-B2BCB7B8159B}"/>
              </a:ext>
            </a:extLst>
          </p:cNvPr>
          <p:cNvSpPr txBox="1"/>
          <p:nvPr/>
        </p:nvSpPr>
        <p:spPr>
          <a:xfrm>
            <a:off x="4428667" y="330420"/>
            <a:ext cx="3334666" cy="584775"/>
          </a:xfrm>
          <a:prstGeom prst="rect">
            <a:avLst/>
          </a:prstGeom>
          <a:noFill/>
        </p:spPr>
        <p:txBody>
          <a:bodyPr wrap="square">
            <a:spAutoFit/>
          </a:bodyPr>
          <a:lstStyle/>
          <a:p>
            <a:pPr algn="ctr"/>
            <a:r>
              <a:rPr lang="en-CA" altLang="en-US" sz="3200" b="1">
                <a:solidFill>
                  <a:srgbClr val="6ABF4B"/>
                </a:solidFill>
                <a:latin typeface="Arial"/>
                <a:cs typeface="Arial"/>
              </a:rPr>
              <a:t>Harm Reduction</a:t>
            </a:r>
            <a:endParaRPr lang="en-CA" sz="2800" b="1">
              <a:solidFill>
                <a:srgbClr val="6ABF4B"/>
              </a:solidFill>
            </a:endParaRPr>
          </a:p>
        </p:txBody>
      </p:sp>
      <p:sp>
        <p:nvSpPr>
          <p:cNvPr id="3" name="Content Placeholder 2">
            <a:extLst>
              <a:ext uri="{FF2B5EF4-FFF2-40B4-BE49-F238E27FC236}">
                <a16:creationId xmlns:a16="http://schemas.microsoft.com/office/drawing/2014/main" id="{E64E3EF3-C74B-52F4-4A35-86B536B3B558}"/>
              </a:ext>
            </a:extLst>
          </p:cNvPr>
          <p:cNvSpPr>
            <a:spLocks noGrp="1"/>
          </p:cNvSpPr>
          <p:nvPr>
            <p:ph idx="1"/>
          </p:nvPr>
        </p:nvSpPr>
        <p:spPr>
          <a:xfrm>
            <a:off x="685800" y="1019760"/>
            <a:ext cx="10515600" cy="4351338"/>
          </a:xfrm>
        </p:spPr>
        <p:txBody>
          <a:bodyPr vert="horz" lIns="91440" tIns="45720" rIns="91440" bIns="45720" rtlCol="0" anchor="t">
            <a:normAutofit/>
          </a:bodyPr>
          <a:lstStyle/>
          <a:p>
            <a:pPr algn="l">
              <a:defRPr/>
            </a:pPr>
            <a:r>
              <a:rPr lang="en-CA">
                <a:solidFill>
                  <a:srgbClr val="06698A"/>
                </a:solidFill>
                <a:cs typeface="Arial"/>
              </a:rPr>
              <a:t>Limit the number of sexual partners </a:t>
            </a:r>
          </a:p>
          <a:p>
            <a:pPr lvl="1">
              <a:defRPr/>
            </a:pPr>
            <a:r>
              <a:rPr lang="en-CA">
                <a:solidFill>
                  <a:srgbClr val="06698A"/>
                </a:solidFill>
                <a:cs typeface="Arial"/>
              </a:rPr>
              <a:t>more partners=more STI risk </a:t>
            </a:r>
            <a:endParaRPr lang="en-CA">
              <a:solidFill>
                <a:srgbClr val="06698A"/>
              </a:solidFill>
              <a:cs typeface="Arial" panose="020B0604020202020204" pitchFamily="34" charset="0"/>
            </a:endParaRPr>
          </a:p>
          <a:p>
            <a:pPr algn="l">
              <a:spcBef>
                <a:spcPts val="1800"/>
              </a:spcBef>
            </a:pPr>
            <a:r>
              <a:rPr lang="en-CA">
                <a:solidFill>
                  <a:srgbClr val="06698A"/>
                </a:solidFill>
                <a:cs typeface="Arial"/>
              </a:rPr>
              <a:t>Talk about sexual history and STI testing with partners</a:t>
            </a:r>
          </a:p>
          <a:p>
            <a:pPr algn="l">
              <a:spcBef>
                <a:spcPts val="1800"/>
              </a:spcBef>
            </a:pPr>
            <a:r>
              <a:rPr lang="en-CA">
                <a:solidFill>
                  <a:srgbClr val="06698A"/>
                </a:solidFill>
                <a:cs typeface="Arial"/>
              </a:rPr>
              <a:t>Avoid sexual contact if you or your partner have an active outbreak</a:t>
            </a:r>
            <a:endParaRPr lang="en-CA">
              <a:solidFill>
                <a:srgbClr val="06698A"/>
              </a:solidFill>
            </a:endParaRPr>
          </a:p>
          <a:p>
            <a:pPr algn="l">
              <a:spcBef>
                <a:spcPts val="1800"/>
              </a:spcBef>
            </a:pPr>
            <a:r>
              <a:rPr lang="en-CA">
                <a:solidFill>
                  <a:srgbClr val="06698A"/>
                </a:solidFill>
                <a:cs typeface="Arial"/>
              </a:rPr>
              <a:t>Use barrier methods</a:t>
            </a:r>
            <a:endParaRPr lang="en-CA">
              <a:solidFill>
                <a:srgbClr val="06698A"/>
              </a:solidFill>
            </a:endParaRPr>
          </a:p>
          <a:p>
            <a:pPr algn="l">
              <a:spcBef>
                <a:spcPts val="1800"/>
              </a:spcBef>
            </a:pPr>
            <a:r>
              <a:rPr lang="en-CA" b="1">
                <a:solidFill>
                  <a:srgbClr val="06698A"/>
                </a:solidFill>
                <a:cs typeface="Arial"/>
              </a:rPr>
              <a:t>Get Vaccinated!</a:t>
            </a:r>
            <a:r>
              <a:rPr lang="en-CA">
                <a:solidFill>
                  <a:srgbClr val="06698A"/>
                </a:solidFill>
                <a:cs typeface="Arial"/>
              </a:rPr>
              <a:t> </a:t>
            </a:r>
            <a:endParaRPr lang="en-CA">
              <a:solidFill>
                <a:srgbClr val="06698A"/>
              </a:solidFill>
            </a:endParaRPr>
          </a:p>
          <a:p>
            <a:pPr marL="0" indent="0">
              <a:lnSpc>
                <a:spcPct val="100000"/>
              </a:lnSpc>
              <a:buNone/>
            </a:pPr>
            <a:endParaRPr lang="en-CA"/>
          </a:p>
        </p:txBody>
      </p:sp>
    </p:spTree>
    <p:extLst>
      <p:ext uri="{BB962C8B-B14F-4D97-AF65-F5344CB8AC3E}">
        <p14:creationId xmlns:p14="http://schemas.microsoft.com/office/powerpoint/2010/main" val="395266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3D0A9C6-9551-8D3B-FA2F-CDDCF78D7AA6}"/>
              </a:ext>
            </a:extLst>
          </p:cNvPr>
          <p:cNvSpPr/>
          <p:nvPr/>
        </p:nvSpPr>
        <p:spPr>
          <a:xfrm>
            <a:off x="0" y="5701518"/>
            <a:ext cx="12192000" cy="1156482"/>
          </a:xfrm>
          <a:prstGeom prst="rect">
            <a:avLst/>
          </a:prstGeom>
          <a:solidFill>
            <a:srgbClr val="0E3D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a:extLst>
              <a:ext uri="{FF2B5EF4-FFF2-40B4-BE49-F238E27FC236}">
                <a16:creationId xmlns:a16="http://schemas.microsoft.com/office/drawing/2014/main" id="{4A036DB1-0630-777B-8D97-7D523E3A395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78828" y="5846371"/>
            <a:ext cx="1590769" cy="909010"/>
          </a:xfrm>
          <a:prstGeom prst="rect">
            <a:avLst/>
          </a:prstGeom>
        </p:spPr>
      </p:pic>
      <p:pic>
        <p:nvPicPr>
          <p:cNvPr id="11" name="Picture 10">
            <a:extLst>
              <a:ext uri="{FF2B5EF4-FFF2-40B4-BE49-F238E27FC236}">
                <a16:creationId xmlns:a16="http://schemas.microsoft.com/office/drawing/2014/main" id="{41324DE4-C970-C917-0EB1-7C24FE7AECC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923259" y="6179322"/>
            <a:ext cx="2007071" cy="348258"/>
          </a:xfrm>
          <a:prstGeom prst="rect">
            <a:avLst/>
          </a:prstGeom>
        </p:spPr>
      </p:pic>
      <p:sp>
        <p:nvSpPr>
          <p:cNvPr id="2" name="TextBox 1">
            <a:extLst>
              <a:ext uri="{FF2B5EF4-FFF2-40B4-BE49-F238E27FC236}">
                <a16:creationId xmlns:a16="http://schemas.microsoft.com/office/drawing/2014/main" id="{27DD7D34-47EB-7655-FD0B-1FBC52616959}"/>
              </a:ext>
            </a:extLst>
          </p:cNvPr>
          <p:cNvSpPr txBox="1"/>
          <p:nvPr/>
        </p:nvSpPr>
        <p:spPr>
          <a:xfrm>
            <a:off x="4428667" y="330420"/>
            <a:ext cx="3334666" cy="584775"/>
          </a:xfrm>
          <a:prstGeom prst="rect">
            <a:avLst/>
          </a:prstGeom>
          <a:noFill/>
        </p:spPr>
        <p:txBody>
          <a:bodyPr wrap="square">
            <a:spAutoFit/>
          </a:bodyPr>
          <a:lstStyle/>
          <a:p>
            <a:pPr algn="ctr"/>
            <a:r>
              <a:rPr lang="en-CA" altLang="en-US" sz="3200" b="1">
                <a:solidFill>
                  <a:srgbClr val="6ABF4B"/>
                </a:solidFill>
                <a:latin typeface="Arial"/>
                <a:cs typeface="Arial"/>
              </a:rPr>
              <a:t>Condoms</a:t>
            </a:r>
            <a:endParaRPr lang="en-CA" sz="2800" b="1">
              <a:solidFill>
                <a:srgbClr val="6ABF4B"/>
              </a:solidFill>
            </a:endParaRPr>
          </a:p>
        </p:txBody>
      </p:sp>
      <p:sp>
        <p:nvSpPr>
          <p:cNvPr id="3" name="Content Placeholder 2">
            <a:extLst>
              <a:ext uri="{FF2B5EF4-FFF2-40B4-BE49-F238E27FC236}">
                <a16:creationId xmlns:a16="http://schemas.microsoft.com/office/drawing/2014/main" id="{11928E8C-CFD4-FCCD-3F87-3980D355D619}"/>
              </a:ext>
            </a:extLst>
          </p:cNvPr>
          <p:cNvSpPr>
            <a:spLocks noGrp="1"/>
          </p:cNvSpPr>
          <p:nvPr>
            <p:ph idx="1"/>
          </p:nvPr>
        </p:nvSpPr>
        <p:spPr>
          <a:xfrm>
            <a:off x="360199" y="973579"/>
            <a:ext cx="5744308" cy="1808074"/>
          </a:xfrm>
        </p:spPr>
        <p:txBody>
          <a:bodyPr vert="horz" lIns="91440" tIns="45720" rIns="91440" bIns="45720" rtlCol="0" anchor="t">
            <a:noAutofit/>
          </a:bodyPr>
          <a:lstStyle/>
          <a:p>
            <a:pPr marL="0" indent="0" algn="ctr">
              <a:lnSpc>
                <a:spcPct val="100000"/>
              </a:lnSpc>
              <a:spcBef>
                <a:spcPct val="0"/>
              </a:spcBef>
              <a:buNone/>
            </a:pPr>
            <a:r>
              <a:rPr lang="en-US" altLang="en-US" b="1">
                <a:solidFill>
                  <a:srgbClr val="06698A"/>
                </a:solidFill>
                <a:cs typeface="Arial"/>
              </a:rPr>
              <a:t>Penis Condom</a:t>
            </a:r>
          </a:p>
          <a:p>
            <a:pPr marL="0" indent="0" algn="ctr">
              <a:lnSpc>
                <a:spcPct val="100000"/>
              </a:lnSpc>
              <a:spcBef>
                <a:spcPct val="0"/>
              </a:spcBef>
              <a:buNone/>
            </a:pPr>
            <a:r>
              <a:rPr lang="en-US" altLang="en-US" sz="2600">
                <a:solidFill>
                  <a:srgbClr val="06698A"/>
                </a:solidFill>
                <a:cs typeface="Arial"/>
              </a:rPr>
              <a:t>Worn on an erect penis as a barrier between the penis and a partner's body parts/fluids</a:t>
            </a:r>
            <a:r>
              <a:rPr lang="en-US" altLang="en-US" sz="2600">
                <a:solidFill>
                  <a:srgbClr val="0E3D51"/>
                </a:solidFill>
                <a:cs typeface="Arial"/>
              </a:rPr>
              <a:t>. </a:t>
            </a:r>
            <a:endParaRPr lang="en-US" altLang="en-US" sz="2600">
              <a:solidFill>
                <a:srgbClr val="0E3D51"/>
              </a:solidFill>
            </a:endParaRPr>
          </a:p>
        </p:txBody>
      </p:sp>
      <p:sp>
        <p:nvSpPr>
          <p:cNvPr id="4" name="Content Placeholder 2">
            <a:extLst>
              <a:ext uri="{FF2B5EF4-FFF2-40B4-BE49-F238E27FC236}">
                <a16:creationId xmlns:a16="http://schemas.microsoft.com/office/drawing/2014/main" id="{D722DD72-0ABB-81A0-DBD1-63EF5C5C2063}"/>
              </a:ext>
            </a:extLst>
          </p:cNvPr>
          <p:cNvSpPr txBox="1">
            <a:spLocks/>
          </p:cNvSpPr>
          <p:nvPr/>
        </p:nvSpPr>
        <p:spPr>
          <a:xfrm>
            <a:off x="6169118" y="1063700"/>
            <a:ext cx="5744308" cy="1627832"/>
          </a:xfrm>
          <a:prstGeom prst="rect">
            <a:avLst/>
          </a:prstGeom>
        </p:spPr>
        <p:txBody>
          <a:bodyPr vert="horz" lIns="91440" tIns="45720" rIns="91440" bIns="45720" rtlCol="0" anchor="t">
            <a:normAutofit fontScale="40000" lnSpcReduction="20000"/>
          </a:bodyPr>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ltLang="en-US" sz="7000" b="1">
                <a:solidFill>
                  <a:srgbClr val="06698A"/>
                </a:solidFill>
                <a:latin typeface="+mn-lt"/>
                <a:cs typeface="Arial"/>
              </a:rPr>
              <a:t>Vulva Condom </a:t>
            </a:r>
          </a:p>
          <a:p>
            <a:pPr marL="0" indent="0">
              <a:lnSpc>
                <a:spcPct val="120000"/>
              </a:lnSpc>
              <a:spcBef>
                <a:spcPts val="0"/>
              </a:spcBef>
              <a:buNone/>
              <a:defRPr/>
            </a:pPr>
            <a:r>
              <a:rPr lang="en-US" altLang="en-US" sz="6500">
                <a:solidFill>
                  <a:srgbClr val="06698A"/>
                </a:solidFill>
                <a:latin typeface="+mn-lt"/>
                <a:cs typeface="Arial"/>
              </a:rPr>
              <a:t>Polyurethane sheath inserted into the vagina before sex. </a:t>
            </a:r>
            <a:br>
              <a:rPr lang="en-US" altLang="en-US" sz="4200">
                <a:solidFill>
                  <a:srgbClr val="06698A"/>
                </a:solidFill>
                <a:latin typeface="+mn-lt"/>
              </a:rPr>
            </a:br>
            <a:endParaRPr lang="en-US" altLang="en-US" sz="4200">
              <a:solidFill>
                <a:srgbClr val="06698A"/>
              </a:solidFill>
              <a:latin typeface="+mn-lt"/>
            </a:endParaRPr>
          </a:p>
          <a:p>
            <a:pPr marL="457200" indent="-457200" algn="l">
              <a:defRPr/>
            </a:pPr>
            <a:endParaRPr lang="en-CA" altLang="en-US" sz="1400"/>
          </a:p>
          <a:p>
            <a:pPr marL="457200" lvl="1" indent="0">
              <a:buFont typeface="Arial" panose="020B0604020202020204" pitchFamily="34" charset="0"/>
              <a:buNone/>
              <a:defRPr/>
            </a:pPr>
            <a:endParaRPr lang="en-CA" sz="1200"/>
          </a:p>
        </p:txBody>
      </p:sp>
      <p:pic>
        <p:nvPicPr>
          <p:cNvPr id="5" name="Picture 4">
            <a:extLst>
              <a:ext uri="{FF2B5EF4-FFF2-40B4-BE49-F238E27FC236}">
                <a16:creationId xmlns:a16="http://schemas.microsoft.com/office/drawing/2014/main" id="{E4F46DFB-820F-5ACF-BBC4-D3D283B463ED}"/>
              </a:ext>
            </a:extLst>
          </p:cNvPr>
          <p:cNvPicPr>
            <a:picLocks noChangeAspect="1"/>
          </p:cNvPicPr>
          <p:nvPr/>
        </p:nvPicPr>
        <p:blipFill>
          <a:blip r:embed="rId5">
            <a:alphaModFix amt="70000"/>
            <a:extLst>
              <a:ext uri="{28A0092B-C50C-407E-A947-70E740481C1C}">
                <a14:useLocalDpi xmlns:a14="http://schemas.microsoft.com/office/drawing/2010/main" val="0"/>
              </a:ext>
            </a:extLst>
          </a:blip>
          <a:stretch>
            <a:fillRect/>
          </a:stretch>
        </p:blipFill>
        <p:spPr>
          <a:xfrm>
            <a:off x="1867541" y="2861840"/>
            <a:ext cx="3062789" cy="2128587"/>
          </a:xfrm>
          <a:prstGeom prst="roundRect">
            <a:avLst/>
          </a:prstGeom>
        </p:spPr>
      </p:pic>
      <p:pic>
        <p:nvPicPr>
          <p:cNvPr id="6" name="Picture 7" descr="A picture containing swimming&#10;&#10;Description automatically generated">
            <a:extLst>
              <a:ext uri="{FF2B5EF4-FFF2-40B4-BE49-F238E27FC236}">
                <a16:creationId xmlns:a16="http://schemas.microsoft.com/office/drawing/2014/main" id="{03CA8D28-7F07-88E5-5B36-78C3AF06E393}"/>
              </a:ext>
            </a:extLst>
          </p:cNvPr>
          <p:cNvPicPr>
            <a:picLocks noChangeAspect="1"/>
          </p:cNvPicPr>
          <p:nvPr/>
        </p:nvPicPr>
        <p:blipFill>
          <a:blip r:embed="rId6"/>
          <a:stretch>
            <a:fillRect/>
          </a:stretch>
        </p:blipFill>
        <p:spPr>
          <a:xfrm>
            <a:off x="7509898" y="2861840"/>
            <a:ext cx="3062748" cy="2126681"/>
          </a:xfrm>
          <a:prstGeom prst="rect">
            <a:avLst/>
          </a:prstGeom>
        </p:spPr>
      </p:pic>
      <p:sp>
        <p:nvSpPr>
          <p:cNvPr id="7" name="TextBox 6">
            <a:extLst>
              <a:ext uri="{FF2B5EF4-FFF2-40B4-BE49-F238E27FC236}">
                <a16:creationId xmlns:a16="http://schemas.microsoft.com/office/drawing/2014/main" id="{DEA4FFE0-3279-EBD2-6EC5-3FD411E39646}"/>
              </a:ext>
            </a:extLst>
          </p:cNvPr>
          <p:cNvSpPr txBox="1"/>
          <p:nvPr/>
        </p:nvSpPr>
        <p:spPr>
          <a:xfrm>
            <a:off x="3391033" y="5158829"/>
            <a:ext cx="5409934" cy="646331"/>
          </a:xfrm>
          <a:prstGeom prst="rect">
            <a:avLst/>
          </a:prstGeom>
          <a:noFill/>
        </p:spPr>
        <p:txBody>
          <a:bodyPr wrap="square" rtlCol="0">
            <a:spAutoFit/>
          </a:bodyPr>
          <a:lstStyle/>
          <a:p>
            <a:pPr algn="ctr"/>
            <a:r>
              <a:rPr lang="en-US" altLang="en-US">
                <a:solidFill>
                  <a:srgbClr val="06698A"/>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Condom Demonstration Video</a:t>
            </a:r>
            <a:r>
              <a:rPr lang="en-US" altLang="en-US">
                <a:solidFill>
                  <a:srgbClr val="06698A"/>
                </a:solidFill>
                <a:latin typeface="Arial" panose="020B0604020202020204" pitchFamily="34" charset="0"/>
                <a:cs typeface="Arial" panose="020B0604020202020204" pitchFamily="34" charset="0"/>
              </a:rPr>
              <a:t> </a:t>
            </a:r>
            <a:r>
              <a:rPr lang="en-US" altLang="en-US" sz="1400">
                <a:solidFill>
                  <a:srgbClr val="06698A"/>
                </a:solidFill>
                <a:latin typeface="Arial" panose="020B0604020202020204" pitchFamily="34" charset="0"/>
                <a:cs typeface="Arial" panose="020B0604020202020204" pitchFamily="34" charset="0"/>
              </a:rPr>
              <a:t>(YouTube sign in required)</a:t>
            </a:r>
          </a:p>
          <a:p>
            <a:endParaRPr lang="en-US"/>
          </a:p>
        </p:txBody>
      </p:sp>
    </p:spTree>
    <p:extLst>
      <p:ext uri="{BB962C8B-B14F-4D97-AF65-F5344CB8AC3E}">
        <p14:creationId xmlns:p14="http://schemas.microsoft.com/office/powerpoint/2010/main" val="1111834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66444E0-6D0D-08BD-5984-C4652BD0D8BC}"/>
              </a:ext>
            </a:extLst>
          </p:cNvPr>
          <p:cNvSpPr>
            <a:spLocks noGrp="1"/>
          </p:cNvSpPr>
          <p:nvPr>
            <p:ph type="title" hasCustomPrompt="1"/>
          </p:nvPr>
        </p:nvSpPr>
        <p:spPr>
          <a:xfrm>
            <a:off x="3531926" y="330420"/>
            <a:ext cx="5121881" cy="1028245"/>
          </a:xfrm>
        </p:spPr>
        <p:txBody>
          <a:bodyPr>
            <a:normAutofit/>
          </a:bodyPr>
          <a:lstStyle>
            <a:lvl1pPr>
              <a:defRPr lang="en-US" sz="3200" b="1" kern="1200" cap="none" baseline="0" dirty="0">
                <a:solidFill>
                  <a:srgbClr val="6ABF4B"/>
                </a:solidFill>
                <a:latin typeface="Arial  "/>
                <a:ea typeface="+mj-ea"/>
                <a:cs typeface="+mj-cs"/>
              </a:defRPr>
            </a:lvl1pPr>
          </a:lstStyle>
          <a:p>
            <a:pPr algn="ctr"/>
            <a:r>
              <a:rPr lang="en-US"/>
              <a:t>Condoms</a:t>
            </a:r>
          </a:p>
        </p:txBody>
      </p:sp>
      <p:pic>
        <p:nvPicPr>
          <p:cNvPr id="10" name="Picture 9">
            <a:extLst>
              <a:ext uri="{FF2B5EF4-FFF2-40B4-BE49-F238E27FC236}">
                <a16:creationId xmlns:a16="http://schemas.microsoft.com/office/drawing/2014/main" id="{05371B30-1A73-D30A-F721-B030C449AC5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75130" y="5846371"/>
            <a:ext cx="1590769" cy="909010"/>
          </a:xfrm>
          <a:prstGeom prst="rect">
            <a:avLst/>
          </a:prstGeom>
        </p:spPr>
      </p:pic>
      <p:pic>
        <p:nvPicPr>
          <p:cNvPr id="11" name="Picture 10">
            <a:extLst>
              <a:ext uri="{FF2B5EF4-FFF2-40B4-BE49-F238E27FC236}">
                <a16:creationId xmlns:a16="http://schemas.microsoft.com/office/drawing/2014/main" id="{E8A4E72B-7202-BFB9-E3AE-E7792F6ECC7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419561" y="6179322"/>
            <a:ext cx="2007071" cy="348258"/>
          </a:xfrm>
          <a:prstGeom prst="rect">
            <a:avLst/>
          </a:prstGeom>
        </p:spPr>
      </p:pic>
      <p:sp>
        <p:nvSpPr>
          <p:cNvPr id="12" name="Rectangle 11">
            <a:extLst>
              <a:ext uri="{FF2B5EF4-FFF2-40B4-BE49-F238E27FC236}">
                <a16:creationId xmlns:a16="http://schemas.microsoft.com/office/drawing/2014/main" id="{87AF2F9D-CBBC-DE63-8F20-9E49908E26C0}"/>
              </a:ext>
            </a:extLst>
          </p:cNvPr>
          <p:cNvSpPr/>
          <p:nvPr/>
        </p:nvSpPr>
        <p:spPr>
          <a:xfrm>
            <a:off x="0" y="5701518"/>
            <a:ext cx="12192000" cy="1156482"/>
          </a:xfrm>
          <a:prstGeom prst="rect">
            <a:avLst/>
          </a:prstGeom>
          <a:solidFill>
            <a:srgbClr val="0E3D51"/>
          </a:solidFill>
          <a:ln>
            <a:solidFill>
              <a:srgbClr val="0E3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E3D51"/>
              </a:solidFill>
              <a:highlight>
                <a:srgbClr val="0E3D51"/>
              </a:highlight>
            </a:endParaRPr>
          </a:p>
        </p:txBody>
      </p:sp>
      <p:pic>
        <p:nvPicPr>
          <p:cNvPr id="13" name="Picture 12">
            <a:extLst>
              <a:ext uri="{FF2B5EF4-FFF2-40B4-BE49-F238E27FC236}">
                <a16:creationId xmlns:a16="http://schemas.microsoft.com/office/drawing/2014/main" id="{1A351D59-6421-99EB-E310-C5E6A446254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47819" y="5846371"/>
            <a:ext cx="1590769" cy="909010"/>
          </a:xfrm>
          <a:prstGeom prst="rect">
            <a:avLst/>
          </a:prstGeom>
        </p:spPr>
      </p:pic>
      <p:pic>
        <p:nvPicPr>
          <p:cNvPr id="14" name="Picture 13">
            <a:extLst>
              <a:ext uri="{FF2B5EF4-FFF2-40B4-BE49-F238E27FC236}">
                <a16:creationId xmlns:a16="http://schemas.microsoft.com/office/drawing/2014/main" id="{986DF41B-2736-AE91-53BF-C1B04409094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892250" y="6179322"/>
            <a:ext cx="2007071" cy="348258"/>
          </a:xfrm>
          <a:prstGeom prst="rect">
            <a:avLst/>
          </a:prstGeom>
        </p:spPr>
      </p:pic>
      <p:grpSp>
        <p:nvGrpSpPr>
          <p:cNvPr id="18" name="Group 17">
            <a:extLst>
              <a:ext uri="{FF2B5EF4-FFF2-40B4-BE49-F238E27FC236}">
                <a16:creationId xmlns:a16="http://schemas.microsoft.com/office/drawing/2014/main" id="{C75A6C8D-54E8-0939-0B3A-859ECF8300C1}"/>
              </a:ext>
            </a:extLst>
          </p:cNvPr>
          <p:cNvGrpSpPr/>
          <p:nvPr/>
        </p:nvGrpSpPr>
        <p:grpSpPr>
          <a:xfrm>
            <a:off x="2892250" y="2070336"/>
            <a:ext cx="5799160" cy="3234716"/>
            <a:chOff x="2602524" y="2943468"/>
            <a:chExt cx="5799160" cy="3234716"/>
          </a:xfrm>
        </p:grpSpPr>
        <p:pic>
          <p:nvPicPr>
            <p:cNvPr id="19" name="Picture 18">
              <a:extLst>
                <a:ext uri="{FF2B5EF4-FFF2-40B4-BE49-F238E27FC236}">
                  <a16:creationId xmlns:a16="http://schemas.microsoft.com/office/drawing/2014/main" id="{134F05A4-A3E8-9247-216D-4731E24D68D6}"/>
                </a:ext>
              </a:extLst>
            </p:cNvPr>
            <p:cNvPicPr>
              <a:picLocks noChangeAspect="1"/>
            </p:cNvPicPr>
            <p:nvPr/>
          </p:nvPicPr>
          <p:blipFill>
            <a:blip r:embed="rId5">
              <a:alphaModFix amt="70000"/>
              <a:extLst>
                <a:ext uri="{28A0092B-C50C-407E-A947-70E740481C1C}">
                  <a14:useLocalDpi xmlns:a14="http://schemas.microsoft.com/office/drawing/2010/main" val="0"/>
                </a:ext>
              </a:extLst>
            </a:blip>
            <a:stretch>
              <a:fillRect/>
            </a:stretch>
          </p:blipFill>
          <p:spPr>
            <a:xfrm>
              <a:off x="3790315" y="2943468"/>
              <a:ext cx="4611369" cy="3234716"/>
            </a:xfrm>
            <a:prstGeom prst="roundRect">
              <a:avLst/>
            </a:prstGeom>
          </p:spPr>
        </p:pic>
        <p:sp>
          <p:nvSpPr>
            <p:cNvPr id="20" name="TextBox 19">
              <a:extLst>
                <a:ext uri="{FF2B5EF4-FFF2-40B4-BE49-F238E27FC236}">
                  <a16:creationId xmlns:a16="http://schemas.microsoft.com/office/drawing/2014/main" id="{BB1C86D8-B0E8-C01F-735A-62C2FA1A22DA}"/>
                </a:ext>
              </a:extLst>
            </p:cNvPr>
            <p:cNvSpPr txBox="1"/>
            <p:nvPr/>
          </p:nvSpPr>
          <p:spPr>
            <a:xfrm>
              <a:off x="2602524" y="4663043"/>
              <a:ext cx="1758461" cy="1259919"/>
            </a:xfrm>
            <a:prstGeom prst="roundRect">
              <a:avLst/>
            </a:prstGeom>
            <a:solidFill>
              <a:srgbClr val="9999FF"/>
            </a:solidFill>
          </p:spPr>
          <p:txBody>
            <a:bodyPr wrap="square" rtlCol="0">
              <a:spAutoFit/>
            </a:bodyPr>
            <a:lstStyle/>
            <a:p>
              <a:pPr algn="ctr"/>
              <a:r>
                <a:rPr lang="en-CA" sz="4800">
                  <a:solidFill>
                    <a:schemeClr val="bg1"/>
                  </a:solidFill>
                  <a:latin typeface="Gill Sans Nova Cond XBd" panose="020B0604020202020204" pitchFamily="34" charset="0"/>
                </a:rPr>
                <a:t>82%</a:t>
              </a:r>
              <a:r>
                <a:rPr lang="en-CA">
                  <a:solidFill>
                    <a:schemeClr val="bg1"/>
                  </a:solidFill>
                  <a:latin typeface="Gill Sans Nova Cond XBd" panose="020B0604020202020204" pitchFamily="34" charset="0"/>
                </a:rPr>
                <a:t> </a:t>
              </a:r>
              <a:r>
                <a:rPr lang="en-CA" sz="2000">
                  <a:solidFill>
                    <a:schemeClr val="bg1"/>
                  </a:solidFill>
                  <a:latin typeface="Gill Sans Nova Light" panose="020B0302020104020203" pitchFamily="34" charset="0"/>
                </a:rPr>
                <a:t>effective</a:t>
              </a:r>
              <a:endParaRPr lang="en-US">
                <a:solidFill>
                  <a:schemeClr val="bg1"/>
                </a:solidFill>
                <a:latin typeface="Gill Sans Nova Light" panose="020B0302020104020203" pitchFamily="34" charset="0"/>
              </a:endParaRPr>
            </a:p>
          </p:txBody>
        </p:sp>
      </p:grpSp>
      <p:sp>
        <p:nvSpPr>
          <p:cNvPr id="21" name="Content Placeholder 2">
            <a:extLst>
              <a:ext uri="{FF2B5EF4-FFF2-40B4-BE49-F238E27FC236}">
                <a16:creationId xmlns:a16="http://schemas.microsoft.com/office/drawing/2014/main" id="{0438F077-3594-68C6-96BE-084BF92FFFC9}"/>
              </a:ext>
            </a:extLst>
          </p:cNvPr>
          <p:cNvSpPr>
            <a:spLocks noGrp="1"/>
          </p:cNvSpPr>
          <p:nvPr>
            <p:ph idx="1"/>
          </p:nvPr>
        </p:nvSpPr>
        <p:spPr>
          <a:xfrm>
            <a:off x="1168141" y="1356445"/>
            <a:ext cx="9880076" cy="547415"/>
          </a:xfrm>
        </p:spPr>
        <p:txBody>
          <a:bodyPr>
            <a:normAutofit lnSpcReduction="10000"/>
          </a:bodyPr>
          <a:lstStyle/>
          <a:p>
            <a:pPr marL="0" indent="0">
              <a:lnSpc>
                <a:spcPct val="100000"/>
              </a:lnSpc>
              <a:spcBef>
                <a:spcPct val="0"/>
              </a:spcBef>
              <a:buNone/>
            </a:pPr>
            <a:r>
              <a:rPr lang="en-US" altLang="en-US" sz="3200">
                <a:solidFill>
                  <a:srgbClr val="06698A"/>
                </a:solidFill>
              </a:rPr>
              <a:t>Worn on an erect penis to catch sperm during ejaculation </a:t>
            </a:r>
            <a:endParaRPr lang="en-CA" sz="1400">
              <a:solidFill>
                <a:srgbClr val="06698A"/>
              </a:solidFill>
            </a:endParaRPr>
          </a:p>
        </p:txBody>
      </p:sp>
    </p:spTree>
    <p:extLst>
      <p:ext uri="{BB962C8B-B14F-4D97-AF65-F5344CB8AC3E}">
        <p14:creationId xmlns:p14="http://schemas.microsoft.com/office/powerpoint/2010/main" val="25037365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66444E0-6D0D-08BD-5984-C4652BD0D8BC}"/>
              </a:ext>
            </a:extLst>
          </p:cNvPr>
          <p:cNvSpPr>
            <a:spLocks noGrp="1"/>
          </p:cNvSpPr>
          <p:nvPr>
            <p:ph type="title" hasCustomPrompt="1"/>
          </p:nvPr>
        </p:nvSpPr>
        <p:spPr>
          <a:xfrm>
            <a:off x="3531926" y="330420"/>
            <a:ext cx="5121881" cy="1028245"/>
          </a:xfrm>
        </p:spPr>
        <p:txBody>
          <a:bodyPr>
            <a:normAutofit/>
          </a:bodyPr>
          <a:lstStyle>
            <a:lvl1pPr>
              <a:defRPr lang="en-US" sz="3200" b="1" kern="1200" cap="none" baseline="0" dirty="0">
                <a:solidFill>
                  <a:srgbClr val="6ABF4B"/>
                </a:solidFill>
                <a:latin typeface="Arial  "/>
                <a:ea typeface="+mj-ea"/>
                <a:cs typeface="+mj-cs"/>
              </a:defRPr>
            </a:lvl1pPr>
          </a:lstStyle>
          <a:p>
            <a:pPr algn="ctr"/>
            <a:r>
              <a:rPr lang="en-US"/>
              <a:t>Who to talk to</a:t>
            </a:r>
          </a:p>
        </p:txBody>
      </p:sp>
      <p:pic>
        <p:nvPicPr>
          <p:cNvPr id="10" name="Picture 9">
            <a:extLst>
              <a:ext uri="{FF2B5EF4-FFF2-40B4-BE49-F238E27FC236}">
                <a16:creationId xmlns:a16="http://schemas.microsoft.com/office/drawing/2014/main" id="{05371B30-1A73-D30A-F721-B030C449AC5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75130" y="5846371"/>
            <a:ext cx="1590769" cy="909010"/>
          </a:xfrm>
          <a:prstGeom prst="rect">
            <a:avLst/>
          </a:prstGeom>
        </p:spPr>
      </p:pic>
      <p:pic>
        <p:nvPicPr>
          <p:cNvPr id="11" name="Picture 10">
            <a:extLst>
              <a:ext uri="{FF2B5EF4-FFF2-40B4-BE49-F238E27FC236}">
                <a16:creationId xmlns:a16="http://schemas.microsoft.com/office/drawing/2014/main" id="{E8A4E72B-7202-BFB9-E3AE-E7792F6ECC7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19561" y="6179322"/>
            <a:ext cx="2007071" cy="348258"/>
          </a:xfrm>
          <a:prstGeom prst="rect">
            <a:avLst/>
          </a:prstGeom>
        </p:spPr>
      </p:pic>
      <p:sp>
        <p:nvSpPr>
          <p:cNvPr id="12" name="Rectangle 11">
            <a:extLst>
              <a:ext uri="{FF2B5EF4-FFF2-40B4-BE49-F238E27FC236}">
                <a16:creationId xmlns:a16="http://schemas.microsoft.com/office/drawing/2014/main" id="{87AF2F9D-CBBC-DE63-8F20-9E49908E26C0}"/>
              </a:ext>
            </a:extLst>
          </p:cNvPr>
          <p:cNvSpPr/>
          <p:nvPr/>
        </p:nvSpPr>
        <p:spPr>
          <a:xfrm>
            <a:off x="0" y="5701518"/>
            <a:ext cx="12192000" cy="1156482"/>
          </a:xfrm>
          <a:prstGeom prst="rect">
            <a:avLst/>
          </a:prstGeom>
          <a:solidFill>
            <a:srgbClr val="0E3D51"/>
          </a:solidFill>
          <a:ln>
            <a:solidFill>
              <a:srgbClr val="0E3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E3D51"/>
              </a:solidFill>
              <a:highlight>
                <a:srgbClr val="0E3D51"/>
              </a:highlight>
            </a:endParaRPr>
          </a:p>
        </p:txBody>
      </p:sp>
      <p:pic>
        <p:nvPicPr>
          <p:cNvPr id="13" name="Picture 12">
            <a:extLst>
              <a:ext uri="{FF2B5EF4-FFF2-40B4-BE49-F238E27FC236}">
                <a16:creationId xmlns:a16="http://schemas.microsoft.com/office/drawing/2014/main" id="{1A351D59-6421-99EB-E310-C5E6A446254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47819" y="5846371"/>
            <a:ext cx="1590769" cy="909010"/>
          </a:xfrm>
          <a:prstGeom prst="rect">
            <a:avLst/>
          </a:prstGeom>
        </p:spPr>
      </p:pic>
      <p:pic>
        <p:nvPicPr>
          <p:cNvPr id="14" name="Picture 13">
            <a:extLst>
              <a:ext uri="{FF2B5EF4-FFF2-40B4-BE49-F238E27FC236}">
                <a16:creationId xmlns:a16="http://schemas.microsoft.com/office/drawing/2014/main" id="{986DF41B-2736-AE91-53BF-C1B04409094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92250" y="6179322"/>
            <a:ext cx="2007071" cy="348258"/>
          </a:xfrm>
          <a:prstGeom prst="rect">
            <a:avLst/>
          </a:prstGeom>
        </p:spPr>
      </p:pic>
      <p:sp>
        <p:nvSpPr>
          <p:cNvPr id="4" name="Content Placeholder 2">
            <a:extLst>
              <a:ext uri="{FF2B5EF4-FFF2-40B4-BE49-F238E27FC236}">
                <a16:creationId xmlns:a16="http://schemas.microsoft.com/office/drawing/2014/main" id="{8C00212E-398A-72DB-04DB-F9CF7CD1CBF0}"/>
              </a:ext>
            </a:extLst>
          </p:cNvPr>
          <p:cNvSpPr>
            <a:spLocks noGrp="1"/>
          </p:cNvSpPr>
          <p:nvPr>
            <p:ph idx="1"/>
          </p:nvPr>
        </p:nvSpPr>
        <p:spPr>
          <a:xfrm>
            <a:off x="1356674" y="1277754"/>
            <a:ext cx="9503004" cy="4351338"/>
          </a:xfrm>
        </p:spPr>
        <p:txBody>
          <a:bodyPr vert="horz" lIns="91440" tIns="45720" rIns="91440" bIns="45720" rtlCol="0" anchor="t">
            <a:normAutofit/>
          </a:bodyPr>
          <a:lstStyle/>
          <a:p>
            <a:pPr algn="l">
              <a:lnSpc>
                <a:spcPct val="150000"/>
              </a:lnSpc>
            </a:pPr>
            <a:r>
              <a:rPr lang="en-CA" altLang="en-US" sz="3200">
                <a:solidFill>
                  <a:srgbClr val="06698A"/>
                </a:solidFill>
              </a:rPr>
              <a:t>Partner</a:t>
            </a:r>
          </a:p>
          <a:p>
            <a:pPr algn="l">
              <a:lnSpc>
                <a:spcPct val="150000"/>
              </a:lnSpc>
            </a:pPr>
            <a:r>
              <a:rPr lang="en-CA" altLang="en-US" sz="3200">
                <a:solidFill>
                  <a:srgbClr val="06698A"/>
                </a:solidFill>
              </a:rPr>
              <a:t>Parents or other family members</a:t>
            </a:r>
          </a:p>
          <a:p>
            <a:pPr algn="l">
              <a:lnSpc>
                <a:spcPct val="150000"/>
              </a:lnSpc>
              <a:spcAft>
                <a:spcPts val="600"/>
              </a:spcAft>
            </a:pPr>
            <a:r>
              <a:rPr lang="en-CA" altLang="en-US" sz="3200">
                <a:solidFill>
                  <a:srgbClr val="06698A"/>
                </a:solidFill>
              </a:rPr>
              <a:t>Other trusted adults (teachers)</a:t>
            </a:r>
          </a:p>
          <a:p>
            <a:pPr algn="l">
              <a:spcAft>
                <a:spcPts val="600"/>
              </a:spcAft>
            </a:pPr>
            <a:r>
              <a:rPr lang="en-CA" altLang="en-US" sz="3200">
                <a:solidFill>
                  <a:srgbClr val="06698A"/>
                </a:solidFill>
                <a:cs typeface="Arial"/>
              </a:rPr>
              <a:t>Health professionals (Your school public health nurse)</a:t>
            </a:r>
            <a:endParaRPr lang="en-CA" altLang="en-US" sz="3200">
              <a:solidFill>
                <a:srgbClr val="06698A"/>
              </a:solidFill>
            </a:endParaRPr>
          </a:p>
          <a:p>
            <a:pPr marL="0" indent="0" algn="l">
              <a:spcAft>
                <a:spcPts val="600"/>
              </a:spcAft>
              <a:buNone/>
            </a:pPr>
            <a:endParaRPr lang="en-CA" altLang="en-US"/>
          </a:p>
          <a:p>
            <a:pPr algn="l">
              <a:spcAft>
                <a:spcPts val="600"/>
              </a:spcAft>
            </a:pPr>
            <a:endParaRPr lang="en-CA" altLang="en-US"/>
          </a:p>
        </p:txBody>
      </p:sp>
    </p:spTree>
    <p:extLst>
      <p:ext uri="{BB962C8B-B14F-4D97-AF65-F5344CB8AC3E}">
        <p14:creationId xmlns:p14="http://schemas.microsoft.com/office/powerpoint/2010/main" val="111210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66444E0-6D0D-08BD-5984-C4652BD0D8BC}"/>
              </a:ext>
            </a:extLst>
          </p:cNvPr>
          <p:cNvSpPr>
            <a:spLocks noGrp="1"/>
          </p:cNvSpPr>
          <p:nvPr>
            <p:ph type="title" hasCustomPrompt="1"/>
          </p:nvPr>
        </p:nvSpPr>
        <p:spPr>
          <a:xfrm>
            <a:off x="3060582" y="330420"/>
            <a:ext cx="6092841" cy="1028245"/>
          </a:xfrm>
        </p:spPr>
        <p:txBody>
          <a:bodyPr>
            <a:normAutofit/>
          </a:bodyPr>
          <a:lstStyle>
            <a:lvl1pPr>
              <a:defRPr lang="en-US" sz="3200" b="1" kern="1200" cap="none" baseline="0" dirty="0">
                <a:solidFill>
                  <a:srgbClr val="6ABF4B"/>
                </a:solidFill>
                <a:latin typeface="Arial  "/>
                <a:ea typeface="+mj-ea"/>
                <a:cs typeface="+mj-cs"/>
              </a:defRPr>
            </a:lvl1pPr>
          </a:lstStyle>
          <a:p>
            <a:pPr algn="ctr"/>
            <a:r>
              <a:rPr lang="en-US"/>
              <a:t>Where to get more information</a:t>
            </a:r>
          </a:p>
        </p:txBody>
      </p:sp>
      <p:pic>
        <p:nvPicPr>
          <p:cNvPr id="10" name="Picture 9">
            <a:extLst>
              <a:ext uri="{FF2B5EF4-FFF2-40B4-BE49-F238E27FC236}">
                <a16:creationId xmlns:a16="http://schemas.microsoft.com/office/drawing/2014/main" id="{05371B30-1A73-D30A-F721-B030C449AC5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75130" y="5846371"/>
            <a:ext cx="1590769" cy="909010"/>
          </a:xfrm>
          <a:prstGeom prst="rect">
            <a:avLst/>
          </a:prstGeom>
        </p:spPr>
      </p:pic>
      <p:pic>
        <p:nvPicPr>
          <p:cNvPr id="11" name="Picture 10">
            <a:extLst>
              <a:ext uri="{FF2B5EF4-FFF2-40B4-BE49-F238E27FC236}">
                <a16:creationId xmlns:a16="http://schemas.microsoft.com/office/drawing/2014/main" id="{E8A4E72B-7202-BFB9-E3AE-E7792F6ECC7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19561" y="6179322"/>
            <a:ext cx="2007071" cy="348258"/>
          </a:xfrm>
          <a:prstGeom prst="rect">
            <a:avLst/>
          </a:prstGeom>
        </p:spPr>
      </p:pic>
      <p:sp>
        <p:nvSpPr>
          <p:cNvPr id="12" name="Rectangle 11">
            <a:extLst>
              <a:ext uri="{FF2B5EF4-FFF2-40B4-BE49-F238E27FC236}">
                <a16:creationId xmlns:a16="http://schemas.microsoft.com/office/drawing/2014/main" id="{87AF2F9D-CBBC-DE63-8F20-9E49908E26C0}"/>
              </a:ext>
            </a:extLst>
          </p:cNvPr>
          <p:cNvSpPr/>
          <p:nvPr/>
        </p:nvSpPr>
        <p:spPr>
          <a:xfrm>
            <a:off x="0" y="5701518"/>
            <a:ext cx="12192000" cy="1156482"/>
          </a:xfrm>
          <a:prstGeom prst="rect">
            <a:avLst/>
          </a:prstGeom>
          <a:solidFill>
            <a:srgbClr val="0E3D51"/>
          </a:solidFill>
          <a:ln>
            <a:solidFill>
              <a:srgbClr val="0E3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E3D51"/>
              </a:solidFill>
              <a:highlight>
                <a:srgbClr val="0E3D51"/>
              </a:highlight>
            </a:endParaRPr>
          </a:p>
        </p:txBody>
      </p:sp>
      <p:pic>
        <p:nvPicPr>
          <p:cNvPr id="13" name="Picture 12">
            <a:extLst>
              <a:ext uri="{FF2B5EF4-FFF2-40B4-BE49-F238E27FC236}">
                <a16:creationId xmlns:a16="http://schemas.microsoft.com/office/drawing/2014/main" id="{1A351D59-6421-99EB-E310-C5E6A446254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47819" y="5846371"/>
            <a:ext cx="1590769" cy="909010"/>
          </a:xfrm>
          <a:prstGeom prst="rect">
            <a:avLst/>
          </a:prstGeom>
        </p:spPr>
      </p:pic>
      <p:pic>
        <p:nvPicPr>
          <p:cNvPr id="14" name="Picture 13">
            <a:extLst>
              <a:ext uri="{FF2B5EF4-FFF2-40B4-BE49-F238E27FC236}">
                <a16:creationId xmlns:a16="http://schemas.microsoft.com/office/drawing/2014/main" id="{986DF41B-2736-AE91-53BF-C1B04409094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92250" y="6179322"/>
            <a:ext cx="2007071" cy="348258"/>
          </a:xfrm>
          <a:prstGeom prst="rect">
            <a:avLst/>
          </a:prstGeom>
        </p:spPr>
      </p:pic>
      <p:sp>
        <p:nvSpPr>
          <p:cNvPr id="2" name="Content Placeholder 2">
            <a:extLst>
              <a:ext uri="{FF2B5EF4-FFF2-40B4-BE49-F238E27FC236}">
                <a16:creationId xmlns:a16="http://schemas.microsoft.com/office/drawing/2014/main" id="{415BCD1D-8BC9-3C66-7DDF-13DA0BCC899B}"/>
              </a:ext>
            </a:extLst>
          </p:cNvPr>
          <p:cNvSpPr txBox="1">
            <a:spLocks/>
          </p:cNvSpPr>
          <p:nvPr/>
        </p:nvSpPr>
        <p:spPr>
          <a:xfrm>
            <a:off x="592115" y="2010506"/>
            <a:ext cx="10522087" cy="283698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1800"/>
              </a:spcBef>
              <a:spcAft>
                <a:spcPts val="1800"/>
              </a:spcAft>
              <a:buNone/>
            </a:pPr>
            <a:r>
              <a:rPr lang="en-CA" sz="3200" u="sng">
                <a:solidFill>
                  <a:srgbClr val="06698A"/>
                </a:solidFill>
                <a:hlinkClick r:id="rId4">
                  <a:extLst>
                    <a:ext uri="{A12FA001-AC4F-418D-AE19-62706E023703}">
                      <ahyp:hlinkClr xmlns:ahyp="http://schemas.microsoft.com/office/drawing/2018/hyperlinkcolor" val="tx"/>
                    </a:ext>
                  </a:extLst>
                </a:hlinkClick>
              </a:rPr>
              <a:t>www.swpublichealth.ca/en/my-health/birth-control.aspx</a:t>
            </a:r>
            <a:endParaRPr lang="en-CA" sz="3200">
              <a:solidFill>
                <a:srgbClr val="06698A"/>
              </a:solidFill>
            </a:endParaRPr>
          </a:p>
          <a:p>
            <a:pPr marL="0" indent="0" algn="ctr">
              <a:lnSpc>
                <a:spcPct val="100000"/>
              </a:lnSpc>
              <a:spcBef>
                <a:spcPts val="1800"/>
              </a:spcBef>
              <a:spcAft>
                <a:spcPts val="1800"/>
              </a:spcAft>
              <a:buNone/>
            </a:pPr>
            <a:r>
              <a:rPr lang="en-CA" sz="3200" u="sng">
                <a:solidFill>
                  <a:srgbClr val="06698A"/>
                </a:solidFill>
                <a:hlinkClick r:id="rId5">
                  <a:extLst>
                    <a:ext uri="{A12FA001-AC4F-418D-AE19-62706E023703}">
                      <ahyp:hlinkClr xmlns:ahyp="http://schemas.microsoft.com/office/drawing/2018/hyperlinkcolor" val="tx"/>
                    </a:ext>
                  </a:extLst>
                </a:hlinkClick>
              </a:rPr>
              <a:t>www.sexandu.ca/contraception</a:t>
            </a:r>
            <a:endParaRPr lang="en-CA" sz="3200">
              <a:solidFill>
                <a:srgbClr val="06698A"/>
              </a:solidFill>
            </a:endParaRPr>
          </a:p>
          <a:p>
            <a:pPr marL="0" indent="0" algn="ctr">
              <a:lnSpc>
                <a:spcPct val="100000"/>
              </a:lnSpc>
              <a:spcBef>
                <a:spcPts val="1800"/>
              </a:spcBef>
              <a:spcAft>
                <a:spcPts val="1800"/>
              </a:spcAft>
              <a:buNone/>
            </a:pPr>
            <a:r>
              <a:rPr lang="en-CA" sz="3200" u="sng">
                <a:solidFill>
                  <a:srgbClr val="06698A"/>
                </a:solidFill>
                <a:hlinkClick r:id="rId6">
                  <a:extLst>
                    <a:ext uri="{A12FA001-AC4F-418D-AE19-62706E023703}">
                      <ahyp:hlinkClr xmlns:ahyp="http://schemas.microsoft.com/office/drawing/2018/hyperlinkcolor" val="tx"/>
                    </a:ext>
                  </a:extLst>
                </a:hlinkClick>
              </a:rPr>
              <a:t>www.itsaplan.ca</a:t>
            </a:r>
            <a:r>
              <a:rPr lang="en-CA" sz="3200">
                <a:solidFill>
                  <a:srgbClr val="06698A"/>
                </a:solidFill>
              </a:rPr>
              <a:t> </a:t>
            </a:r>
          </a:p>
          <a:p>
            <a:pPr marL="0" indent="0" algn="ctr">
              <a:spcAft>
                <a:spcPts val="600"/>
              </a:spcAft>
              <a:buFont typeface="Arial" panose="020B0604020202020204" pitchFamily="34" charset="0"/>
              <a:buNone/>
            </a:pPr>
            <a:endParaRPr lang="en-CA" altLang="en-US"/>
          </a:p>
        </p:txBody>
      </p:sp>
    </p:spTree>
    <p:extLst>
      <p:ext uri="{BB962C8B-B14F-4D97-AF65-F5344CB8AC3E}">
        <p14:creationId xmlns:p14="http://schemas.microsoft.com/office/powerpoint/2010/main" val="3708136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3D0A9C6-9551-8D3B-FA2F-CDDCF78D7AA6}"/>
              </a:ext>
            </a:extLst>
          </p:cNvPr>
          <p:cNvSpPr/>
          <p:nvPr/>
        </p:nvSpPr>
        <p:spPr>
          <a:xfrm>
            <a:off x="0" y="5701518"/>
            <a:ext cx="12192000" cy="1156482"/>
          </a:xfrm>
          <a:prstGeom prst="rect">
            <a:avLst/>
          </a:prstGeom>
          <a:solidFill>
            <a:srgbClr val="0E3D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a:extLst>
              <a:ext uri="{FF2B5EF4-FFF2-40B4-BE49-F238E27FC236}">
                <a16:creationId xmlns:a16="http://schemas.microsoft.com/office/drawing/2014/main" id="{4A036DB1-0630-777B-8D97-7D523E3A395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78828" y="5846371"/>
            <a:ext cx="1590769" cy="909010"/>
          </a:xfrm>
          <a:prstGeom prst="rect">
            <a:avLst/>
          </a:prstGeom>
        </p:spPr>
      </p:pic>
      <p:pic>
        <p:nvPicPr>
          <p:cNvPr id="11" name="Picture 10">
            <a:extLst>
              <a:ext uri="{FF2B5EF4-FFF2-40B4-BE49-F238E27FC236}">
                <a16:creationId xmlns:a16="http://schemas.microsoft.com/office/drawing/2014/main" id="{41324DE4-C970-C917-0EB1-7C24FE7AECC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923259" y="6179322"/>
            <a:ext cx="2007071" cy="348258"/>
          </a:xfrm>
          <a:prstGeom prst="rect">
            <a:avLst/>
          </a:prstGeom>
        </p:spPr>
      </p:pic>
      <p:sp>
        <p:nvSpPr>
          <p:cNvPr id="2" name="Title 1">
            <a:extLst>
              <a:ext uri="{FF2B5EF4-FFF2-40B4-BE49-F238E27FC236}">
                <a16:creationId xmlns:a16="http://schemas.microsoft.com/office/drawing/2014/main" id="{2FC47FCB-9225-7EDE-553D-1976AF6C69E7}"/>
              </a:ext>
            </a:extLst>
          </p:cNvPr>
          <p:cNvSpPr>
            <a:spLocks noGrp="1"/>
          </p:cNvSpPr>
          <p:nvPr>
            <p:ph type="title" hasCustomPrompt="1"/>
          </p:nvPr>
        </p:nvSpPr>
        <p:spPr>
          <a:xfrm>
            <a:off x="7800461" y="66368"/>
            <a:ext cx="2547226" cy="1403430"/>
          </a:xfrm>
        </p:spPr>
        <p:txBody>
          <a:bodyPr>
            <a:normAutofit/>
          </a:bodyPr>
          <a:lstStyle>
            <a:lvl1pPr>
              <a:defRPr lang="en-US" sz="3200" b="1" kern="1200" cap="none" baseline="0" dirty="0">
                <a:solidFill>
                  <a:srgbClr val="6ABF4B"/>
                </a:solidFill>
                <a:latin typeface="Arial  "/>
                <a:ea typeface="+mj-ea"/>
                <a:cs typeface="+mj-cs"/>
              </a:defRPr>
            </a:lvl1pPr>
          </a:lstStyle>
          <a:p>
            <a:r>
              <a:rPr lang="en-US" sz="4400"/>
              <a:t>Consent</a:t>
            </a:r>
          </a:p>
        </p:txBody>
      </p:sp>
      <p:pic>
        <p:nvPicPr>
          <p:cNvPr id="3" name="Picture 2" descr="A silhouette of two men shaking hands&#10;&#10;Description automatically generated">
            <a:extLst>
              <a:ext uri="{FF2B5EF4-FFF2-40B4-BE49-F238E27FC236}">
                <a16:creationId xmlns:a16="http://schemas.microsoft.com/office/drawing/2014/main" id="{714657AD-D381-E202-7065-5ED99951532A}"/>
              </a:ext>
            </a:extLst>
          </p:cNvPr>
          <p:cNvPicPr>
            <a:picLocks noChangeAspect="1"/>
          </p:cNvPicPr>
          <p:nvPr/>
        </p:nvPicPr>
        <p:blipFill>
          <a:blip r:embed="rId5"/>
          <a:stretch>
            <a:fillRect/>
          </a:stretch>
        </p:blipFill>
        <p:spPr>
          <a:xfrm>
            <a:off x="6991586" y="1199387"/>
            <a:ext cx="3975570" cy="4365152"/>
          </a:xfrm>
          <a:prstGeom prst="rect">
            <a:avLst/>
          </a:prstGeom>
        </p:spPr>
      </p:pic>
      <p:pic>
        <p:nvPicPr>
          <p:cNvPr id="4" name="Picture 3" descr="A white and black text on a white background&#10;&#10;Description automatically generated">
            <a:extLst>
              <a:ext uri="{FF2B5EF4-FFF2-40B4-BE49-F238E27FC236}">
                <a16:creationId xmlns:a16="http://schemas.microsoft.com/office/drawing/2014/main" id="{D8DA77C2-8F42-7F2E-7C09-6DE3A733B271}"/>
              </a:ext>
            </a:extLst>
          </p:cNvPr>
          <p:cNvPicPr>
            <a:picLocks noChangeAspect="1"/>
          </p:cNvPicPr>
          <p:nvPr/>
        </p:nvPicPr>
        <p:blipFill>
          <a:blip r:embed="rId6"/>
          <a:stretch>
            <a:fillRect/>
          </a:stretch>
        </p:blipFill>
        <p:spPr>
          <a:xfrm>
            <a:off x="1102549" y="64360"/>
            <a:ext cx="4398903" cy="5562761"/>
          </a:xfrm>
          <a:prstGeom prst="rect">
            <a:avLst/>
          </a:prstGeom>
        </p:spPr>
      </p:pic>
    </p:spTree>
    <p:extLst>
      <p:ext uri="{BB962C8B-B14F-4D97-AF65-F5344CB8AC3E}">
        <p14:creationId xmlns:p14="http://schemas.microsoft.com/office/powerpoint/2010/main" val="27090163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66444E0-6D0D-08BD-5984-C4652BD0D8BC}"/>
              </a:ext>
            </a:extLst>
          </p:cNvPr>
          <p:cNvSpPr>
            <a:spLocks noGrp="1"/>
          </p:cNvSpPr>
          <p:nvPr>
            <p:ph type="title" hasCustomPrompt="1"/>
          </p:nvPr>
        </p:nvSpPr>
        <p:spPr>
          <a:xfrm>
            <a:off x="3060582" y="330420"/>
            <a:ext cx="6092841" cy="1028245"/>
          </a:xfrm>
        </p:spPr>
        <p:txBody>
          <a:bodyPr>
            <a:normAutofit/>
          </a:bodyPr>
          <a:lstStyle>
            <a:lvl1pPr>
              <a:defRPr lang="en-US" sz="3200" b="1" kern="1200" cap="none" baseline="0" dirty="0">
                <a:solidFill>
                  <a:srgbClr val="6ABF4B"/>
                </a:solidFill>
                <a:latin typeface="Arial  "/>
                <a:ea typeface="+mj-ea"/>
                <a:cs typeface="+mj-cs"/>
              </a:defRPr>
            </a:lvl1pPr>
          </a:lstStyle>
          <a:p>
            <a:pPr algn="ctr"/>
            <a:r>
              <a:rPr lang="en-US"/>
              <a:t>STI Clinics</a:t>
            </a:r>
          </a:p>
        </p:txBody>
      </p:sp>
      <p:pic>
        <p:nvPicPr>
          <p:cNvPr id="10" name="Picture 9">
            <a:extLst>
              <a:ext uri="{FF2B5EF4-FFF2-40B4-BE49-F238E27FC236}">
                <a16:creationId xmlns:a16="http://schemas.microsoft.com/office/drawing/2014/main" id="{05371B30-1A73-D30A-F721-B030C449AC5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75130" y="5846371"/>
            <a:ext cx="1590769" cy="909010"/>
          </a:xfrm>
          <a:prstGeom prst="rect">
            <a:avLst/>
          </a:prstGeom>
        </p:spPr>
      </p:pic>
      <p:pic>
        <p:nvPicPr>
          <p:cNvPr id="11" name="Picture 10">
            <a:extLst>
              <a:ext uri="{FF2B5EF4-FFF2-40B4-BE49-F238E27FC236}">
                <a16:creationId xmlns:a16="http://schemas.microsoft.com/office/drawing/2014/main" id="{E8A4E72B-7202-BFB9-E3AE-E7792F6ECC7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419561" y="6179322"/>
            <a:ext cx="2007071" cy="348258"/>
          </a:xfrm>
          <a:prstGeom prst="rect">
            <a:avLst/>
          </a:prstGeom>
        </p:spPr>
      </p:pic>
      <p:sp>
        <p:nvSpPr>
          <p:cNvPr id="12" name="Rectangle 11">
            <a:extLst>
              <a:ext uri="{FF2B5EF4-FFF2-40B4-BE49-F238E27FC236}">
                <a16:creationId xmlns:a16="http://schemas.microsoft.com/office/drawing/2014/main" id="{87AF2F9D-CBBC-DE63-8F20-9E49908E26C0}"/>
              </a:ext>
            </a:extLst>
          </p:cNvPr>
          <p:cNvSpPr/>
          <p:nvPr/>
        </p:nvSpPr>
        <p:spPr>
          <a:xfrm>
            <a:off x="0" y="5701518"/>
            <a:ext cx="12192000" cy="1156482"/>
          </a:xfrm>
          <a:prstGeom prst="rect">
            <a:avLst/>
          </a:prstGeom>
          <a:solidFill>
            <a:srgbClr val="0E3D51"/>
          </a:solidFill>
          <a:ln>
            <a:solidFill>
              <a:srgbClr val="0E3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E3D51"/>
              </a:solidFill>
              <a:highlight>
                <a:srgbClr val="0E3D51"/>
              </a:highlight>
            </a:endParaRPr>
          </a:p>
        </p:txBody>
      </p:sp>
      <p:pic>
        <p:nvPicPr>
          <p:cNvPr id="13" name="Picture 12">
            <a:extLst>
              <a:ext uri="{FF2B5EF4-FFF2-40B4-BE49-F238E27FC236}">
                <a16:creationId xmlns:a16="http://schemas.microsoft.com/office/drawing/2014/main" id="{1A351D59-6421-99EB-E310-C5E6A446254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47819" y="5846371"/>
            <a:ext cx="1590769" cy="909010"/>
          </a:xfrm>
          <a:prstGeom prst="rect">
            <a:avLst/>
          </a:prstGeom>
        </p:spPr>
      </p:pic>
      <p:pic>
        <p:nvPicPr>
          <p:cNvPr id="14" name="Picture 13">
            <a:extLst>
              <a:ext uri="{FF2B5EF4-FFF2-40B4-BE49-F238E27FC236}">
                <a16:creationId xmlns:a16="http://schemas.microsoft.com/office/drawing/2014/main" id="{986DF41B-2736-AE91-53BF-C1B04409094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892250" y="6179322"/>
            <a:ext cx="2007071" cy="348258"/>
          </a:xfrm>
          <a:prstGeom prst="rect">
            <a:avLst/>
          </a:prstGeom>
        </p:spPr>
      </p:pic>
      <p:sp>
        <p:nvSpPr>
          <p:cNvPr id="3" name="TextBox 2">
            <a:extLst>
              <a:ext uri="{FF2B5EF4-FFF2-40B4-BE49-F238E27FC236}">
                <a16:creationId xmlns:a16="http://schemas.microsoft.com/office/drawing/2014/main" id="{247F6869-F347-931E-C02A-EBD5E6E2C91A}"/>
              </a:ext>
            </a:extLst>
          </p:cNvPr>
          <p:cNvSpPr txBox="1"/>
          <p:nvPr/>
        </p:nvSpPr>
        <p:spPr>
          <a:xfrm>
            <a:off x="683958" y="1230832"/>
            <a:ext cx="10601358" cy="3785652"/>
          </a:xfrm>
          <a:prstGeom prst="rect">
            <a:avLst/>
          </a:prstGeom>
          <a:noFill/>
        </p:spPr>
        <p:txBody>
          <a:bodyPr wrap="square" rtlCol="0">
            <a:spAutoFit/>
          </a:bodyPr>
          <a:lstStyle/>
          <a:p>
            <a:pPr marL="0" marR="0">
              <a:spcBef>
                <a:spcPts val="1200"/>
              </a:spcBef>
              <a:spcAft>
                <a:spcPts val="1200"/>
              </a:spcAft>
            </a:pPr>
            <a:r>
              <a:rPr lang="en-CA" sz="3200">
                <a:solidFill>
                  <a:srgbClr val="06698A"/>
                </a:solidFill>
                <a:effectLst/>
                <a:latin typeface="Calibri" panose="020F0502020204030204" pitchFamily="34" charset="0"/>
                <a:ea typeface="Calibri" panose="020F0502020204030204" pitchFamily="34" charset="0"/>
                <a:cs typeface="Times New Roman" panose="02020603050405020304" pitchFamily="18" charset="0"/>
              </a:rPr>
              <a:t>Our clinics in St. Thomas and Woodstock offer:</a:t>
            </a:r>
          </a:p>
          <a:p>
            <a:pPr marL="717550" marR="0" indent="-266700">
              <a:spcBef>
                <a:spcPts val="1200"/>
              </a:spcBef>
              <a:spcAft>
                <a:spcPts val="1200"/>
              </a:spcAft>
              <a:buFont typeface="Arial" panose="020B0604020202020204" pitchFamily="34" charset="0"/>
              <a:buChar char="•"/>
            </a:pPr>
            <a:r>
              <a:rPr lang="en-US" sz="3200">
                <a:solidFill>
                  <a:srgbClr val="06698A"/>
                </a:solidFill>
                <a:effectLst/>
                <a:latin typeface="Calibri" panose="020F0502020204030204" pitchFamily="34" charset="0"/>
                <a:ea typeface="Calibri" panose="020F0502020204030204" pitchFamily="34" charset="0"/>
                <a:cs typeface="Times New Roman" panose="02020603050405020304" pitchFamily="18" charset="0"/>
              </a:rPr>
              <a:t>Birth control counselling and prescriptions</a:t>
            </a:r>
            <a:endParaRPr lang="en-CA" sz="3200">
              <a:solidFill>
                <a:srgbClr val="06698A"/>
              </a:solidFill>
              <a:effectLst/>
              <a:latin typeface="Calibri" panose="020F0502020204030204" pitchFamily="34" charset="0"/>
              <a:ea typeface="Calibri" panose="020F0502020204030204" pitchFamily="34" charset="0"/>
              <a:cs typeface="Times New Roman" panose="02020603050405020304" pitchFamily="18" charset="0"/>
            </a:endParaRPr>
          </a:p>
          <a:p>
            <a:pPr marL="717550" marR="0" indent="-266700">
              <a:spcBef>
                <a:spcPts val="1200"/>
              </a:spcBef>
              <a:spcAft>
                <a:spcPts val="1200"/>
              </a:spcAft>
              <a:buFont typeface="Arial" panose="020B0604020202020204" pitchFamily="34" charset="0"/>
              <a:buChar char="•"/>
            </a:pPr>
            <a:r>
              <a:rPr lang="en-US" sz="3200">
                <a:solidFill>
                  <a:srgbClr val="06698A"/>
                </a:solidFill>
                <a:effectLst/>
                <a:latin typeface="Calibri" panose="020F0502020204030204" pitchFamily="34" charset="0"/>
                <a:ea typeface="Calibri" panose="020F0502020204030204" pitchFamily="34" charset="0"/>
                <a:cs typeface="Times New Roman" panose="02020603050405020304" pitchFamily="18" charset="0"/>
              </a:rPr>
              <a:t>STI testing and treatment</a:t>
            </a:r>
            <a:endParaRPr lang="en-CA" sz="3200">
              <a:solidFill>
                <a:srgbClr val="06698A"/>
              </a:solidFill>
              <a:effectLst/>
              <a:latin typeface="Calibri" panose="020F0502020204030204" pitchFamily="34" charset="0"/>
              <a:ea typeface="Calibri" panose="020F0502020204030204" pitchFamily="34" charset="0"/>
              <a:cs typeface="Times New Roman" panose="02020603050405020304" pitchFamily="18" charset="0"/>
            </a:endParaRPr>
          </a:p>
          <a:p>
            <a:pPr marL="717550" marR="0" indent="-266700">
              <a:spcBef>
                <a:spcPts val="1200"/>
              </a:spcBef>
              <a:spcAft>
                <a:spcPts val="1200"/>
              </a:spcAft>
              <a:buFont typeface="Arial" panose="020B0604020202020204" pitchFamily="34" charset="0"/>
              <a:buChar char="•"/>
            </a:pPr>
            <a:r>
              <a:rPr lang="en-US" sz="3200">
                <a:solidFill>
                  <a:srgbClr val="06698A"/>
                </a:solidFill>
                <a:effectLst/>
                <a:latin typeface="Calibri" panose="020F0502020204030204" pitchFamily="34" charset="0"/>
                <a:ea typeface="Calibri" panose="020F0502020204030204" pitchFamily="34" charset="0"/>
                <a:cs typeface="Times New Roman" panose="02020603050405020304" pitchFamily="18" charset="0"/>
              </a:rPr>
              <a:t>Inexpensive birth control and emergency contraception</a:t>
            </a:r>
            <a:endParaRPr lang="en-CA" sz="3200">
              <a:solidFill>
                <a:srgbClr val="06698A"/>
              </a:solidFill>
              <a:effectLst/>
              <a:latin typeface="Calibri" panose="020F0502020204030204" pitchFamily="34" charset="0"/>
              <a:ea typeface="Calibri" panose="020F0502020204030204" pitchFamily="34" charset="0"/>
              <a:cs typeface="Times New Roman" panose="02020603050405020304" pitchFamily="18" charset="0"/>
            </a:endParaRPr>
          </a:p>
          <a:p>
            <a:pPr marL="717550" marR="0" indent="-266700">
              <a:spcBef>
                <a:spcPts val="1200"/>
              </a:spcBef>
              <a:spcAft>
                <a:spcPts val="1200"/>
              </a:spcAft>
              <a:buFont typeface="Arial" panose="020B0604020202020204" pitchFamily="34" charset="0"/>
              <a:buChar char="•"/>
            </a:pPr>
            <a:r>
              <a:rPr lang="en-US" sz="3200">
                <a:solidFill>
                  <a:srgbClr val="06698A"/>
                </a:solidFill>
                <a:effectLst/>
                <a:latin typeface="Calibri" panose="020F0502020204030204" pitchFamily="34" charset="0"/>
                <a:ea typeface="Calibri" panose="020F0502020204030204" pitchFamily="34" charset="0"/>
                <a:cs typeface="Times New Roman" panose="02020603050405020304" pitchFamily="18" charset="0"/>
              </a:rPr>
              <a:t>Free Condoms</a:t>
            </a:r>
            <a:endParaRPr lang="en-CA" sz="3200">
              <a:solidFill>
                <a:srgbClr val="06698A"/>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51427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66444E0-6D0D-08BD-5984-C4652BD0D8BC}"/>
              </a:ext>
            </a:extLst>
          </p:cNvPr>
          <p:cNvSpPr>
            <a:spLocks noGrp="1"/>
          </p:cNvSpPr>
          <p:nvPr>
            <p:ph type="title" hasCustomPrompt="1"/>
          </p:nvPr>
        </p:nvSpPr>
        <p:spPr>
          <a:xfrm>
            <a:off x="3060582" y="330420"/>
            <a:ext cx="6092841" cy="1028245"/>
          </a:xfrm>
        </p:spPr>
        <p:txBody>
          <a:bodyPr>
            <a:normAutofit/>
          </a:bodyPr>
          <a:lstStyle>
            <a:lvl1pPr>
              <a:defRPr lang="en-US" sz="3200" b="1" kern="1200" cap="none" baseline="0" dirty="0">
                <a:solidFill>
                  <a:srgbClr val="6ABF4B"/>
                </a:solidFill>
                <a:latin typeface="Arial  "/>
                <a:ea typeface="+mj-ea"/>
                <a:cs typeface="+mj-cs"/>
              </a:defRPr>
            </a:lvl1pPr>
          </a:lstStyle>
          <a:p>
            <a:pPr algn="ctr"/>
            <a:r>
              <a:rPr lang="en-US"/>
              <a:t>Sexual Health Clinics</a:t>
            </a:r>
          </a:p>
        </p:txBody>
      </p:sp>
      <p:pic>
        <p:nvPicPr>
          <p:cNvPr id="10" name="Picture 9">
            <a:extLst>
              <a:ext uri="{FF2B5EF4-FFF2-40B4-BE49-F238E27FC236}">
                <a16:creationId xmlns:a16="http://schemas.microsoft.com/office/drawing/2014/main" id="{05371B30-1A73-D30A-F721-B030C449AC5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75130" y="5846371"/>
            <a:ext cx="1590769" cy="909010"/>
          </a:xfrm>
          <a:prstGeom prst="rect">
            <a:avLst/>
          </a:prstGeom>
        </p:spPr>
      </p:pic>
      <p:pic>
        <p:nvPicPr>
          <p:cNvPr id="11" name="Picture 10">
            <a:extLst>
              <a:ext uri="{FF2B5EF4-FFF2-40B4-BE49-F238E27FC236}">
                <a16:creationId xmlns:a16="http://schemas.microsoft.com/office/drawing/2014/main" id="{E8A4E72B-7202-BFB9-E3AE-E7792F6ECC7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419561" y="6179322"/>
            <a:ext cx="2007071" cy="348258"/>
          </a:xfrm>
          <a:prstGeom prst="rect">
            <a:avLst/>
          </a:prstGeom>
        </p:spPr>
      </p:pic>
      <p:sp>
        <p:nvSpPr>
          <p:cNvPr id="12" name="Rectangle 11">
            <a:extLst>
              <a:ext uri="{FF2B5EF4-FFF2-40B4-BE49-F238E27FC236}">
                <a16:creationId xmlns:a16="http://schemas.microsoft.com/office/drawing/2014/main" id="{87AF2F9D-CBBC-DE63-8F20-9E49908E26C0}"/>
              </a:ext>
            </a:extLst>
          </p:cNvPr>
          <p:cNvSpPr/>
          <p:nvPr/>
        </p:nvSpPr>
        <p:spPr>
          <a:xfrm>
            <a:off x="0" y="5701518"/>
            <a:ext cx="12192000" cy="1156482"/>
          </a:xfrm>
          <a:prstGeom prst="rect">
            <a:avLst/>
          </a:prstGeom>
          <a:solidFill>
            <a:srgbClr val="0E3D51"/>
          </a:solidFill>
          <a:ln>
            <a:solidFill>
              <a:srgbClr val="0E3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E3D51"/>
              </a:solidFill>
              <a:highlight>
                <a:srgbClr val="0E3D51"/>
              </a:highlight>
            </a:endParaRPr>
          </a:p>
        </p:txBody>
      </p:sp>
      <p:pic>
        <p:nvPicPr>
          <p:cNvPr id="13" name="Picture 12">
            <a:extLst>
              <a:ext uri="{FF2B5EF4-FFF2-40B4-BE49-F238E27FC236}">
                <a16:creationId xmlns:a16="http://schemas.microsoft.com/office/drawing/2014/main" id="{1A351D59-6421-99EB-E310-C5E6A446254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47819" y="5846371"/>
            <a:ext cx="1590769" cy="909010"/>
          </a:xfrm>
          <a:prstGeom prst="rect">
            <a:avLst/>
          </a:prstGeom>
        </p:spPr>
      </p:pic>
      <p:pic>
        <p:nvPicPr>
          <p:cNvPr id="14" name="Picture 13">
            <a:extLst>
              <a:ext uri="{FF2B5EF4-FFF2-40B4-BE49-F238E27FC236}">
                <a16:creationId xmlns:a16="http://schemas.microsoft.com/office/drawing/2014/main" id="{986DF41B-2736-AE91-53BF-C1B04409094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892250" y="6179322"/>
            <a:ext cx="2007071" cy="348258"/>
          </a:xfrm>
          <a:prstGeom prst="rect">
            <a:avLst/>
          </a:prstGeom>
        </p:spPr>
      </p:pic>
      <p:sp>
        <p:nvSpPr>
          <p:cNvPr id="3" name="TextBox 2">
            <a:extLst>
              <a:ext uri="{FF2B5EF4-FFF2-40B4-BE49-F238E27FC236}">
                <a16:creationId xmlns:a16="http://schemas.microsoft.com/office/drawing/2014/main" id="{247F6869-F347-931E-C02A-EBD5E6E2C91A}"/>
              </a:ext>
            </a:extLst>
          </p:cNvPr>
          <p:cNvSpPr txBox="1"/>
          <p:nvPr/>
        </p:nvSpPr>
        <p:spPr>
          <a:xfrm>
            <a:off x="1473836" y="2122929"/>
            <a:ext cx="9281798" cy="1600438"/>
          </a:xfrm>
          <a:prstGeom prst="rect">
            <a:avLst/>
          </a:prstGeom>
          <a:noFill/>
        </p:spPr>
        <p:txBody>
          <a:bodyPr wrap="square" lIns="91440" tIns="45720" rIns="91440" bIns="45720" rtlCol="0" anchor="t">
            <a:spAutoFit/>
          </a:bodyPr>
          <a:lstStyle/>
          <a:p>
            <a:r>
              <a:rPr lang="en-US" sz="2800">
                <a:solidFill>
                  <a:srgbClr val="06698A"/>
                </a:solidFill>
                <a:latin typeface="Calibri"/>
                <a:ea typeface="Calibri" panose="020F0502020204030204" pitchFamily="34" charset="0"/>
                <a:cs typeface="Calibri"/>
              </a:rPr>
              <a:t>Sexual Health clinic at SWPH offers a confidential services in a non-judgmental and non-discriminatory, safe environment.</a:t>
            </a:r>
            <a:endParaRPr lang="en-CA" sz="2800">
              <a:solidFill>
                <a:srgbClr val="06698A"/>
              </a:solidFill>
              <a:latin typeface="Calibri"/>
              <a:ea typeface="Calibri" panose="020F0502020204030204" pitchFamily="34" charset="0"/>
              <a:cs typeface="Calibri"/>
            </a:endParaRPr>
          </a:p>
          <a:p>
            <a:pPr>
              <a:spcBef>
                <a:spcPts val="1200"/>
              </a:spcBef>
              <a:spcAft>
                <a:spcPts val="1200"/>
              </a:spcAft>
            </a:pPr>
            <a:endParaRPr lang="en-CA" sz="3200">
              <a:solidFill>
                <a:srgbClr val="06698A"/>
              </a:solidFill>
              <a:effectLst/>
              <a:latin typeface="Calibri"/>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81716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66444E0-6D0D-08BD-5984-C4652BD0D8BC}"/>
              </a:ext>
            </a:extLst>
          </p:cNvPr>
          <p:cNvSpPr>
            <a:spLocks noGrp="1"/>
          </p:cNvSpPr>
          <p:nvPr>
            <p:ph type="title" hasCustomPrompt="1"/>
          </p:nvPr>
        </p:nvSpPr>
        <p:spPr>
          <a:xfrm>
            <a:off x="3952347" y="1337"/>
            <a:ext cx="4311179" cy="1028245"/>
          </a:xfrm>
        </p:spPr>
        <p:txBody>
          <a:bodyPr>
            <a:normAutofit/>
          </a:bodyPr>
          <a:lstStyle>
            <a:lvl1pPr>
              <a:defRPr lang="en-US" sz="3200" b="1" kern="1200" cap="none" baseline="0" dirty="0">
                <a:solidFill>
                  <a:srgbClr val="6ABF4B"/>
                </a:solidFill>
                <a:latin typeface="Arial  "/>
                <a:ea typeface="+mj-ea"/>
                <a:cs typeface="+mj-cs"/>
              </a:defRPr>
            </a:lvl1pPr>
          </a:lstStyle>
          <a:p>
            <a:pPr algn="ctr"/>
            <a:r>
              <a:rPr lang="en-US"/>
              <a:t>Sexual Health Clinics</a:t>
            </a:r>
          </a:p>
        </p:txBody>
      </p:sp>
      <p:pic>
        <p:nvPicPr>
          <p:cNvPr id="10" name="Picture 9">
            <a:extLst>
              <a:ext uri="{FF2B5EF4-FFF2-40B4-BE49-F238E27FC236}">
                <a16:creationId xmlns:a16="http://schemas.microsoft.com/office/drawing/2014/main" id="{05371B30-1A73-D30A-F721-B030C449AC5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75130" y="5846371"/>
            <a:ext cx="1590769" cy="909010"/>
          </a:xfrm>
          <a:prstGeom prst="rect">
            <a:avLst/>
          </a:prstGeom>
        </p:spPr>
      </p:pic>
      <p:pic>
        <p:nvPicPr>
          <p:cNvPr id="11" name="Picture 10">
            <a:extLst>
              <a:ext uri="{FF2B5EF4-FFF2-40B4-BE49-F238E27FC236}">
                <a16:creationId xmlns:a16="http://schemas.microsoft.com/office/drawing/2014/main" id="{E8A4E72B-7202-BFB9-E3AE-E7792F6ECC7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19561" y="6179322"/>
            <a:ext cx="2007071" cy="348258"/>
          </a:xfrm>
          <a:prstGeom prst="rect">
            <a:avLst/>
          </a:prstGeom>
        </p:spPr>
      </p:pic>
      <p:sp>
        <p:nvSpPr>
          <p:cNvPr id="12" name="Rectangle 11">
            <a:extLst>
              <a:ext uri="{FF2B5EF4-FFF2-40B4-BE49-F238E27FC236}">
                <a16:creationId xmlns:a16="http://schemas.microsoft.com/office/drawing/2014/main" id="{87AF2F9D-CBBC-DE63-8F20-9E49908E26C0}"/>
              </a:ext>
            </a:extLst>
          </p:cNvPr>
          <p:cNvSpPr/>
          <p:nvPr/>
        </p:nvSpPr>
        <p:spPr>
          <a:xfrm>
            <a:off x="0" y="5701518"/>
            <a:ext cx="12192000" cy="1156482"/>
          </a:xfrm>
          <a:prstGeom prst="rect">
            <a:avLst/>
          </a:prstGeom>
          <a:solidFill>
            <a:srgbClr val="0E3D51"/>
          </a:solidFill>
          <a:ln>
            <a:solidFill>
              <a:srgbClr val="0E3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E3D51"/>
              </a:solidFill>
              <a:highlight>
                <a:srgbClr val="0E3D51"/>
              </a:highlight>
            </a:endParaRPr>
          </a:p>
        </p:txBody>
      </p:sp>
      <p:pic>
        <p:nvPicPr>
          <p:cNvPr id="13" name="Picture 12">
            <a:extLst>
              <a:ext uri="{FF2B5EF4-FFF2-40B4-BE49-F238E27FC236}">
                <a16:creationId xmlns:a16="http://schemas.microsoft.com/office/drawing/2014/main" id="{1A351D59-6421-99EB-E310-C5E6A446254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47819" y="5846371"/>
            <a:ext cx="1590769" cy="909010"/>
          </a:xfrm>
          <a:prstGeom prst="rect">
            <a:avLst/>
          </a:prstGeom>
        </p:spPr>
      </p:pic>
      <p:pic>
        <p:nvPicPr>
          <p:cNvPr id="14" name="Picture 13">
            <a:extLst>
              <a:ext uri="{FF2B5EF4-FFF2-40B4-BE49-F238E27FC236}">
                <a16:creationId xmlns:a16="http://schemas.microsoft.com/office/drawing/2014/main" id="{986DF41B-2736-AE91-53BF-C1B04409094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92250" y="6179322"/>
            <a:ext cx="2007071" cy="348258"/>
          </a:xfrm>
          <a:prstGeom prst="rect">
            <a:avLst/>
          </a:prstGeom>
        </p:spPr>
      </p:pic>
      <p:sp>
        <p:nvSpPr>
          <p:cNvPr id="4" name="TextBox 3">
            <a:extLst>
              <a:ext uri="{FF2B5EF4-FFF2-40B4-BE49-F238E27FC236}">
                <a16:creationId xmlns:a16="http://schemas.microsoft.com/office/drawing/2014/main" id="{96429DC8-FEFF-3BF1-5678-AF72AFD15F2B}"/>
              </a:ext>
            </a:extLst>
          </p:cNvPr>
          <p:cNvSpPr txBox="1"/>
          <p:nvPr/>
        </p:nvSpPr>
        <p:spPr>
          <a:xfrm>
            <a:off x="475130" y="740452"/>
            <a:ext cx="4482877" cy="4259756"/>
          </a:xfrm>
          <a:prstGeom prst="rect">
            <a:avLst/>
          </a:prstGeom>
          <a:noFill/>
        </p:spPr>
        <p:txBody>
          <a:bodyPr wrap="square" lIns="91440" tIns="45720" rIns="91440" bIns="45720" rtlCol="0" anchor="t">
            <a:spAutoFit/>
          </a:bodyPr>
          <a:lstStyle/>
          <a:p>
            <a:pPr marL="0" marR="0"/>
            <a:r>
              <a:rPr lang="en-CA" sz="2000" b="1">
                <a:solidFill>
                  <a:srgbClr val="06698A"/>
                </a:solidFill>
                <a:effectLst/>
                <a:ea typeface="Times New Roman" panose="02020603050405020304" pitchFamily="18" charset="0"/>
                <a:cs typeface="Times New Roman"/>
              </a:rPr>
              <a:t>St. Thomas Sexual Health Clinic </a:t>
            </a:r>
          </a:p>
          <a:p>
            <a:pPr marL="0" marR="0"/>
            <a:endParaRPr lang="en-CA" sz="800">
              <a:solidFill>
                <a:srgbClr val="0E3D51"/>
              </a:solidFill>
              <a:effectLst/>
              <a:ea typeface="Calibri" panose="020F0502020204030204" pitchFamily="34" charset="0"/>
              <a:cs typeface="Times New Roman" panose="02020603050405020304" pitchFamily="18" charset="0"/>
            </a:endParaRPr>
          </a:p>
          <a:p>
            <a:pPr marL="0" marR="0"/>
            <a:r>
              <a:rPr lang="en-CA">
                <a:solidFill>
                  <a:srgbClr val="0E3D51"/>
                </a:solidFill>
                <a:effectLst/>
                <a:ea typeface="Times New Roman" panose="02020603050405020304" pitchFamily="18" charset="0"/>
                <a:cs typeface="Times New Roman"/>
              </a:rPr>
              <a:t>Southwestern Public Health - St. Thomas Site </a:t>
            </a:r>
            <a:br>
              <a:rPr lang="en-CA">
                <a:effectLst/>
                <a:ea typeface="Times New Roman" panose="02020603050405020304" pitchFamily="18" charset="0"/>
                <a:cs typeface="Times New Roman" panose="02020603050405020304" pitchFamily="18" charset="0"/>
              </a:rPr>
            </a:br>
            <a:r>
              <a:rPr lang="en-CA">
                <a:solidFill>
                  <a:srgbClr val="0E3D51"/>
                </a:solidFill>
                <a:effectLst/>
                <a:ea typeface="Times New Roman" panose="02020603050405020304" pitchFamily="18" charset="0"/>
                <a:cs typeface="Times New Roman"/>
              </a:rPr>
              <a:t>1230 Talbot Street, St. Thomas  </a:t>
            </a:r>
            <a:br>
              <a:rPr lang="en-CA">
                <a:effectLst/>
                <a:ea typeface="Times New Roman" panose="02020603050405020304" pitchFamily="18" charset="0"/>
                <a:cs typeface="Times New Roman" panose="02020603050405020304" pitchFamily="18" charset="0"/>
              </a:rPr>
            </a:br>
            <a:r>
              <a:rPr lang="en-CA">
                <a:solidFill>
                  <a:srgbClr val="0E3D51"/>
                </a:solidFill>
                <a:effectLst/>
                <a:ea typeface="Times New Roman" panose="02020603050405020304" pitchFamily="18" charset="0"/>
                <a:cs typeface="Times New Roman"/>
              </a:rPr>
              <a:t>519-631-9900 ext. 1278</a:t>
            </a:r>
          </a:p>
          <a:p>
            <a:pPr marL="0" marR="0"/>
            <a:endParaRPr lang="en-CA">
              <a:solidFill>
                <a:srgbClr val="0E3D51"/>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CA" b="1">
                <a:solidFill>
                  <a:srgbClr val="0E3D51"/>
                </a:solidFill>
                <a:effectLst/>
                <a:ea typeface="Calibri" panose="020F0502020204030204" pitchFamily="34" charset="0"/>
                <a:cs typeface="Times New Roman"/>
              </a:rPr>
              <a:t>Drop-In Clinic</a:t>
            </a:r>
            <a:endParaRPr lang="en-CA">
              <a:solidFill>
                <a:srgbClr val="0E3D51"/>
              </a:solidFill>
              <a:effectLst/>
              <a:ea typeface="Calibri" panose="020F0502020204030204" pitchFamily="34" charset="0"/>
              <a:cs typeface="Times New Roman"/>
            </a:endParaRPr>
          </a:p>
          <a:p>
            <a:pPr marL="0" marR="0">
              <a:lnSpc>
                <a:spcPct val="107000"/>
              </a:lnSpc>
              <a:spcBef>
                <a:spcPts val="0"/>
              </a:spcBef>
              <a:spcAft>
                <a:spcPts val="0"/>
              </a:spcAft>
            </a:pPr>
            <a:r>
              <a:rPr lang="en-CA">
                <a:solidFill>
                  <a:srgbClr val="0E3D51"/>
                </a:solidFill>
                <a:effectLst/>
                <a:ea typeface="Calibri" panose="020F0502020204030204" pitchFamily="34" charset="0"/>
                <a:cs typeface="Times New Roman"/>
              </a:rPr>
              <a:t>Mondays 9AM-1PM</a:t>
            </a:r>
            <a:br>
              <a:rPr lang="en-CA">
                <a:effectLst/>
                <a:ea typeface="Calibri" panose="020F0502020204030204" pitchFamily="34" charset="0"/>
                <a:cs typeface="Times New Roman" panose="02020603050405020304" pitchFamily="18" charset="0"/>
              </a:rPr>
            </a:br>
            <a:r>
              <a:rPr lang="en-CA">
                <a:solidFill>
                  <a:srgbClr val="0E3D51"/>
                </a:solidFill>
                <a:effectLst/>
                <a:ea typeface="Calibri" panose="020F0502020204030204" pitchFamily="34" charset="0"/>
                <a:cs typeface="Times New Roman"/>
              </a:rPr>
              <a:t>Wednesdays 1PM-4PM</a:t>
            </a:r>
            <a:br>
              <a:rPr lang="en-CA">
                <a:effectLst/>
                <a:ea typeface="Calibri" panose="020F0502020204030204" pitchFamily="34" charset="0"/>
                <a:cs typeface="Times New Roman" panose="02020603050405020304" pitchFamily="18" charset="0"/>
              </a:rPr>
            </a:br>
            <a:r>
              <a:rPr lang="en-CA">
                <a:solidFill>
                  <a:srgbClr val="0E3D51"/>
                </a:solidFill>
                <a:effectLst/>
                <a:ea typeface="Calibri" panose="020F0502020204030204" pitchFamily="34" charset="0"/>
                <a:cs typeface="Times New Roman"/>
              </a:rPr>
              <a:t>Fridays 9AM-3PM</a:t>
            </a:r>
          </a:p>
          <a:p>
            <a:pPr marL="0" marR="0">
              <a:lnSpc>
                <a:spcPct val="107000"/>
              </a:lnSpc>
              <a:spcBef>
                <a:spcPts val="0"/>
              </a:spcBef>
              <a:spcAft>
                <a:spcPts val="0"/>
              </a:spcAft>
            </a:pPr>
            <a:r>
              <a:rPr lang="en-CA">
                <a:solidFill>
                  <a:srgbClr val="0E3D51"/>
                </a:solidFill>
                <a:effectLst/>
                <a:ea typeface="Calibri" panose="020F0502020204030204" pitchFamily="34" charset="0"/>
                <a:cs typeface="Times New Roman"/>
              </a:rPr>
              <a:t>No appointment required</a:t>
            </a:r>
          </a:p>
          <a:p>
            <a:pPr marL="0" marR="0">
              <a:lnSpc>
                <a:spcPct val="107000"/>
              </a:lnSpc>
              <a:spcBef>
                <a:spcPts val="0"/>
              </a:spcBef>
              <a:spcAft>
                <a:spcPts val="0"/>
              </a:spcAft>
            </a:pPr>
            <a:endParaRPr lang="en-CA">
              <a:solidFill>
                <a:srgbClr val="0E3D51"/>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CA" b="1">
                <a:solidFill>
                  <a:srgbClr val="0E3D51"/>
                </a:solidFill>
                <a:effectLst/>
                <a:ea typeface="Calibri" panose="020F0502020204030204" pitchFamily="34" charset="0"/>
                <a:cs typeface="Times New Roman"/>
              </a:rPr>
              <a:t>Physician-Led Clinic</a:t>
            </a:r>
            <a:endParaRPr lang="en-CA">
              <a:solidFill>
                <a:srgbClr val="0E3D51"/>
              </a:solidFill>
              <a:effectLst/>
              <a:ea typeface="Calibri" panose="020F0502020204030204" pitchFamily="34" charset="0"/>
              <a:cs typeface="Times New Roman"/>
            </a:endParaRPr>
          </a:p>
          <a:p>
            <a:r>
              <a:rPr lang="en-CA">
                <a:solidFill>
                  <a:srgbClr val="0E3D51"/>
                </a:solidFill>
                <a:ea typeface="Times New Roman" panose="02020603050405020304" pitchFamily="18" charset="0"/>
              </a:rPr>
              <a:t>**</a:t>
            </a:r>
            <a:r>
              <a:rPr lang="en-CA">
                <a:solidFill>
                  <a:srgbClr val="0E3D51"/>
                </a:solidFill>
                <a:effectLst/>
                <a:ea typeface="Times New Roman" panose="02020603050405020304" pitchFamily="18" charset="0"/>
              </a:rPr>
              <a:t>Appointments required</a:t>
            </a:r>
            <a:r>
              <a:rPr lang="en-CA">
                <a:solidFill>
                  <a:srgbClr val="0E3D51"/>
                </a:solidFill>
                <a:ea typeface="Times New Roman" panose="02020603050405020304" pitchFamily="18" charset="0"/>
              </a:rPr>
              <a:t>, please call </a:t>
            </a:r>
            <a:r>
              <a:rPr lang="en-CA">
                <a:solidFill>
                  <a:srgbClr val="0E3D51"/>
                </a:solidFill>
                <a:effectLst/>
                <a:ea typeface="Times New Roman" panose="02020603050405020304" pitchFamily="18" charset="0"/>
              </a:rPr>
              <a:t>to book</a:t>
            </a:r>
            <a:r>
              <a:rPr lang="en-CA">
                <a:solidFill>
                  <a:srgbClr val="0E3D51"/>
                </a:solidFill>
                <a:ea typeface="Times New Roman" panose="02020603050405020304" pitchFamily="18" charset="0"/>
              </a:rPr>
              <a:t>      </a:t>
            </a:r>
            <a:r>
              <a:rPr lang="en-CA">
                <a:solidFill>
                  <a:srgbClr val="0E3D51"/>
                </a:solidFill>
                <a:effectLst/>
                <a:ea typeface="Times New Roman" panose="02020603050405020304" pitchFamily="18" charset="0"/>
              </a:rPr>
              <a:t>at 519-631-9900 ext. 1278</a:t>
            </a:r>
            <a:endParaRPr lang="en-CA">
              <a:solidFill>
                <a:srgbClr val="0E3D51"/>
              </a:solidFill>
              <a:effectLst/>
              <a:ea typeface="Times New Roman" panose="02020603050405020304" pitchFamily="18" charset="0"/>
              <a:cs typeface="Calibri"/>
            </a:endParaRPr>
          </a:p>
        </p:txBody>
      </p:sp>
      <p:sp>
        <p:nvSpPr>
          <p:cNvPr id="6" name="TextBox 5">
            <a:extLst>
              <a:ext uri="{FF2B5EF4-FFF2-40B4-BE49-F238E27FC236}">
                <a16:creationId xmlns:a16="http://schemas.microsoft.com/office/drawing/2014/main" id="{6A0C2D04-F7CA-3B80-72B2-C044D3C36983}"/>
              </a:ext>
            </a:extLst>
          </p:cNvPr>
          <p:cNvSpPr txBox="1"/>
          <p:nvPr/>
        </p:nvSpPr>
        <p:spPr>
          <a:xfrm>
            <a:off x="5915321" y="740452"/>
            <a:ext cx="6231116" cy="4407425"/>
          </a:xfrm>
          <a:prstGeom prst="rect">
            <a:avLst/>
          </a:prstGeom>
          <a:noFill/>
        </p:spPr>
        <p:txBody>
          <a:bodyPr wrap="square" lIns="91440" tIns="45720" rIns="91440" bIns="45720" anchor="t">
            <a:spAutoFit/>
          </a:bodyPr>
          <a:lstStyle/>
          <a:p>
            <a:pPr marL="0" marR="0"/>
            <a:r>
              <a:rPr lang="en-CA" sz="2000" b="1">
                <a:solidFill>
                  <a:srgbClr val="06698A"/>
                </a:solidFill>
                <a:effectLst/>
                <a:ea typeface="Times New Roman" panose="02020603050405020304" pitchFamily="18" charset="0"/>
                <a:cs typeface="Times New Roman"/>
              </a:rPr>
              <a:t>Woodstock Sexual Health Clinic </a:t>
            </a:r>
          </a:p>
          <a:p>
            <a:pPr marL="0" marR="0"/>
            <a:endParaRPr lang="en-CA" sz="800">
              <a:solidFill>
                <a:srgbClr val="06698A"/>
              </a:solidFill>
              <a:effectLst/>
              <a:ea typeface="Calibri" panose="020F0502020204030204" pitchFamily="34" charset="0"/>
              <a:cs typeface="Times New Roman" panose="02020603050405020304" pitchFamily="18" charset="0"/>
            </a:endParaRPr>
          </a:p>
          <a:p>
            <a:pPr marL="0" marR="0"/>
            <a:r>
              <a:rPr lang="en-CA" sz="1800">
                <a:solidFill>
                  <a:srgbClr val="0E3D51"/>
                </a:solidFill>
                <a:effectLst/>
                <a:ea typeface="Times New Roman" panose="02020603050405020304" pitchFamily="18" charset="0"/>
                <a:cs typeface="Times New Roman"/>
              </a:rPr>
              <a:t>Southwestern Public Health - Woodstock Site </a:t>
            </a:r>
            <a:br>
              <a:rPr lang="en-CA" sz="1800">
                <a:effectLst/>
                <a:ea typeface="Times New Roman" panose="02020603050405020304" pitchFamily="18" charset="0"/>
                <a:cs typeface="Times New Roman" panose="02020603050405020304" pitchFamily="18" charset="0"/>
              </a:rPr>
            </a:br>
            <a:r>
              <a:rPr lang="en-CA" sz="1800">
                <a:solidFill>
                  <a:srgbClr val="0E3D51"/>
                </a:solidFill>
                <a:effectLst/>
                <a:ea typeface="Times New Roman" panose="02020603050405020304" pitchFamily="18" charset="0"/>
                <a:cs typeface="Times New Roman"/>
              </a:rPr>
              <a:t>410 Buller Street, Woodstock   </a:t>
            </a:r>
            <a:br>
              <a:rPr lang="en-CA" sz="1800">
                <a:effectLst/>
                <a:ea typeface="Times New Roman" panose="02020603050405020304" pitchFamily="18" charset="0"/>
                <a:cs typeface="Times New Roman" panose="02020603050405020304" pitchFamily="18" charset="0"/>
              </a:rPr>
            </a:br>
            <a:r>
              <a:rPr lang="en-CA" sz="1800">
                <a:solidFill>
                  <a:srgbClr val="0E3D51"/>
                </a:solidFill>
                <a:effectLst/>
                <a:ea typeface="Times New Roman" panose="02020603050405020304" pitchFamily="18" charset="0"/>
                <a:cs typeface="Times New Roman"/>
              </a:rPr>
              <a:t>519-539-4431 or 1-800-922-0096 (follow the prompts to reach the Sexual Health Team)</a:t>
            </a:r>
          </a:p>
          <a:p>
            <a:pPr marL="0" marR="0"/>
            <a:endParaRPr lang="en-CA" sz="1800">
              <a:solidFill>
                <a:srgbClr val="0E3D51"/>
              </a:solidFill>
              <a:effectLst/>
              <a:ea typeface="Calibri" panose="020F0502020204030204" pitchFamily="34" charset="0"/>
              <a:cs typeface="Times New Roman" panose="02020603050405020304" pitchFamily="18" charset="0"/>
            </a:endParaRPr>
          </a:p>
          <a:p>
            <a:pPr marL="0" marR="0">
              <a:spcBef>
                <a:spcPts val="0"/>
              </a:spcBef>
              <a:spcAft>
                <a:spcPts val="0"/>
              </a:spcAft>
            </a:pPr>
            <a:r>
              <a:rPr lang="en-CA" sz="1800" b="1">
                <a:solidFill>
                  <a:srgbClr val="0E3D51"/>
                </a:solidFill>
                <a:effectLst/>
                <a:ea typeface="Times New Roman" panose="02020603050405020304" pitchFamily="18" charset="0"/>
              </a:rPr>
              <a:t>By Appointment Only</a:t>
            </a:r>
            <a:endParaRPr lang="en-CA" sz="1800">
              <a:solidFill>
                <a:srgbClr val="0E3D51"/>
              </a:solidFill>
              <a:effectLst/>
              <a:ea typeface="Times New Roman" panose="02020603050405020304" pitchFamily="18" charset="0"/>
            </a:endParaRPr>
          </a:p>
          <a:p>
            <a:pPr marL="0" marR="0">
              <a:spcBef>
                <a:spcPts val="0"/>
              </a:spcBef>
              <a:spcAft>
                <a:spcPts val="0"/>
              </a:spcAft>
            </a:pPr>
            <a:r>
              <a:rPr lang="en-CA" sz="1800">
                <a:solidFill>
                  <a:srgbClr val="0E3D51"/>
                </a:solidFill>
                <a:effectLst/>
                <a:ea typeface="Times New Roman" panose="02020603050405020304" pitchFamily="18" charset="0"/>
              </a:rPr>
              <a:t>Mondays 1:15PM-4PM</a:t>
            </a:r>
            <a:br>
              <a:rPr lang="en-CA" sz="1800">
                <a:effectLst/>
                <a:ea typeface="Times New Roman" panose="02020603050405020304" pitchFamily="18" charset="0"/>
              </a:rPr>
            </a:br>
            <a:r>
              <a:rPr lang="en-CA" sz="1800">
                <a:solidFill>
                  <a:srgbClr val="0E3D51"/>
                </a:solidFill>
                <a:effectLst/>
                <a:ea typeface="Times New Roman" panose="02020603050405020304" pitchFamily="18" charset="0"/>
              </a:rPr>
              <a:t>Wednesdays Every Other Week 9AM-4PM (closed 12PM-1PM)</a:t>
            </a:r>
            <a:br>
              <a:rPr lang="en-CA" sz="1800">
                <a:effectLst/>
                <a:ea typeface="Times New Roman" panose="02020603050405020304" pitchFamily="18" charset="0"/>
              </a:rPr>
            </a:br>
            <a:r>
              <a:rPr lang="en-CA" sz="1800">
                <a:solidFill>
                  <a:srgbClr val="0E3D51"/>
                </a:solidFill>
                <a:effectLst/>
                <a:ea typeface="Times New Roman" panose="02020603050405020304" pitchFamily="18" charset="0"/>
              </a:rPr>
              <a:t>Opposite Wednesdays Late Clinic 1:15PM-6PM</a:t>
            </a:r>
            <a:endParaRPr lang="en-CA" sz="1800">
              <a:solidFill>
                <a:srgbClr val="0E3D51"/>
              </a:solidFill>
              <a:effectLst/>
              <a:ea typeface="Times New Roman" panose="02020603050405020304" pitchFamily="18" charset="0"/>
              <a:cs typeface="Calibri"/>
            </a:endParaRPr>
          </a:p>
          <a:p>
            <a:pPr marL="0" marR="95250">
              <a:spcAft>
                <a:spcPts val="0"/>
              </a:spcAft>
            </a:pPr>
            <a:r>
              <a:rPr lang="en-CA" sz="1800">
                <a:solidFill>
                  <a:srgbClr val="0E3D51"/>
                </a:solidFill>
                <a:effectLst/>
                <a:ea typeface="Times New Roman" panose="02020603050405020304" pitchFamily="18" charset="0"/>
              </a:rPr>
              <a:t>**Appointments required</a:t>
            </a:r>
            <a:br>
              <a:rPr lang="en-CA" sz="1800">
                <a:effectLst/>
                <a:ea typeface="Times New Roman" panose="02020603050405020304" pitchFamily="18" charset="0"/>
              </a:rPr>
            </a:br>
            <a:r>
              <a:rPr lang="en-CA" sz="1800">
                <a:solidFill>
                  <a:srgbClr val="0E3D51"/>
                </a:solidFill>
                <a:effectLst/>
                <a:ea typeface="Times New Roman" panose="02020603050405020304" pitchFamily="18" charset="0"/>
              </a:rPr>
              <a:t>Call to book at 519-539-4431</a:t>
            </a:r>
            <a:endParaRPr lang="en-CA" sz="1800">
              <a:solidFill>
                <a:srgbClr val="0E3D51"/>
              </a:solidFill>
              <a:effectLst/>
              <a:ea typeface="Times New Roman" panose="02020603050405020304" pitchFamily="18" charset="0"/>
              <a:cs typeface="Calibri"/>
            </a:endParaRPr>
          </a:p>
          <a:p>
            <a:pPr marL="0" marR="95250">
              <a:spcAft>
                <a:spcPts val="0"/>
              </a:spcAft>
            </a:pPr>
            <a:endParaRPr lang="en-CA" sz="1800">
              <a:solidFill>
                <a:srgbClr val="0E3D51"/>
              </a:solidFill>
              <a:effectLst/>
              <a:ea typeface="Times New Roman" panose="02020603050405020304" pitchFamily="18" charset="0"/>
            </a:endParaRPr>
          </a:p>
          <a:p>
            <a:pPr marL="0" marR="0">
              <a:spcAft>
                <a:spcPts val="0"/>
              </a:spcAft>
            </a:pPr>
            <a:r>
              <a:rPr lang="en-CA" sz="1800" b="1">
                <a:solidFill>
                  <a:srgbClr val="0E3D51"/>
                </a:solidFill>
                <a:effectLst/>
                <a:ea typeface="Calibri" panose="020F0502020204030204" pitchFamily="34" charset="0"/>
                <a:cs typeface="Times New Roman"/>
              </a:rPr>
              <a:t>Physician-Led Clinic</a:t>
            </a:r>
            <a:endParaRPr lang="en-CA" sz="1800">
              <a:solidFill>
                <a:srgbClr val="0E3D51"/>
              </a:solidFill>
              <a:effectLst/>
              <a:ea typeface="Calibri" panose="020F0502020204030204" pitchFamily="34" charset="0"/>
              <a:cs typeface="Times New Roman"/>
            </a:endParaRPr>
          </a:p>
          <a:p>
            <a:pPr>
              <a:lnSpc>
                <a:spcPct val="107000"/>
              </a:lnSpc>
            </a:pPr>
            <a:r>
              <a:rPr lang="en-CA">
                <a:solidFill>
                  <a:srgbClr val="0E3D51"/>
                </a:solidFill>
                <a:ea typeface="Calibri" panose="020F0502020204030204" pitchFamily="34" charset="0"/>
                <a:cs typeface="Times New Roman"/>
              </a:rPr>
              <a:t>**</a:t>
            </a:r>
            <a:r>
              <a:rPr lang="en-CA" sz="1800">
                <a:solidFill>
                  <a:srgbClr val="0E3D51"/>
                </a:solidFill>
                <a:effectLst/>
                <a:ea typeface="Calibri" panose="020F0502020204030204" pitchFamily="34" charset="0"/>
                <a:cs typeface="Times New Roman"/>
              </a:rPr>
              <a:t>Appointments required</a:t>
            </a:r>
            <a:r>
              <a:rPr lang="en-CA">
                <a:solidFill>
                  <a:srgbClr val="0E3D51"/>
                </a:solidFill>
                <a:ea typeface="Calibri" panose="020F0502020204030204" pitchFamily="34" charset="0"/>
                <a:cs typeface="Times New Roman"/>
              </a:rPr>
              <a:t>, please call</a:t>
            </a:r>
            <a:r>
              <a:rPr lang="en-CA" sz="1800">
                <a:solidFill>
                  <a:srgbClr val="0E3D51"/>
                </a:solidFill>
                <a:effectLst/>
                <a:ea typeface="Calibri" panose="020F0502020204030204" pitchFamily="34" charset="0"/>
                <a:cs typeface="Times New Roman"/>
              </a:rPr>
              <a:t> to book at 519-539-4431</a:t>
            </a:r>
          </a:p>
        </p:txBody>
      </p:sp>
    </p:spTree>
    <p:extLst>
      <p:ext uri="{BB962C8B-B14F-4D97-AF65-F5344CB8AC3E}">
        <p14:creationId xmlns:p14="http://schemas.microsoft.com/office/powerpoint/2010/main" val="1197734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B5404CE9-CB3A-3185-AAF7-04EFA187CCF6}"/>
              </a:ext>
            </a:extLst>
          </p:cNvPr>
          <p:cNvSpPr txBox="1">
            <a:spLocks/>
          </p:cNvSpPr>
          <p:nvPr/>
        </p:nvSpPr>
        <p:spPr>
          <a:xfrm>
            <a:off x="788875" y="1516406"/>
            <a:ext cx="8220892" cy="345092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b="0" kern="1200">
                <a:solidFill>
                  <a:srgbClr val="0E3D5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50000"/>
              </a:lnSpc>
            </a:pPr>
            <a:r>
              <a:rPr lang="en-CA" sz="2800">
                <a:solidFill>
                  <a:srgbClr val="06698A"/>
                </a:solidFill>
              </a:rPr>
              <a:t>If they want to be in a relationship</a:t>
            </a:r>
          </a:p>
          <a:p>
            <a:pPr algn="l">
              <a:lnSpc>
                <a:spcPct val="150000"/>
              </a:lnSpc>
            </a:pPr>
            <a:r>
              <a:rPr lang="en-CA" sz="2800">
                <a:solidFill>
                  <a:srgbClr val="06698A"/>
                </a:solidFill>
              </a:rPr>
              <a:t>Who they want to be in a relationship with</a:t>
            </a:r>
          </a:p>
          <a:p>
            <a:pPr algn="l">
              <a:lnSpc>
                <a:spcPct val="150000"/>
              </a:lnSpc>
            </a:pPr>
            <a:r>
              <a:rPr lang="en-CA" sz="2800">
                <a:solidFill>
                  <a:srgbClr val="06698A"/>
                </a:solidFill>
              </a:rPr>
              <a:t>How intimate they want to be with their partner</a:t>
            </a:r>
          </a:p>
        </p:txBody>
      </p:sp>
      <p:sp>
        <p:nvSpPr>
          <p:cNvPr id="9" name="Title 1">
            <a:extLst>
              <a:ext uri="{FF2B5EF4-FFF2-40B4-BE49-F238E27FC236}">
                <a16:creationId xmlns:a16="http://schemas.microsoft.com/office/drawing/2014/main" id="{166444E0-6D0D-08BD-5984-C4652BD0D8BC}"/>
              </a:ext>
            </a:extLst>
          </p:cNvPr>
          <p:cNvSpPr>
            <a:spLocks noGrp="1"/>
          </p:cNvSpPr>
          <p:nvPr>
            <p:ph type="title" hasCustomPrompt="1"/>
          </p:nvPr>
        </p:nvSpPr>
        <p:spPr>
          <a:xfrm>
            <a:off x="2706953" y="343355"/>
            <a:ext cx="6794111" cy="1028245"/>
          </a:xfrm>
        </p:spPr>
        <p:txBody>
          <a:bodyPr>
            <a:normAutofit/>
          </a:bodyPr>
          <a:lstStyle>
            <a:lvl1pPr>
              <a:defRPr lang="en-US" sz="3200" b="1" kern="1200" cap="none" baseline="0" dirty="0">
                <a:solidFill>
                  <a:srgbClr val="6ABF4B"/>
                </a:solidFill>
                <a:latin typeface="Arial  "/>
                <a:ea typeface="+mj-ea"/>
                <a:cs typeface="+mj-cs"/>
              </a:defRPr>
            </a:lvl1pPr>
          </a:lstStyle>
          <a:p>
            <a:r>
              <a:rPr lang="en-US"/>
              <a:t>Everyone has the right to choose:</a:t>
            </a:r>
          </a:p>
        </p:txBody>
      </p:sp>
      <p:pic>
        <p:nvPicPr>
          <p:cNvPr id="10" name="Picture 9">
            <a:extLst>
              <a:ext uri="{FF2B5EF4-FFF2-40B4-BE49-F238E27FC236}">
                <a16:creationId xmlns:a16="http://schemas.microsoft.com/office/drawing/2014/main" id="{05371B30-1A73-D30A-F721-B030C449AC5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75130" y="5846371"/>
            <a:ext cx="1590769" cy="909010"/>
          </a:xfrm>
          <a:prstGeom prst="rect">
            <a:avLst/>
          </a:prstGeom>
        </p:spPr>
      </p:pic>
      <p:pic>
        <p:nvPicPr>
          <p:cNvPr id="11" name="Picture 10">
            <a:extLst>
              <a:ext uri="{FF2B5EF4-FFF2-40B4-BE49-F238E27FC236}">
                <a16:creationId xmlns:a16="http://schemas.microsoft.com/office/drawing/2014/main" id="{E8A4E72B-7202-BFB9-E3AE-E7792F6ECC7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419561" y="6179322"/>
            <a:ext cx="2007071" cy="348258"/>
          </a:xfrm>
          <a:prstGeom prst="rect">
            <a:avLst/>
          </a:prstGeom>
        </p:spPr>
      </p:pic>
      <p:sp>
        <p:nvSpPr>
          <p:cNvPr id="12" name="Rectangle 11">
            <a:extLst>
              <a:ext uri="{FF2B5EF4-FFF2-40B4-BE49-F238E27FC236}">
                <a16:creationId xmlns:a16="http://schemas.microsoft.com/office/drawing/2014/main" id="{87AF2F9D-CBBC-DE63-8F20-9E49908E26C0}"/>
              </a:ext>
            </a:extLst>
          </p:cNvPr>
          <p:cNvSpPr/>
          <p:nvPr/>
        </p:nvSpPr>
        <p:spPr>
          <a:xfrm>
            <a:off x="0" y="5701518"/>
            <a:ext cx="12192000" cy="1156482"/>
          </a:xfrm>
          <a:prstGeom prst="rect">
            <a:avLst/>
          </a:prstGeom>
          <a:solidFill>
            <a:srgbClr val="0E3D51"/>
          </a:solidFill>
          <a:ln>
            <a:solidFill>
              <a:srgbClr val="0E3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E3D51"/>
              </a:solidFill>
              <a:highlight>
                <a:srgbClr val="0E3D51"/>
              </a:highlight>
            </a:endParaRPr>
          </a:p>
        </p:txBody>
      </p:sp>
      <p:pic>
        <p:nvPicPr>
          <p:cNvPr id="13" name="Picture 12">
            <a:extLst>
              <a:ext uri="{FF2B5EF4-FFF2-40B4-BE49-F238E27FC236}">
                <a16:creationId xmlns:a16="http://schemas.microsoft.com/office/drawing/2014/main" id="{1A351D59-6421-99EB-E310-C5E6A446254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47819" y="5846371"/>
            <a:ext cx="1590769" cy="909010"/>
          </a:xfrm>
          <a:prstGeom prst="rect">
            <a:avLst/>
          </a:prstGeom>
        </p:spPr>
      </p:pic>
      <p:pic>
        <p:nvPicPr>
          <p:cNvPr id="14" name="Picture 13">
            <a:extLst>
              <a:ext uri="{FF2B5EF4-FFF2-40B4-BE49-F238E27FC236}">
                <a16:creationId xmlns:a16="http://schemas.microsoft.com/office/drawing/2014/main" id="{986DF41B-2736-AE91-53BF-C1B04409094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892250" y="6179322"/>
            <a:ext cx="2007071" cy="348258"/>
          </a:xfrm>
          <a:prstGeom prst="rect">
            <a:avLst/>
          </a:prstGeom>
        </p:spPr>
      </p:pic>
      <p:pic>
        <p:nvPicPr>
          <p:cNvPr id="2" name="Picture 1">
            <a:extLst>
              <a:ext uri="{FF2B5EF4-FFF2-40B4-BE49-F238E27FC236}">
                <a16:creationId xmlns:a16="http://schemas.microsoft.com/office/drawing/2014/main" id="{582469EB-AF8D-0747-2C1F-D55B2747EA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26356" y="2133600"/>
            <a:ext cx="2802935" cy="4204402"/>
          </a:xfrm>
          <a:prstGeom prst="roundRect">
            <a:avLst/>
          </a:prstGeom>
        </p:spPr>
      </p:pic>
    </p:spTree>
    <p:extLst>
      <p:ext uri="{BB962C8B-B14F-4D97-AF65-F5344CB8AC3E}">
        <p14:creationId xmlns:p14="http://schemas.microsoft.com/office/powerpoint/2010/main" val="1853253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3D0A9C6-9551-8D3B-FA2F-CDDCF78D7AA6}"/>
              </a:ext>
            </a:extLst>
          </p:cNvPr>
          <p:cNvSpPr/>
          <p:nvPr/>
        </p:nvSpPr>
        <p:spPr>
          <a:xfrm>
            <a:off x="0" y="5701518"/>
            <a:ext cx="12192000" cy="1156482"/>
          </a:xfrm>
          <a:prstGeom prst="rect">
            <a:avLst/>
          </a:prstGeom>
          <a:solidFill>
            <a:srgbClr val="0E3D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a:extLst>
              <a:ext uri="{FF2B5EF4-FFF2-40B4-BE49-F238E27FC236}">
                <a16:creationId xmlns:a16="http://schemas.microsoft.com/office/drawing/2014/main" id="{4A036DB1-0630-777B-8D97-7D523E3A395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78828" y="5846371"/>
            <a:ext cx="1590769" cy="909010"/>
          </a:xfrm>
          <a:prstGeom prst="rect">
            <a:avLst/>
          </a:prstGeom>
        </p:spPr>
      </p:pic>
      <p:pic>
        <p:nvPicPr>
          <p:cNvPr id="11" name="Picture 10">
            <a:extLst>
              <a:ext uri="{FF2B5EF4-FFF2-40B4-BE49-F238E27FC236}">
                <a16:creationId xmlns:a16="http://schemas.microsoft.com/office/drawing/2014/main" id="{41324DE4-C970-C917-0EB1-7C24FE7AECC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923259" y="6179322"/>
            <a:ext cx="2007071" cy="348258"/>
          </a:xfrm>
          <a:prstGeom prst="rect">
            <a:avLst/>
          </a:prstGeom>
        </p:spPr>
      </p:pic>
      <p:sp>
        <p:nvSpPr>
          <p:cNvPr id="2" name="Title 1">
            <a:extLst>
              <a:ext uri="{FF2B5EF4-FFF2-40B4-BE49-F238E27FC236}">
                <a16:creationId xmlns:a16="http://schemas.microsoft.com/office/drawing/2014/main" id="{2FC47FCB-9225-7EDE-553D-1976AF6C69E7}"/>
              </a:ext>
            </a:extLst>
          </p:cNvPr>
          <p:cNvSpPr>
            <a:spLocks noGrp="1"/>
          </p:cNvSpPr>
          <p:nvPr>
            <p:ph type="title" hasCustomPrompt="1"/>
          </p:nvPr>
        </p:nvSpPr>
        <p:spPr>
          <a:xfrm>
            <a:off x="3162450" y="128237"/>
            <a:ext cx="5670052" cy="1028245"/>
          </a:xfrm>
        </p:spPr>
        <p:txBody>
          <a:bodyPr>
            <a:normAutofit/>
          </a:bodyPr>
          <a:lstStyle>
            <a:lvl1pPr>
              <a:defRPr lang="en-US" sz="3200" b="1" kern="1200" cap="none" baseline="0" dirty="0">
                <a:solidFill>
                  <a:srgbClr val="6ABF4B"/>
                </a:solidFill>
                <a:latin typeface="Arial  "/>
                <a:ea typeface="+mj-ea"/>
                <a:cs typeface="+mj-cs"/>
              </a:defRPr>
            </a:lvl1pPr>
          </a:lstStyle>
          <a:p>
            <a:pPr algn="ctr"/>
            <a:r>
              <a:rPr lang="en-US"/>
              <a:t>Consent – Elementary Video</a:t>
            </a:r>
            <a:br>
              <a:rPr lang="en-US"/>
            </a:br>
            <a:r>
              <a:rPr lang="en-US" sz="1800"/>
              <a:t>(see next slide for secondary)</a:t>
            </a:r>
          </a:p>
        </p:txBody>
      </p:sp>
      <p:pic>
        <p:nvPicPr>
          <p:cNvPr id="5" name="Online Media 1" title="What is consent?">
            <a:hlinkClick r:id="" action="ppaction://media"/>
            <a:extLst>
              <a:ext uri="{FF2B5EF4-FFF2-40B4-BE49-F238E27FC236}">
                <a16:creationId xmlns:a16="http://schemas.microsoft.com/office/drawing/2014/main" id="{F777B198-1B64-EE4B-72EC-8FE645CFB35E}"/>
              </a:ext>
            </a:extLst>
          </p:cNvPr>
          <p:cNvPicPr>
            <a:picLocks noGrp="1" noRot="1" noChangeAspect="1"/>
          </p:cNvPicPr>
          <p:nvPr>
            <p:ph idx="1"/>
            <a:videoFile r:link="rId1"/>
          </p:nvPr>
        </p:nvPicPr>
        <p:blipFill>
          <a:blip r:embed="rId6"/>
          <a:stretch>
            <a:fillRect/>
          </a:stretch>
        </p:blipFill>
        <p:spPr>
          <a:xfrm>
            <a:off x="2005501" y="1236506"/>
            <a:ext cx="7799875" cy="4387430"/>
          </a:xfrm>
          <a:prstGeom prst="rect">
            <a:avLst/>
          </a:prstGeom>
        </p:spPr>
      </p:pic>
      <p:sp>
        <p:nvSpPr>
          <p:cNvPr id="6" name="TextBox 5">
            <a:extLst>
              <a:ext uri="{FF2B5EF4-FFF2-40B4-BE49-F238E27FC236}">
                <a16:creationId xmlns:a16="http://schemas.microsoft.com/office/drawing/2014/main" id="{78EF1FA7-0A1A-DCEA-5B46-E09FA2CB3F31}"/>
              </a:ext>
            </a:extLst>
          </p:cNvPr>
          <p:cNvSpPr txBox="1"/>
          <p:nvPr/>
        </p:nvSpPr>
        <p:spPr>
          <a:xfrm>
            <a:off x="3628291" y="5413204"/>
            <a:ext cx="4935417" cy="338554"/>
          </a:xfrm>
          <a:prstGeom prst="rect">
            <a:avLst/>
          </a:prstGeom>
          <a:noFill/>
        </p:spPr>
        <p:txBody>
          <a:bodyPr wrap="square" rtlCol="0">
            <a:spAutoFit/>
          </a:bodyPr>
          <a:lstStyle/>
          <a:p>
            <a:pPr algn="ctr"/>
            <a:r>
              <a:rPr lang="en-US" sz="1600">
                <a:solidFill>
                  <a:srgbClr val="06698A"/>
                </a:solidFill>
                <a:hlinkClick r:id="rId7">
                  <a:extLst>
                    <a:ext uri="{A12FA001-AC4F-418D-AE19-62706E023703}">
                      <ahyp:hlinkClr xmlns:ahyp="http://schemas.microsoft.com/office/drawing/2018/hyperlinkcolor" val="tx"/>
                    </a:ext>
                  </a:extLst>
                </a:hlinkClick>
              </a:rPr>
              <a:t>https://www.youtube.com/watch?v=JC_GOjKwcsU</a:t>
            </a:r>
            <a:r>
              <a:rPr lang="en-US" sz="1600">
                <a:solidFill>
                  <a:srgbClr val="06698A"/>
                </a:solidFill>
              </a:rPr>
              <a:t> </a:t>
            </a:r>
          </a:p>
        </p:txBody>
      </p:sp>
    </p:spTree>
    <p:extLst>
      <p:ext uri="{BB962C8B-B14F-4D97-AF65-F5344CB8AC3E}">
        <p14:creationId xmlns:p14="http://schemas.microsoft.com/office/powerpoint/2010/main" val="610821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3D0A9C6-9551-8D3B-FA2F-CDDCF78D7AA6}"/>
              </a:ext>
            </a:extLst>
          </p:cNvPr>
          <p:cNvSpPr/>
          <p:nvPr/>
        </p:nvSpPr>
        <p:spPr>
          <a:xfrm>
            <a:off x="0" y="5701518"/>
            <a:ext cx="12192000" cy="1156482"/>
          </a:xfrm>
          <a:prstGeom prst="rect">
            <a:avLst/>
          </a:prstGeom>
          <a:solidFill>
            <a:srgbClr val="0E3D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a:extLst>
              <a:ext uri="{FF2B5EF4-FFF2-40B4-BE49-F238E27FC236}">
                <a16:creationId xmlns:a16="http://schemas.microsoft.com/office/drawing/2014/main" id="{4A036DB1-0630-777B-8D97-7D523E3A395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78828" y="5846371"/>
            <a:ext cx="1590769" cy="909010"/>
          </a:xfrm>
          <a:prstGeom prst="rect">
            <a:avLst/>
          </a:prstGeom>
        </p:spPr>
      </p:pic>
      <p:pic>
        <p:nvPicPr>
          <p:cNvPr id="11" name="Picture 10">
            <a:extLst>
              <a:ext uri="{FF2B5EF4-FFF2-40B4-BE49-F238E27FC236}">
                <a16:creationId xmlns:a16="http://schemas.microsoft.com/office/drawing/2014/main" id="{41324DE4-C970-C917-0EB1-7C24FE7AECC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923259" y="6179322"/>
            <a:ext cx="2007071" cy="348258"/>
          </a:xfrm>
          <a:prstGeom prst="rect">
            <a:avLst/>
          </a:prstGeom>
        </p:spPr>
      </p:pic>
      <p:sp>
        <p:nvSpPr>
          <p:cNvPr id="7" name="Title 1">
            <a:extLst>
              <a:ext uri="{FF2B5EF4-FFF2-40B4-BE49-F238E27FC236}">
                <a16:creationId xmlns:a16="http://schemas.microsoft.com/office/drawing/2014/main" id="{3FEA3466-DDBE-F858-ECC7-0C7B4BDBC7EA}"/>
              </a:ext>
            </a:extLst>
          </p:cNvPr>
          <p:cNvSpPr>
            <a:spLocks noGrp="1"/>
          </p:cNvSpPr>
          <p:nvPr>
            <p:ph type="title" hasCustomPrompt="1"/>
          </p:nvPr>
        </p:nvSpPr>
        <p:spPr>
          <a:xfrm>
            <a:off x="3162450" y="128238"/>
            <a:ext cx="5670052" cy="655533"/>
          </a:xfrm>
        </p:spPr>
        <p:txBody>
          <a:bodyPr>
            <a:normAutofit/>
          </a:bodyPr>
          <a:lstStyle>
            <a:lvl1pPr>
              <a:defRPr lang="en-US" sz="3200" b="1" kern="1200" cap="none" baseline="0" dirty="0">
                <a:solidFill>
                  <a:srgbClr val="6ABF4B"/>
                </a:solidFill>
                <a:latin typeface="Arial  "/>
                <a:ea typeface="+mj-ea"/>
                <a:cs typeface="+mj-cs"/>
              </a:defRPr>
            </a:lvl1pPr>
          </a:lstStyle>
          <a:p>
            <a:pPr algn="ctr"/>
            <a:r>
              <a:rPr lang="en-US"/>
              <a:t>Consent – Secondary Video</a:t>
            </a:r>
            <a:endParaRPr lang="en-US" sz="1800"/>
          </a:p>
        </p:txBody>
      </p:sp>
      <p:pic>
        <p:nvPicPr>
          <p:cNvPr id="12" name="Online Media 6" title="Cycling Through Consent">
            <a:hlinkClick r:id="" action="ppaction://media"/>
            <a:extLst>
              <a:ext uri="{FF2B5EF4-FFF2-40B4-BE49-F238E27FC236}">
                <a16:creationId xmlns:a16="http://schemas.microsoft.com/office/drawing/2014/main" id="{D0BC4D84-3DBA-6CEF-6EE9-FE95A1DE3795}"/>
              </a:ext>
            </a:extLst>
          </p:cNvPr>
          <p:cNvPicPr>
            <a:picLocks noGrp="1" noRot="1" noChangeAspect="1"/>
          </p:cNvPicPr>
          <p:nvPr>
            <p:ph idx="1"/>
            <a:videoFile r:link="rId1"/>
          </p:nvPr>
        </p:nvPicPr>
        <p:blipFill>
          <a:blip r:embed="rId6"/>
          <a:stretch>
            <a:fillRect/>
          </a:stretch>
        </p:blipFill>
        <p:spPr>
          <a:xfrm>
            <a:off x="2898976" y="725478"/>
            <a:ext cx="6375653" cy="4743689"/>
          </a:xfrm>
        </p:spPr>
      </p:pic>
      <p:sp>
        <p:nvSpPr>
          <p:cNvPr id="14" name="TextBox 13">
            <a:extLst>
              <a:ext uri="{FF2B5EF4-FFF2-40B4-BE49-F238E27FC236}">
                <a16:creationId xmlns:a16="http://schemas.microsoft.com/office/drawing/2014/main" id="{62AF0329-F962-C1CE-5055-EEAA85308580}"/>
              </a:ext>
            </a:extLst>
          </p:cNvPr>
          <p:cNvSpPr txBox="1"/>
          <p:nvPr/>
        </p:nvSpPr>
        <p:spPr>
          <a:xfrm>
            <a:off x="3948164" y="5397922"/>
            <a:ext cx="4315767" cy="338554"/>
          </a:xfrm>
          <a:prstGeom prst="rect">
            <a:avLst/>
          </a:prstGeom>
          <a:noFill/>
        </p:spPr>
        <p:txBody>
          <a:bodyPr wrap="square">
            <a:spAutoFit/>
          </a:bodyPr>
          <a:lstStyle/>
          <a:p>
            <a:pPr algn="l"/>
            <a:r>
              <a:rPr lang="en-US" sz="1600">
                <a:solidFill>
                  <a:srgbClr val="06698A"/>
                </a:solidFill>
                <a:ea typeface="+mn-lt"/>
                <a:cs typeface="+mn-lt"/>
              </a:rPr>
              <a:t>https://www.youtube.com/watch?v=-JwlKjRaUaw</a:t>
            </a:r>
            <a:endParaRPr lang="en-US" sz="1600">
              <a:solidFill>
                <a:srgbClr val="06698A"/>
              </a:solidFill>
            </a:endParaRPr>
          </a:p>
        </p:txBody>
      </p:sp>
    </p:spTree>
    <p:extLst>
      <p:ext uri="{BB962C8B-B14F-4D97-AF65-F5344CB8AC3E}">
        <p14:creationId xmlns:p14="http://schemas.microsoft.com/office/powerpoint/2010/main" val="2519822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3D0A9C6-9551-8D3B-FA2F-CDDCF78D7AA6}"/>
              </a:ext>
            </a:extLst>
          </p:cNvPr>
          <p:cNvSpPr/>
          <p:nvPr/>
        </p:nvSpPr>
        <p:spPr>
          <a:xfrm>
            <a:off x="0" y="5701518"/>
            <a:ext cx="12192000" cy="1156482"/>
          </a:xfrm>
          <a:prstGeom prst="rect">
            <a:avLst/>
          </a:prstGeom>
          <a:solidFill>
            <a:srgbClr val="0E3D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a:extLst>
              <a:ext uri="{FF2B5EF4-FFF2-40B4-BE49-F238E27FC236}">
                <a16:creationId xmlns:a16="http://schemas.microsoft.com/office/drawing/2014/main" id="{4A036DB1-0630-777B-8D97-7D523E3A395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78828" y="5846371"/>
            <a:ext cx="1590769" cy="909010"/>
          </a:xfrm>
          <a:prstGeom prst="rect">
            <a:avLst/>
          </a:prstGeom>
        </p:spPr>
      </p:pic>
      <p:pic>
        <p:nvPicPr>
          <p:cNvPr id="11" name="Picture 10">
            <a:extLst>
              <a:ext uri="{FF2B5EF4-FFF2-40B4-BE49-F238E27FC236}">
                <a16:creationId xmlns:a16="http://schemas.microsoft.com/office/drawing/2014/main" id="{41324DE4-C970-C917-0EB1-7C24FE7AECC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923259" y="6179322"/>
            <a:ext cx="2007071" cy="348258"/>
          </a:xfrm>
          <a:prstGeom prst="rect">
            <a:avLst/>
          </a:prstGeom>
        </p:spPr>
      </p:pic>
      <p:sp>
        <p:nvSpPr>
          <p:cNvPr id="3" name="TextBox 2">
            <a:extLst>
              <a:ext uri="{FF2B5EF4-FFF2-40B4-BE49-F238E27FC236}">
                <a16:creationId xmlns:a16="http://schemas.microsoft.com/office/drawing/2014/main" id="{905ADDF0-B418-C5EE-CF9A-D54025BE7D26}"/>
              </a:ext>
            </a:extLst>
          </p:cNvPr>
          <p:cNvSpPr txBox="1"/>
          <p:nvPr/>
        </p:nvSpPr>
        <p:spPr>
          <a:xfrm>
            <a:off x="3542042" y="247411"/>
            <a:ext cx="5129683" cy="584775"/>
          </a:xfrm>
          <a:prstGeom prst="rect">
            <a:avLst/>
          </a:prstGeom>
          <a:noFill/>
        </p:spPr>
        <p:txBody>
          <a:bodyPr wrap="square">
            <a:spAutoFit/>
          </a:bodyPr>
          <a:lstStyle/>
          <a:p>
            <a:r>
              <a:rPr lang="en-CA" altLang="en-US" sz="3200" b="1">
                <a:solidFill>
                  <a:srgbClr val="6ABF4B"/>
                </a:solidFill>
                <a:latin typeface="Arial"/>
                <a:cs typeface="Arial"/>
              </a:rPr>
              <a:t>What does STI stand for?</a:t>
            </a:r>
            <a:endParaRPr lang="en-CA" sz="3200" b="1">
              <a:solidFill>
                <a:srgbClr val="6ABF4B"/>
              </a:solidFill>
            </a:endParaRPr>
          </a:p>
        </p:txBody>
      </p:sp>
      <p:sp>
        <p:nvSpPr>
          <p:cNvPr id="4" name="Content Placeholder 2">
            <a:extLst>
              <a:ext uri="{FF2B5EF4-FFF2-40B4-BE49-F238E27FC236}">
                <a16:creationId xmlns:a16="http://schemas.microsoft.com/office/drawing/2014/main" id="{F0E872EF-3714-BFEE-D5CB-99A54F948722}"/>
              </a:ext>
            </a:extLst>
          </p:cNvPr>
          <p:cNvSpPr>
            <a:spLocks noGrp="1"/>
          </p:cNvSpPr>
          <p:nvPr>
            <p:ph idx="1"/>
          </p:nvPr>
        </p:nvSpPr>
        <p:spPr>
          <a:xfrm>
            <a:off x="3652573" y="1309990"/>
            <a:ext cx="4892926" cy="3672164"/>
          </a:xfrm>
        </p:spPr>
        <p:txBody>
          <a:bodyPr vert="horz" lIns="91440" tIns="45720" rIns="91440" bIns="45720" rtlCol="0" anchor="t">
            <a:normAutofit/>
          </a:bodyPr>
          <a:lstStyle/>
          <a:p>
            <a:pPr marL="457200" lvl="1" indent="0">
              <a:lnSpc>
                <a:spcPct val="150000"/>
              </a:lnSpc>
              <a:spcBef>
                <a:spcPts val="600"/>
              </a:spcBef>
              <a:buNone/>
              <a:defRPr/>
            </a:pPr>
            <a:r>
              <a:rPr lang="en-CA" sz="4400" b="1">
                <a:solidFill>
                  <a:srgbClr val="6ABF4B"/>
                </a:solidFill>
                <a:cs typeface="Arial"/>
              </a:rPr>
              <a:t>S</a:t>
            </a:r>
            <a:r>
              <a:rPr lang="en-CA" sz="4400" b="1">
                <a:solidFill>
                  <a:srgbClr val="006345"/>
                </a:solidFill>
                <a:cs typeface="Arial"/>
              </a:rPr>
              <a:t>   </a:t>
            </a:r>
            <a:r>
              <a:rPr lang="en-CA" altLang="en-US" sz="4400">
                <a:solidFill>
                  <a:srgbClr val="06698A"/>
                </a:solidFill>
                <a:cs typeface="Arial"/>
              </a:rPr>
              <a:t>Sexually</a:t>
            </a:r>
            <a:endParaRPr lang="en-US" sz="4400">
              <a:solidFill>
                <a:srgbClr val="06698A"/>
              </a:solidFill>
            </a:endParaRPr>
          </a:p>
          <a:p>
            <a:pPr marL="457200" lvl="1" indent="0">
              <a:lnSpc>
                <a:spcPct val="150000"/>
              </a:lnSpc>
              <a:spcBef>
                <a:spcPts val="600"/>
              </a:spcBef>
              <a:buNone/>
              <a:defRPr/>
            </a:pPr>
            <a:r>
              <a:rPr lang="en-CA" sz="4400" b="1">
                <a:solidFill>
                  <a:srgbClr val="6ABF4B"/>
                </a:solidFill>
                <a:cs typeface="Arial"/>
              </a:rPr>
              <a:t>T</a:t>
            </a:r>
            <a:r>
              <a:rPr lang="en-CA" sz="4400" b="1">
                <a:solidFill>
                  <a:srgbClr val="0E3D51"/>
                </a:solidFill>
                <a:cs typeface="Arial"/>
              </a:rPr>
              <a:t>   </a:t>
            </a:r>
            <a:r>
              <a:rPr lang="en-CA" altLang="en-US" sz="4400">
                <a:solidFill>
                  <a:srgbClr val="06698A"/>
                </a:solidFill>
                <a:cs typeface="Arial"/>
              </a:rPr>
              <a:t>Transmitted</a:t>
            </a:r>
            <a:endParaRPr lang="en-CA" sz="4400">
              <a:solidFill>
                <a:srgbClr val="06698A"/>
              </a:solidFill>
            </a:endParaRPr>
          </a:p>
          <a:p>
            <a:pPr marL="457200" lvl="1" indent="0">
              <a:lnSpc>
                <a:spcPct val="150000"/>
              </a:lnSpc>
              <a:spcBef>
                <a:spcPts val="600"/>
              </a:spcBef>
              <a:buNone/>
              <a:defRPr/>
            </a:pPr>
            <a:r>
              <a:rPr lang="en-CA" sz="4400" b="1">
                <a:solidFill>
                  <a:srgbClr val="6ABF4B"/>
                </a:solidFill>
                <a:cs typeface="Arial"/>
              </a:rPr>
              <a:t>I</a:t>
            </a:r>
            <a:r>
              <a:rPr lang="en-CA" sz="4400" b="1">
                <a:solidFill>
                  <a:srgbClr val="92D050"/>
                </a:solidFill>
                <a:cs typeface="Arial"/>
              </a:rPr>
              <a:t> </a:t>
            </a:r>
            <a:r>
              <a:rPr lang="en-CA" sz="4400" b="1">
                <a:solidFill>
                  <a:srgbClr val="0E3D51"/>
                </a:solidFill>
                <a:cs typeface="Arial"/>
              </a:rPr>
              <a:t>   </a:t>
            </a:r>
            <a:r>
              <a:rPr lang="en-CA" altLang="en-US" sz="4400">
                <a:solidFill>
                  <a:srgbClr val="06698A"/>
                </a:solidFill>
                <a:cs typeface="Arial"/>
              </a:rPr>
              <a:t>Infection</a:t>
            </a:r>
            <a:endParaRPr lang="en-CA" sz="4400">
              <a:solidFill>
                <a:srgbClr val="06698A"/>
              </a:solidFill>
            </a:endParaRPr>
          </a:p>
        </p:txBody>
      </p:sp>
    </p:spTree>
    <p:extLst>
      <p:ext uri="{BB962C8B-B14F-4D97-AF65-F5344CB8AC3E}">
        <p14:creationId xmlns:p14="http://schemas.microsoft.com/office/powerpoint/2010/main" val="286083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3D0A9C6-9551-8D3B-FA2F-CDDCF78D7AA6}"/>
              </a:ext>
            </a:extLst>
          </p:cNvPr>
          <p:cNvSpPr/>
          <p:nvPr/>
        </p:nvSpPr>
        <p:spPr>
          <a:xfrm>
            <a:off x="0" y="5701518"/>
            <a:ext cx="12192000" cy="1156482"/>
          </a:xfrm>
          <a:prstGeom prst="rect">
            <a:avLst/>
          </a:prstGeom>
          <a:solidFill>
            <a:srgbClr val="0E3D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a:extLst>
              <a:ext uri="{FF2B5EF4-FFF2-40B4-BE49-F238E27FC236}">
                <a16:creationId xmlns:a16="http://schemas.microsoft.com/office/drawing/2014/main" id="{4A036DB1-0630-777B-8D97-7D523E3A395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78828" y="5846371"/>
            <a:ext cx="1590769" cy="909010"/>
          </a:xfrm>
          <a:prstGeom prst="rect">
            <a:avLst/>
          </a:prstGeom>
        </p:spPr>
      </p:pic>
      <p:pic>
        <p:nvPicPr>
          <p:cNvPr id="11" name="Picture 10">
            <a:extLst>
              <a:ext uri="{FF2B5EF4-FFF2-40B4-BE49-F238E27FC236}">
                <a16:creationId xmlns:a16="http://schemas.microsoft.com/office/drawing/2014/main" id="{41324DE4-C970-C917-0EB1-7C24FE7AECC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923259" y="6179322"/>
            <a:ext cx="2007071" cy="348258"/>
          </a:xfrm>
          <a:prstGeom prst="rect">
            <a:avLst/>
          </a:prstGeom>
        </p:spPr>
      </p:pic>
      <p:sp>
        <p:nvSpPr>
          <p:cNvPr id="2" name="TextBox 1">
            <a:extLst>
              <a:ext uri="{FF2B5EF4-FFF2-40B4-BE49-F238E27FC236}">
                <a16:creationId xmlns:a16="http://schemas.microsoft.com/office/drawing/2014/main" id="{DE65C75B-88EF-D289-6EC8-C5CF9ACB73B3}"/>
              </a:ext>
            </a:extLst>
          </p:cNvPr>
          <p:cNvSpPr txBox="1"/>
          <p:nvPr/>
        </p:nvSpPr>
        <p:spPr>
          <a:xfrm>
            <a:off x="4094696" y="247411"/>
            <a:ext cx="4004270" cy="584775"/>
          </a:xfrm>
          <a:prstGeom prst="rect">
            <a:avLst/>
          </a:prstGeom>
          <a:noFill/>
        </p:spPr>
        <p:txBody>
          <a:bodyPr wrap="square">
            <a:spAutoFit/>
          </a:bodyPr>
          <a:lstStyle/>
          <a:p>
            <a:r>
              <a:rPr lang="en-CA" altLang="en-US" sz="3200" b="1">
                <a:solidFill>
                  <a:srgbClr val="6ABF4B"/>
                </a:solidFill>
                <a:latin typeface="Arial"/>
                <a:cs typeface="Arial"/>
              </a:rPr>
              <a:t>Bacterial Infections</a:t>
            </a:r>
            <a:endParaRPr lang="en-CA" sz="3200" b="1">
              <a:solidFill>
                <a:srgbClr val="6ABF4B"/>
              </a:solidFill>
            </a:endParaRPr>
          </a:p>
        </p:txBody>
      </p:sp>
      <p:pic>
        <p:nvPicPr>
          <p:cNvPr id="3" name="Picture 2">
            <a:extLst>
              <a:ext uri="{FF2B5EF4-FFF2-40B4-BE49-F238E27FC236}">
                <a16:creationId xmlns:a16="http://schemas.microsoft.com/office/drawing/2014/main" id="{1A983EF8-4AFA-8459-2137-AE6ED64666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93145" y="939613"/>
            <a:ext cx="4761905" cy="4761905"/>
          </a:xfrm>
          <a:prstGeom prst="rect">
            <a:avLst/>
          </a:prstGeom>
        </p:spPr>
      </p:pic>
      <p:sp>
        <p:nvSpPr>
          <p:cNvPr id="4" name="Content Placeholder 2">
            <a:extLst>
              <a:ext uri="{FF2B5EF4-FFF2-40B4-BE49-F238E27FC236}">
                <a16:creationId xmlns:a16="http://schemas.microsoft.com/office/drawing/2014/main" id="{38E65A73-BC59-41FA-0D0B-52250ABD599E}"/>
              </a:ext>
            </a:extLst>
          </p:cNvPr>
          <p:cNvSpPr>
            <a:spLocks noGrp="1"/>
          </p:cNvSpPr>
          <p:nvPr>
            <p:ph idx="1"/>
          </p:nvPr>
        </p:nvSpPr>
        <p:spPr>
          <a:xfrm>
            <a:off x="536950" y="1796550"/>
            <a:ext cx="6500812" cy="2514193"/>
          </a:xfrm>
        </p:spPr>
        <p:txBody>
          <a:bodyPr vert="horz" lIns="91440" tIns="45720" rIns="91440" bIns="45720" rtlCol="0" anchor="t">
            <a:normAutofit/>
          </a:bodyPr>
          <a:lstStyle/>
          <a:p>
            <a:pPr marL="457200" indent="-457200" algn="l">
              <a:spcAft>
                <a:spcPts val="1800"/>
              </a:spcAft>
              <a:defRPr/>
            </a:pPr>
            <a:r>
              <a:rPr lang="en-CA" altLang="en-US">
                <a:solidFill>
                  <a:srgbClr val="06698A"/>
                </a:solidFill>
                <a:cs typeface="Arial"/>
              </a:rPr>
              <a:t>Caused by bacteria</a:t>
            </a:r>
            <a:endParaRPr lang="en-US" altLang="en-US">
              <a:solidFill>
                <a:srgbClr val="06698A"/>
              </a:solidFill>
            </a:endParaRPr>
          </a:p>
          <a:p>
            <a:pPr marL="457200" indent="-457200" algn="l">
              <a:spcAft>
                <a:spcPts val="1800"/>
              </a:spcAft>
              <a:defRPr/>
            </a:pPr>
            <a:r>
              <a:rPr lang="en-CA" altLang="en-US">
                <a:solidFill>
                  <a:srgbClr val="06698A"/>
                </a:solidFill>
                <a:cs typeface="Arial"/>
              </a:rPr>
              <a:t>Can be cured with antibiotics</a:t>
            </a:r>
            <a:endParaRPr lang="en-US" altLang="en-US">
              <a:solidFill>
                <a:srgbClr val="06698A"/>
              </a:solidFill>
            </a:endParaRPr>
          </a:p>
          <a:p>
            <a:pPr marL="457200" indent="-457200" algn="l">
              <a:spcBef>
                <a:spcPts val="600"/>
              </a:spcBef>
              <a:defRPr/>
            </a:pPr>
            <a:r>
              <a:rPr lang="en-CA" altLang="en-US">
                <a:solidFill>
                  <a:srgbClr val="06698A"/>
                </a:solidFill>
                <a:cs typeface="Arial"/>
              </a:rPr>
              <a:t>Long-term consequences if not treated</a:t>
            </a:r>
          </a:p>
          <a:p>
            <a:pPr marL="457200" lvl="1" indent="0" algn="l">
              <a:spcBef>
                <a:spcPts val="600"/>
              </a:spcBef>
              <a:buNone/>
              <a:defRPr/>
            </a:pPr>
            <a:endParaRPr lang="en-CA" altLang="en-US">
              <a:latin typeface="Arial"/>
              <a:cs typeface="Arial"/>
            </a:endParaRPr>
          </a:p>
        </p:txBody>
      </p:sp>
    </p:spTree>
    <p:extLst>
      <p:ext uri="{BB962C8B-B14F-4D97-AF65-F5344CB8AC3E}">
        <p14:creationId xmlns:p14="http://schemas.microsoft.com/office/powerpoint/2010/main" val="427776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anim calcmode="lin" valueType="num">
                                      <p:cBhvr>
                                        <p:cTn id="1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3D0A9C6-9551-8D3B-FA2F-CDDCF78D7AA6}"/>
              </a:ext>
            </a:extLst>
          </p:cNvPr>
          <p:cNvSpPr/>
          <p:nvPr/>
        </p:nvSpPr>
        <p:spPr>
          <a:xfrm>
            <a:off x="0" y="5701518"/>
            <a:ext cx="12192000" cy="1156482"/>
          </a:xfrm>
          <a:prstGeom prst="rect">
            <a:avLst/>
          </a:prstGeom>
          <a:solidFill>
            <a:srgbClr val="0E3D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a:extLst>
              <a:ext uri="{FF2B5EF4-FFF2-40B4-BE49-F238E27FC236}">
                <a16:creationId xmlns:a16="http://schemas.microsoft.com/office/drawing/2014/main" id="{4A036DB1-0630-777B-8D97-7D523E3A395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78828" y="5846371"/>
            <a:ext cx="1590769" cy="909010"/>
          </a:xfrm>
          <a:prstGeom prst="rect">
            <a:avLst/>
          </a:prstGeom>
        </p:spPr>
      </p:pic>
      <p:pic>
        <p:nvPicPr>
          <p:cNvPr id="11" name="Picture 10">
            <a:extLst>
              <a:ext uri="{FF2B5EF4-FFF2-40B4-BE49-F238E27FC236}">
                <a16:creationId xmlns:a16="http://schemas.microsoft.com/office/drawing/2014/main" id="{41324DE4-C970-C917-0EB1-7C24FE7AECC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923259" y="6179322"/>
            <a:ext cx="2007071" cy="348258"/>
          </a:xfrm>
          <a:prstGeom prst="rect">
            <a:avLst/>
          </a:prstGeom>
        </p:spPr>
      </p:pic>
      <p:sp>
        <p:nvSpPr>
          <p:cNvPr id="3" name="Content Placeholder 2">
            <a:extLst>
              <a:ext uri="{FF2B5EF4-FFF2-40B4-BE49-F238E27FC236}">
                <a16:creationId xmlns:a16="http://schemas.microsoft.com/office/drawing/2014/main" id="{7C031297-C0AD-FEF8-8D0B-5810ED70DD74}"/>
              </a:ext>
            </a:extLst>
          </p:cNvPr>
          <p:cNvSpPr>
            <a:spLocks noGrp="1"/>
          </p:cNvSpPr>
          <p:nvPr>
            <p:ph idx="1"/>
          </p:nvPr>
        </p:nvSpPr>
        <p:spPr>
          <a:xfrm>
            <a:off x="838200" y="887777"/>
            <a:ext cx="10515600" cy="4366764"/>
          </a:xfrm>
        </p:spPr>
        <p:txBody>
          <a:bodyPr vert="horz" lIns="91440" tIns="45720" rIns="91440" bIns="45720" rtlCol="0" anchor="t">
            <a:normAutofit/>
          </a:bodyPr>
          <a:lstStyle/>
          <a:p>
            <a:pPr marL="0" indent="0">
              <a:lnSpc>
                <a:spcPct val="100000"/>
              </a:lnSpc>
              <a:spcBef>
                <a:spcPct val="0"/>
              </a:spcBef>
              <a:buNone/>
            </a:pPr>
            <a:r>
              <a:rPr lang="en-US" i="1">
                <a:solidFill>
                  <a:srgbClr val="06698A"/>
                </a:solidFill>
                <a:cs typeface="Arial"/>
              </a:rPr>
              <a:t>Most people with chlamydia have no symptoms</a:t>
            </a:r>
            <a:endParaRPr lang="en-US" i="1">
              <a:solidFill>
                <a:srgbClr val="06698A"/>
              </a:solidFill>
            </a:endParaRPr>
          </a:p>
          <a:p>
            <a:pPr marL="457200" indent="-457200" algn="l">
              <a:lnSpc>
                <a:spcPct val="150000"/>
              </a:lnSpc>
              <a:spcBef>
                <a:spcPts val="600"/>
              </a:spcBef>
            </a:pPr>
            <a:r>
              <a:rPr lang="en-US" altLang="en-US">
                <a:solidFill>
                  <a:srgbClr val="06698A"/>
                </a:solidFill>
                <a:cs typeface="Arial"/>
              </a:rPr>
              <a:t>It is the most common bacterial STI</a:t>
            </a:r>
            <a:endParaRPr lang="en-US" altLang="en-US">
              <a:solidFill>
                <a:srgbClr val="06698A"/>
              </a:solidFill>
            </a:endParaRPr>
          </a:p>
          <a:p>
            <a:pPr marL="457200" indent="-457200" algn="l">
              <a:lnSpc>
                <a:spcPct val="150000"/>
              </a:lnSpc>
              <a:spcBef>
                <a:spcPct val="0"/>
              </a:spcBef>
            </a:pPr>
            <a:r>
              <a:rPr lang="en-US" altLang="en-US">
                <a:solidFill>
                  <a:srgbClr val="06698A"/>
                </a:solidFill>
                <a:cs typeface="Arial"/>
              </a:rPr>
              <a:t>Symptoms can include:</a:t>
            </a:r>
            <a:endParaRPr lang="en-US" altLang="en-US">
              <a:solidFill>
                <a:srgbClr val="06698A"/>
              </a:solidFill>
            </a:endParaRPr>
          </a:p>
          <a:p>
            <a:pPr marL="914400" lvl="1" indent="-457200">
              <a:lnSpc>
                <a:spcPct val="100000"/>
              </a:lnSpc>
              <a:spcBef>
                <a:spcPct val="0"/>
              </a:spcBef>
            </a:pPr>
            <a:r>
              <a:rPr lang="en-US" altLang="en-US">
                <a:solidFill>
                  <a:srgbClr val="06698A"/>
                </a:solidFill>
                <a:cs typeface="Arial"/>
              </a:rPr>
              <a:t>Itching and pain when urinating</a:t>
            </a:r>
            <a:endParaRPr lang="en-US" altLang="en-US">
              <a:solidFill>
                <a:srgbClr val="06698A"/>
              </a:solidFill>
            </a:endParaRPr>
          </a:p>
          <a:p>
            <a:pPr marL="914400" lvl="1" indent="-457200">
              <a:lnSpc>
                <a:spcPct val="100000"/>
              </a:lnSpc>
              <a:spcBef>
                <a:spcPct val="0"/>
              </a:spcBef>
            </a:pPr>
            <a:r>
              <a:rPr lang="en-US" altLang="en-US">
                <a:solidFill>
                  <a:srgbClr val="06698A"/>
                </a:solidFill>
                <a:cs typeface="Arial"/>
              </a:rPr>
              <a:t>Discharge from the penis or vagina</a:t>
            </a:r>
          </a:p>
          <a:p>
            <a:pPr marL="914400" lvl="1" indent="-457200">
              <a:lnSpc>
                <a:spcPct val="100000"/>
              </a:lnSpc>
              <a:spcBef>
                <a:spcPct val="0"/>
              </a:spcBef>
            </a:pPr>
            <a:r>
              <a:rPr lang="en-US" altLang="en-US">
                <a:solidFill>
                  <a:srgbClr val="06698A"/>
                </a:solidFill>
                <a:cs typeface="Arial"/>
              </a:rPr>
              <a:t>Vaginal bleeding after sex or between periods</a:t>
            </a:r>
          </a:p>
          <a:p>
            <a:pPr marL="457200" lvl="1" indent="0">
              <a:lnSpc>
                <a:spcPct val="100000"/>
              </a:lnSpc>
              <a:spcBef>
                <a:spcPct val="0"/>
              </a:spcBef>
              <a:buNone/>
            </a:pPr>
            <a:endParaRPr lang="en-US" altLang="en-US" sz="2800">
              <a:solidFill>
                <a:srgbClr val="06698A"/>
              </a:solidFill>
              <a:cs typeface="Arial"/>
            </a:endParaRPr>
          </a:p>
          <a:p>
            <a:pPr marL="457200" indent="-457200" algn="l">
              <a:lnSpc>
                <a:spcPct val="100000"/>
              </a:lnSpc>
              <a:spcBef>
                <a:spcPct val="0"/>
              </a:spcBef>
            </a:pPr>
            <a:r>
              <a:rPr lang="en-US" altLang="en-US">
                <a:solidFill>
                  <a:srgbClr val="06698A"/>
                </a:solidFill>
                <a:cs typeface="Arial"/>
              </a:rPr>
              <a:t>Treated with antibiotics</a:t>
            </a:r>
          </a:p>
          <a:p>
            <a:pPr marL="914400" lvl="1" indent="-457200">
              <a:lnSpc>
                <a:spcPct val="100000"/>
              </a:lnSpc>
              <a:spcBef>
                <a:spcPct val="0"/>
              </a:spcBef>
            </a:pPr>
            <a:endParaRPr lang="en-US" altLang="en-US"/>
          </a:p>
          <a:p>
            <a:pPr marL="0" indent="0">
              <a:lnSpc>
                <a:spcPct val="100000"/>
              </a:lnSpc>
              <a:spcBef>
                <a:spcPct val="0"/>
              </a:spcBef>
              <a:buNone/>
            </a:pPr>
            <a:endParaRPr lang="en-US" altLang="en-US"/>
          </a:p>
          <a:p>
            <a:pPr marL="0" indent="0">
              <a:lnSpc>
                <a:spcPct val="100000"/>
              </a:lnSpc>
              <a:spcBef>
                <a:spcPct val="0"/>
              </a:spcBef>
              <a:buNone/>
            </a:pPr>
            <a:endParaRPr lang="en-US" altLang="en-US"/>
          </a:p>
          <a:p>
            <a:pPr marL="0" indent="0" algn="l">
              <a:lnSpc>
                <a:spcPct val="100000"/>
              </a:lnSpc>
              <a:spcBef>
                <a:spcPct val="0"/>
              </a:spcBef>
              <a:buNone/>
            </a:pPr>
            <a:endParaRPr lang="en-US" altLang="en-US"/>
          </a:p>
        </p:txBody>
      </p:sp>
      <p:sp>
        <p:nvSpPr>
          <p:cNvPr id="2" name="TextBox 1">
            <a:extLst>
              <a:ext uri="{FF2B5EF4-FFF2-40B4-BE49-F238E27FC236}">
                <a16:creationId xmlns:a16="http://schemas.microsoft.com/office/drawing/2014/main" id="{72265D2C-1B84-4B11-C9D2-F7C60BE54564}"/>
              </a:ext>
            </a:extLst>
          </p:cNvPr>
          <p:cNvSpPr txBox="1"/>
          <p:nvPr/>
        </p:nvSpPr>
        <p:spPr>
          <a:xfrm>
            <a:off x="4918660" y="330420"/>
            <a:ext cx="2376442" cy="584775"/>
          </a:xfrm>
          <a:prstGeom prst="rect">
            <a:avLst/>
          </a:prstGeom>
          <a:noFill/>
        </p:spPr>
        <p:txBody>
          <a:bodyPr wrap="square">
            <a:spAutoFit/>
          </a:bodyPr>
          <a:lstStyle/>
          <a:p>
            <a:r>
              <a:rPr lang="en-CA" altLang="en-US" sz="3200" b="1">
                <a:solidFill>
                  <a:srgbClr val="6ABF4B"/>
                </a:solidFill>
                <a:latin typeface="Arial"/>
                <a:cs typeface="Arial"/>
              </a:rPr>
              <a:t>Chlamydia</a:t>
            </a:r>
            <a:endParaRPr lang="en-CA" sz="3200" b="1">
              <a:solidFill>
                <a:srgbClr val="6ABF4B"/>
              </a:solidFill>
            </a:endParaRPr>
          </a:p>
        </p:txBody>
      </p:sp>
      <p:grpSp>
        <p:nvGrpSpPr>
          <p:cNvPr id="4" name="Group 3">
            <a:extLst>
              <a:ext uri="{FF2B5EF4-FFF2-40B4-BE49-F238E27FC236}">
                <a16:creationId xmlns:a16="http://schemas.microsoft.com/office/drawing/2014/main" id="{7CA6620E-5A50-68EA-7398-552EA6FE236B}"/>
              </a:ext>
            </a:extLst>
          </p:cNvPr>
          <p:cNvGrpSpPr/>
          <p:nvPr/>
        </p:nvGrpSpPr>
        <p:grpSpPr>
          <a:xfrm>
            <a:off x="170795" y="2857508"/>
            <a:ext cx="11857030" cy="2868769"/>
            <a:chOff x="170795" y="2857508"/>
            <a:chExt cx="11857030" cy="2868769"/>
          </a:xfrm>
        </p:grpSpPr>
        <p:pic>
          <p:nvPicPr>
            <p:cNvPr id="15" name="Picture 11" descr="Icon&#10;&#10;Description automatically generated">
              <a:extLst>
                <a:ext uri="{FF2B5EF4-FFF2-40B4-BE49-F238E27FC236}">
                  <a16:creationId xmlns:a16="http://schemas.microsoft.com/office/drawing/2014/main" id="{36365D47-AA42-6F94-1826-F9071A13308D}"/>
                </a:ext>
              </a:extLst>
            </p:cNvPr>
            <p:cNvPicPr>
              <a:picLocks noChangeAspect="1"/>
            </p:cNvPicPr>
            <p:nvPr/>
          </p:nvPicPr>
          <p:blipFill>
            <a:blip r:embed="rId5"/>
            <a:stretch>
              <a:fillRect/>
            </a:stretch>
          </p:blipFill>
          <p:spPr>
            <a:xfrm>
              <a:off x="4535454" y="4815041"/>
              <a:ext cx="854275" cy="627345"/>
            </a:xfrm>
            <a:prstGeom prst="rect">
              <a:avLst/>
            </a:prstGeom>
          </p:spPr>
        </p:pic>
        <p:pic>
          <p:nvPicPr>
            <p:cNvPr id="12" name="Picture 8" descr="Icon&#10;&#10;Description automatically generated">
              <a:extLst>
                <a:ext uri="{FF2B5EF4-FFF2-40B4-BE49-F238E27FC236}">
                  <a16:creationId xmlns:a16="http://schemas.microsoft.com/office/drawing/2014/main" id="{7D12CE3E-4E20-18B7-2E61-791A160A841D}"/>
                </a:ext>
              </a:extLst>
            </p:cNvPr>
            <p:cNvPicPr>
              <a:picLocks noChangeAspect="1"/>
            </p:cNvPicPr>
            <p:nvPr/>
          </p:nvPicPr>
          <p:blipFill>
            <a:blip r:embed="rId5"/>
            <a:stretch>
              <a:fillRect/>
            </a:stretch>
          </p:blipFill>
          <p:spPr>
            <a:xfrm rot="19153117">
              <a:off x="2687684" y="4926923"/>
              <a:ext cx="854275" cy="627345"/>
            </a:xfrm>
            <a:prstGeom prst="rect">
              <a:avLst/>
            </a:prstGeom>
          </p:spPr>
        </p:pic>
        <p:pic>
          <p:nvPicPr>
            <p:cNvPr id="6" name="Picture 7" descr="Icon&#10;&#10;Description automatically generated">
              <a:extLst>
                <a:ext uri="{FF2B5EF4-FFF2-40B4-BE49-F238E27FC236}">
                  <a16:creationId xmlns:a16="http://schemas.microsoft.com/office/drawing/2014/main" id="{F70EB3A7-4A18-67C6-1299-0EFD0A5D2A43}"/>
                </a:ext>
              </a:extLst>
            </p:cNvPr>
            <p:cNvPicPr>
              <a:picLocks noChangeAspect="1"/>
            </p:cNvPicPr>
            <p:nvPr/>
          </p:nvPicPr>
          <p:blipFill>
            <a:blip r:embed="rId5"/>
            <a:stretch>
              <a:fillRect/>
            </a:stretch>
          </p:blipFill>
          <p:spPr>
            <a:xfrm rot="6253117">
              <a:off x="1838664" y="4994104"/>
              <a:ext cx="719795" cy="744552"/>
            </a:xfrm>
            <a:prstGeom prst="rect">
              <a:avLst/>
            </a:prstGeom>
          </p:spPr>
        </p:pic>
        <p:pic>
          <p:nvPicPr>
            <p:cNvPr id="7" name="Picture 12" descr="Icon&#10;&#10;Description automatically generated">
              <a:extLst>
                <a:ext uri="{FF2B5EF4-FFF2-40B4-BE49-F238E27FC236}">
                  <a16:creationId xmlns:a16="http://schemas.microsoft.com/office/drawing/2014/main" id="{10546485-24BF-0FE5-2B99-81A649F28093}"/>
                </a:ext>
              </a:extLst>
            </p:cNvPr>
            <p:cNvPicPr>
              <a:picLocks noChangeAspect="1"/>
            </p:cNvPicPr>
            <p:nvPr/>
          </p:nvPicPr>
          <p:blipFill>
            <a:blip r:embed="rId5"/>
            <a:stretch>
              <a:fillRect/>
            </a:stretch>
          </p:blipFill>
          <p:spPr>
            <a:xfrm rot="4440000">
              <a:off x="5663853" y="4726685"/>
              <a:ext cx="719795" cy="744552"/>
            </a:xfrm>
            <a:prstGeom prst="rect">
              <a:avLst/>
            </a:prstGeom>
          </p:spPr>
        </p:pic>
        <p:pic>
          <p:nvPicPr>
            <p:cNvPr id="8" name="Picture 6" descr="Icon&#10;&#10;Description automatically generated">
              <a:extLst>
                <a:ext uri="{FF2B5EF4-FFF2-40B4-BE49-F238E27FC236}">
                  <a16:creationId xmlns:a16="http://schemas.microsoft.com/office/drawing/2014/main" id="{186645C3-0320-B163-08C0-3AE1B28DFBEC}"/>
                </a:ext>
              </a:extLst>
            </p:cNvPr>
            <p:cNvPicPr>
              <a:picLocks noChangeAspect="1"/>
            </p:cNvPicPr>
            <p:nvPr/>
          </p:nvPicPr>
          <p:blipFill>
            <a:blip r:embed="rId5"/>
            <a:stretch>
              <a:fillRect/>
            </a:stretch>
          </p:blipFill>
          <p:spPr>
            <a:xfrm>
              <a:off x="913142" y="4926925"/>
              <a:ext cx="854275" cy="627345"/>
            </a:xfrm>
            <a:prstGeom prst="rect">
              <a:avLst/>
            </a:prstGeom>
          </p:spPr>
        </p:pic>
        <p:pic>
          <p:nvPicPr>
            <p:cNvPr id="13" name="Picture 9" descr="Icon&#10;&#10;Description automatically generated">
              <a:extLst>
                <a:ext uri="{FF2B5EF4-FFF2-40B4-BE49-F238E27FC236}">
                  <a16:creationId xmlns:a16="http://schemas.microsoft.com/office/drawing/2014/main" id="{0B6D133A-466E-C1D9-3CC3-DA7EB3D5CAB4}"/>
                </a:ext>
              </a:extLst>
            </p:cNvPr>
            <p:cNvPicPr>
              <a:picLocks noChangeAspect="1"/>
            </p:cNvPicPr>
            <p:nvPr/>
          </p:nvPicPr>
          <p:blipFill>
            <a:blip r:embed="rId5"/>
            <a:stretch>
              <a:fillRect/>
            </a:stretch>
          </p:blipFill>
          <p:spPr>
            <a:xfrm rot="19153117">
              <a:off x="170795" y="4647938"/>
              <a:ext cx="854275" cy="627345"/>
            </a:xfrm>
            <a:prstGeom prst="rect">
              <a:avLst/>
            </a:prstGeom>
          </p:spPr>
        </p:pic>
        <p:pic>
          <p:nvPicPr>
            <p:cNvPr id="14" name="Picture 10" descr="Icon&#10;&#10;Description automatically generated">
              <a:extLst>
                <a:ext uri="{FF2B5EF4-FFF2-40B4-BE49-F238E27FC236}">
                  <a16:creationId xmlns:a16="http://schemas.microsoft.com/office/drawing/2014/main" id="{7B42BF71-85B9-9F6B-49AF-AC92B15744B9}"/>
                </a:ext>
              </a:extLst>
            </p:cNvPr>
            <p:cNvPicPr>
              <a:picLocks noChangeAspect="1"/>
            </p:cNvPicPr>
            <p:nvPr/>
          </p:nvPicPr>
          <p:blipFill>
            <a:blip r:embed="rId5"/>
            <a:stretch>
              <a:fillRect/>
            </a:stretch>
          </p:blipFill>
          <p:spPr>
            <a:xfrm rot="5940000">
              <a:off x="3574123" y="4882265"/>
              <a:ext cx="719795" cy="744552"/>
            </a:xfrm>
            <a:prstGeom prst="rect">
              <a:avLst/>
            </a:prstGeom>
          </p:spPr>
        </p:pic>
        <p:pic>
          <p:nvPicPr>
            <p:cNvPr id="16" name="Picture 13" descr="Icon&#10;&#10;Description automatically generated">
              <a:extLst>
                <a:ext uri="{FF2B5EF4-FFF2-40B4-BE49-F238E27FC236}">
                  <a16:creationId xmlns:a16="http://schemas.microsoft.com/office/drawing/2014/main" id="{31DBB2C0-DE49-C0E5-FCFE-F18245AC6A9A}"/>
                </a:ext>
              </a:extLst>
            </p:cNvPr>
            <p:cNvPicPr>
              <a:picLocks noChangeAspect="1"/>
            </p:cNvPicPr>
            <p:nvPr/>
          </p:nvPicPr>
          <p:blipFill>
            <a:blip r:embed="rId5"/>
            <a:stretch>
              <a:fillRect/>
            </a:stretch>
          </p:blipFill>
          <p:spPr>
            <a:xfrm>
              <a:off x="10786372" y="2857508"/>
              <a:ext cx="854275" cy="627345"/>
            </a:xfrm>
            <a:prstGeom prst="rect">
              <a:avLst/>
            </a:prstGeom>
          </p:spPr>
        </p:pic>
        <p:pic>
          <p:nvPicPr>
            <p:cNvPr id="17" name="Picture 14" descr="Icon&#10;&#10;Description automatically generated">
              <a:extLst>
                <a:ext uri="{FF2B5EF4-FFF2-40B4-BE49-F238E27FC236}">
                  <a16:creationId xmlns:a16="http://schemas.microsoft.com/office/drawing/2014/main" id="{0E065F46-A848-191A-29C2-1256C7CF3092}"/>
                </a:ext>
              </a:extLst>
            </p:cNvPr>
            <p:cNvPicPr>
              <a:picLocks noChangeAspect="1"/>
            </p:cNvPicPr>
            <p:nvPr/>
          </p:nvPicPr>
          <p:blipFill>
            <a:blip r:embed="rId5"/>
            <a:stretch>
              <a:fillRect/>
            </a:stretch>
          </p:blipFill>
          <p:spPr>
            <a:xfrm rot="20160000">
              <a:off x="10451918" y="3530392"/>
              <a:ext cx="854275" cy="627345"/>
            </a:xfrm>
            <a:prstGeom prst="rect">
              <a:avLst/>
            </a:prstGeom>
          </p:spPr>
        </p:pic>
        <p:pic>
          <p:nvPicPr>
            <p:cNvPr id="18" name="Picture 15" descr="Icon&#10;&#10;Description automatically generated">
              <a:extLst>
                <a:ext uri="{FF2B5EF4-FFF2-40B4-BE49-F238E27FC236}">
                  <a16:creationId xmlns:a16="http://schemas.microsoft.com/office/drawing/2014/main" id="{7730CC65-7F75-AB58-F08E-5E6913B2571C}"/>
                </a:ext>
              </a:extLst>
            </p:cNvPr>
            <p:cNvPicPr>
              <a:picLocks noChangeAspect="1"/>
            </p:cNvPicPr>
            <p:nvPr/>
          </p:nvPicPr>
          <p:blipFill>
            <a:blip r:embed="rId5"/>
            <a:stretch>
              <a:fillRect/>
            </a:stretch>
          </p:blipFill>
          <p:spPr>
            <a:xfrm>
              <a:off x="11173550" y="3709811"/>
              <a:ext cx="854275" cy="627345"/>
            </a:xfrm>
            <a:prstGeom prst="rect">
              <a:avLst/>
            </a:prstGeom>
          </p:spPr>
        </p:pic>
        <p:pic>
          <p:nvPicPr>
            <p:cNvPr id="19" name="Picture 16" descr="Icon&#10;&#10;Description automatically generated">
              <a:extLst>
                <a:ext uri="{FF2B5EF4-FFF2-40B4-BE49-F238E27FC236}">
                  <a16:creationId xmlns:a16="http://schemas.microsoft.com/office/drawing/2014/main" id="{2DBDFA49-7F38-D392-C7CA-B4839C5BBE06}"/>
                </a:ext>
              </a:extLst>
            </p:cNvPr>
            <p:cNvPicPr>
              <a:picLocks noChangeAspect="1"/>
            </p:cNvPicPr>
            <p:nvPr/>
          </p:nvPicPr>
          <p:blipFill>
            <a:blip r:embed="rId5"/>
            <a:stretch>
              <a:fillRect/>
            </a:stretch>
          </p:blipFill>
          <p:spPr>
            <a:xfrm rot="2040000">
              <a:off x="10747669" y="4258037"/>
              <a:ext cx="854275" cy="627345"/>
            </a:xfrm>
            <a:prstGeom prst="rect">
              <a:avLst/>
            </a:prstGeom>
          </p:spPr>
        </p:pic>
        <p:pic>
          <p:nvPicPr>
            <p:cNvPr id="20" name="Picture 17" descr="Icon&#10;&#10;Description automatically generated">
              <a:extLst>
                <a:ext uri="{FF2B5EF4-FFF2-40B4-BE49-F238E27FC236}">
                  <a16:creationId xmlns:a16="http://schemas.microsoft.com/office/drawing/2014/main" id="{B3249E3B-9924-6670-1A6E-D01FCE1EF04E}"/>
                </a:ext>
              </a:extLst>
            </p:cNvPr>
            <p:cNvPicPr>
              <a:picLocks noChangeAspect="1"/>
            </p:cNvPicPr>
            <p:nvPr/>
          </p:nvPicPr>
          <p:blipFill>
            <a:blip r:embed="rId5"/>
            <a:stretch>
              <a:fillRect/>
            </a:stretch>
          </p:blipFill>
          <p:spPr>
            <a:xfrm>
              <a:off x="10061527" y="4068650"/>
              <a:ext cx="854275" cy="627345"/>
            </a:xfrm>
            <a:prstGeom prst="rect">
              <a:avLst/>
            </a:prstGeom>
          </p:spPr>
        </p:pic>
        <p:pic>
          <p:nvPicPr>
            <p:cNvPr id="21" name="Picture 18" descr="Icon&#10;&#10;Description automatically generated">
              <a:extLst>
                <a:ext uri="{FF2B5EF4-FFF2-40B4-BE49-F238E27FC236}">
                  <a16:creationId xmlns:a16="http://schemas.microsoft.com/office/drawing/2014/main" id="{714024DF-3A4F-EA3E-825A-7476780FAABC}"/>
                </a:ext>
              </a:extLst>
            </p:cNvPr>
            <p:cNvPicPr>
              <a:picLocks noChangeAspect="1"/>
            </p:cNvPicPr>
            <p:nvPr/>
          </p:nvPicPr>
          <p:blipFill>
            <a:blip r:embed="rId5"/>
            <a:stretch>
              <a:fillRect/>
            </a:stretch>
          </p:blipFill>
          <p:spPr>
            <a:xfrm rot="1920000">
              <a:off x="9209765" y="3949037"/>
              <a:ext cx="854275" cy="627345"/>
            </a:xfrm>
            <a:prstGeom prst="rect">
              <a:avLst/>
            </a:prstGeom>
          </p:spPr>
        </p:pic>
        <p:pic>
          <p:nvPicPr>
            <p:cNvPr id="22" name="Picture 19" descr="Icon&#10;&#10;Description automatically generated">
              <a:extLst>
                <a:ext uri="{FF2B5EF4-FFF2-40B4-BE49-F238E27FC236}">
                  <a16:creationId xmlns:a16="http://schemas.microsoft.com/office/drawing/2014/main" id="{97EC003A-F3DA-1B3D-6002-12B9A466ACEF}"/>
                </a:ext>
              </a:extLst>
            </p:cNvPr>
            <p:cNvPicPr>
              <a:picLocks noChangeAspect="1"/>
            </p:cNvPicPr>
            <p:nvPr/>
          </p:nvPicPr>
          <p:blipFill>
            <a:blip r:embed="rId5"/>
            <a:stretch>
              <a:fillRect/>
            </a:stretch>
          </p:blipFill>
          <p:spPr>
            <a:xfrm>
              <a:off x="8428985" y="4287940"/>
              <a:ext cx="854275" cy="627345"/>
            </a:xfrm>
            <a:prstGeom prst="rect">
              <a:avLst/>
            </a:prstGeom>
          </p:spPr>
        </p:pic>
        <p:pic>
          <p:nvPicPr>
            <p:cNvPr id="23" name="Picture 20" descr="Icon&#10;&#10;Description automatically generated">
              <a:extLst>
                <a:ext uri="{FF2B5EF4-FFF2-40B4-BE49-F238E27FC236}">
                  <a16:creationId xmlns:a16="http://schemas.microsoft.com/office/drawing/2014/main" id="{C3EA1754-33AC-7347-4AC2-73E1F05AEF27}"/>
                </a:ext>
              </a:extLst>
            </p:cNvPr>
            <p:cNvPicPr>
              <a:picLocks noChangeAspect="1"/>
            </p:cNvPicPr>
            <p:nvPr/>
          </p:nvPicPr>
          <p:blipFill>
            <a:blip r:embed="rId5"/>
            <a:stretch>
              <a:fillRect/>
            </a:stretch>
          </p:blipFill>
          <p:spPr>
            <a:xfrm>
              <a:off x="9280746" y="4527166"/>
              <a:ext cx="854275" cy="627345"/>
            </a:xfrm>
            <a:prstGeom prst="rect">
              <a:avLst/>
            </a:prstGeom>
          </p:spPr>
        </p:pic>
        <p:pic>
          <p:nvPicPr>
            <p:cNvPr id="24" name="Picture 21" descr="Icon&#10;&#10;Description automatically generated">
              <a:extLst>
                <a:ext uri="{FF2B5EF4-FFF2-40B4-BE49-F238E27FC236}">
                  <a16:creationId xmlns:a16="http://schemas.microsoft.com/office/drawing/2014/main" id="{120C2838-02C3-4B98-8FF2-C63F5311D194}"/>
                </a:ext>
              </a:extLst>
            </p:cNvPr>
            <p:cNvPicPr>
              <a:picLocks noChangeAspect="1"/>
            </p:cNvPicPr>
            <p:nvPr/>
          </p:nvPicPr>
          <p:blipFill>
            <a:blip r:embed="rId5"/>
            <a:stretch>
              <a:fillRect/>
            </a:stretch>
          </p:blipFill>
          <p:spPr>
            <a:xfrm>
              <a:off x="10026037" y="4786327"/>
              <a:ext cx="854275" cy="627345"/>
            </a:xfrm>
            <a:prstGeom prst="rect">
              <a:avLst/>
            </a:prstGeom>
          </p:spPr>
        </p:pic>
        <p:pic>
          <p:nvPicPr>
            <p:cNvPr id="25" name="Picture 22" descr="Icon&#10;&#10;Description automatically generated">
              <a:extLst>
                <a:ext uri="{FF2B5EF4-FFF2-40B4-BE49-F238E27FC236}">
                  <a16:creationId xmlns:a16="http://schemas.microsoft.com/office/drawing/2014/main" id="{26FBB39C-7171-090F-16CE-5BAFBC5A2AE7}"/>
                </a:ext>
              </a:extLst>
            </p:cNvPr>
            <p:cNvPicPr>
              <a:picLocks noChangeAspect="1"/>
            </p:cNvPicPr>
            <p:nvPr/>
          </p:nvPicPr>
          <p:blipFill>
            <a:blip r:embed="rId5"/>
            <a:stretch>
              <a:fillRect/>
            </a:stretch>
          </p:blipFill>
          <p:spPr>
            <a:xfrm>
              <a:off x="6383668" y="4527166"/>
              <a:ext cx="854275" cy="627345"/>
            </a:xfrm>
            <a:prstGeom prst="rect">
              <a:avLst/>
            </a:prstGeom>
          </p:spPr>
        </p:pic>
        <p:pic>
          <p:nvPicPr>
            <p:cNvPr id="26" name="Picture 24" descr="Icon&#10;&#10;Description automatically generated">
              <a:extLst>
                <a:ext uri="{FF2B5EF4-FFF2-40B4-BE49-F238E27FC236}">
                  <a16:creationId xmlns:a16="http://schemas.microsoft.com/office/drawing/2014/main" id="{720408C9-3A0D-349D-2ECB-AC258D580EC5}"/>
                </a:ext>
              </a:extLst>
            </p:cNvPr>
            <p:cNvPicPr>
              <a:picLocks noChangeAspect="1"/>
            </p:cNvPicPr>
            <p:nvPr/>
          </p:nvPicPr>
          <p:blipFill>
            <a:blip r:embed="rId5"/>
            <a:stretch>
              <a:fillRect/>
            </a:stretch>
          </p:blipFill>
          <p:spPr>
            <a:xfrm rot="5160000">
              <a:off x="7691783" y="4279175"/>
              <a:ext cx="719795" cy="744552"/>
            </a:xfrm>
            <a:prstGeom prst="rect">
              <a:avLst/>
            </a:prstGeom>
          </p:spPr>
        </p:pic>
        <p:pic>
          <p:nvPicPr>
            <p:cNvPr id="27" name="Picture 23" descr="Icon&#10;&#10;Description automatically generated">
              <a:extLst>
                <a:ext uri="{FF2B5EF4-FFF2-40B4-BE49-F238E27FC236}">
                  <a16:creationId xmlns:a16="http://schemas.microsoft.com/office/drawing/2014/main" id="{BA9A3642-2559-B4F0-91C9-C1BBAA9AB2E6}"/>
                </a:ext>
              </a:extLst>
            </p:cNvPr>
            <p:cNvPicPr>
              <a:picLocks noChangeAspect="1"/>
            </p:cNvPicPr>
            <p:nvPr/>
          </p:nvPicPr>
          <p:blipFill>
            <a:blip r:embed="rId5"/>
            <a:stretch>
              <a:fillRect/>
            </a:stretch>
          </p:blipFill>
          <p:spPr>
            <a:xfrm rot="1620000">
              <a:off x="7102562" y="4764423"/>
              <a:ext cx="854275" cy="627345"/>
            </a:xfrm>
            <a:prstGeom prst="rect">
              <a:avLst/>
            </a:prstGeom>
          </p:spPr>
        </p:pic>
        <p:pic>
          <p:nvPicPr>
            <p:cNvPr id="28" name="Picture 8" descr="Icon&#10;&#10;Description automatically generated">
              <a:extLst>
                <a:ext uri="{FF2B5EF4-FFF2-40B4-BE49-F238E27FC236}">
                  <a16:creationId xmlns:a16="http://schemas.microsoft.com/office/drawing/2014/main" id="{E4EEC157-CC90-4A49-12A9-317E50AB5098}"/>
                </a:ext>
              </a:extLst>
            </p:cNvPr>
            <p:cNvPicPr>
              <a:picLocks noChangeAspect="1"/>
            </p:cNvPicPr>
            <p:nvPr/>
          </p:nvPicPr>
          <p:blipFill>
            <a:blip r:embed="rId5"/>
            <a:stretch>
              <a:fillRect/>
            </a:stretch>
          </p:blipFill>
          <p:spPr>
            <a:xfrm rot="19153117">
              <a:off x="8659661" y="4853470"/>
              <a:ext cx="854275" cy="627345"/>
            </a:xfrm>
            <a:prstGeom prst="rect">
              <a:avLst/>
            </a:prstGeom>
          </p:spPr>
        </p:pic>
      </p:grpSp>
    </p:spTree>
    <p:extLst>
      <p:ext uri="{BB962C8B-B14F-4D97-AF65-F5344CB8AC3E}">
        <p14:creationId xmlns:p14="http://schemas.microsoft.com/office/powerpoint/2010/main" val="34327696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2086238-da63-4f55-a3cc-adc0b13f0902" xsi:nil="true"/>
    <lcf76f155ced4ddcb4097134ff3c332f xmlns="380d94ef-a09f-4694-9f3e-20ef19df6f20">
      <Terms xmlns="http://schemas.microsoft.com/office/infopath/2007/PartnerControls"/>
    </lcf76f155ced4ddcb4097134ff3c332f>
    <_Flow_SignoffStatus xmlns="380d94ef-a09f-4694-9f3e-20ef19df6f2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95F96BF1EF17B4F82C14EAE901D5873" ma:contentTypeVersion="19" ma:contentTypeDescription="Create a new document." ma:contentTypeScope="" ma:versionID="144b79a0d89bb4b51f8730615aad8ab1">
  <xsd:schema xmlns:xsd="http://www.w3.org/2001/XMLSchema" xmlns:xs="http://www.w3.org/2001/XMLSchema" xmlns:p="http://schemas.microsoft.com/office/2006/metadata/properties" xmlns:ns2="380d94ef-a09f-4694-9f3e-20ef19df6f20" xmlns:ns3="c2086238-da63-4f55-a3cc-adc0b13f0902" targetNamespace="http://schemas.microsoft.com/office/2006/metadata/properties" ma:root="true" ma:fieldsID="4b5c1dcbc843641b45cdcc4c7c67f110" ns2:_="" ns3:_="">
    <xsd:import namespace="380d94ef-a09f-4694-9f3e-20ef19df6f20"/>
    <xsd:import namespace="c2086238-da63-4f55-a3cc-adc0b13f0902"/>
    <xsd:element name="properties">
      <xsd:complexType>
        <xsd:sequence>
          <xsd:element name="documentManagement">
            <xsd:complexType>
              <xsd:all>
                <xsd:element ref="ns2:_Flow_SignoffStatus"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0d94ef-a09f-4694-9f3e-20ef19df6f20" elementFormDefault="qualified">
    <xsd:import namespace="http://schemas.microsoft.com/office/2006/documentManagement/types"/>
    <xsd:import namespace="http://schemas.microsoft.com/office/infopath/2007/PartnerControls"/>
    <xsd:element name="_Flow_SignoffStatus" ma:index="3" nillable="true" ma:displayName="Sign-off status" ma:internalName="Sign_x002d_off_x0020_status" ma:readOnly="false">
      <xsd:simpleType>
        <xsd:restriction base="dms:Text"/>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AutoTags" ma:index="12" nillable="true" ma:displayName="Tags" ma:hidden="true" ma:internalName="MediaServiceAutoTags" ma:readOnly="true">
      <xsd:simpleType>
        <xsd:restriction base="dms:Text"/>
      </xsd:simpleType>
    </xsd:element>
    <xsd:element name="MediaServiceOCR" ma:index="13" nillable="true" ma:displayName="Extracted Text" ma:hidden="true" ma:internalName="MediaServiceOCR"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hidden="true" ma:internalName="MediaServiceLocation" ma:readOnly="true">
      <xsd:simpleType>
        <xsd:restriction base="dms:Text"/>
      </xsd:simpleType>
    </xsd:element>
    <xsd:element name="MediaLengthInSeconds" ma:index="20" nillable="true" ma:displayName="Length (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aef3506-ac66-42b7-b4fb-1569aaa604f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086238-da63-4f55-a3cc-adc0b13f0902" elementFormDefault="qualified">
    <xsd:import namespace="http://schemas.microsoft.com/office/2006/documentManagement/types"/>
    <xsd:import namespace="http://schemas.microsoft.com/office/infopath/2007/PartnerControls"/>
    <xsd:element name="SharedWithUsers" ma:index="1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hidden="true" ma:internalName="SharedWithDetails" ma:readOnly="true">
      <xsd:simpleType>
        <xsd:restriction base="dms:Note"/>
      </xsd:simpleType>
    </xsd:element>
    <xsd:element name="TaxCatchAll" ma:index="23" nillable="true" ma:displayName="Taxonomy Catch All Column" ma:hidden="true" ma:list="{34ced7d9-34a9-4ded-bf1d-bab14803e787}" ma:internalName="TaxCatchAll" ma:readOnly="false" ma:showField="CatchAllData" ma:web="c2086238-da63-4f55-a3cc-adc0b13f09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4155CD-CD18-4BEB-916B-6AD43A1C41C9}">
  <ds:schemaRefs>
    <ds:schemaRef ds:uri="309ffcbd-8494-408f-9c25-3be15119e866"/>
    <ds:schemaRef ds:uri="380d94ef-a09f-4694-9f3e-20ef19df6f20"/>
    <ds:schemaRef ds:uri="6d948ac3-16a8-4e81-9df7-1b6280e77e92"/>
    <ds:schemaRef ds:uri="c2086238-da63-4f55-a3cc-adc0b13f0902"/>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AA89580-7991-4330-8A51-EEF6D3F5370A}">
  <ds:schemaRefs>
    <ds:schemaRef ds:uri="380d94ef-a09f-4694-9f3e-20ef19df6f20"/>
    <ds:schemaRef ds:uri="c2086238-da63-4f55-a3cc-adc0b13f090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8DE85C3-0475-42A3-9DBE-343C23F481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32</Slides>
  <Notes>28</Notes>
  <HiddenSlides>0</HiddenSlide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Sexually Transmitted Infections (STI)</vt:lpstr>
      <vt:lpstr>Class overview</vt:lpstr>
      <vt:lpstr>Consent</vt:lpstr>
      <vt:lpstr>Everyone has the right to choose:</vt:lpstr>
      <vt:lpstr>Consent – Elementary Video (see next slide for secondary)</vt:lpstr>
      <vt:lpstr>Consent – Secondary Video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Human Papillomavirus (HPV)  Presentation: Genital Warts</vt:lpstr>
      <vt:lpstr>Human Papillomavirus (HPV)  Presentation: Cancer</vt:lpstr>
      <vt:lpstr>Human Papillomavirus (HPV)  Prevention: Vaccination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Condoms</vt:lpstr>
      <vt:lpstr>Who to talk to</vt:lpstr>
      <vt:lpstr>Where to get more information</vt:lpstr>
      <vt:lpstr>STI Clinics</vt:lpstr>
      <vt:lpstr>Sexual Health Clinics</vt:lpstr>
      <vt:lpstr>Sexual Health Clinics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edit master title style</dc:title>
  <dc:creator>Nicole Anderson</dc:creator>
  <cp:revision>1</cp:revision>
  <dcterms:created xsi:type="dcterms:W3CDTF">2022-09-09T17:44:24Z</dcterms:created>
  <dcterms:modified xsi:type="dcterms:W3CDTF">2023-09-20T14:45:05Z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0x010100F95F96BF1EF17B4F82C14EAE901D5873</vt:lpwstr>
  </property>
  <property fmtid="{D5CDD505-2E9C-101B-9397-08002B2CF9AE}" pid="3" name="Order">
    <vt:r8>845000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y fmtid="{D5CDD505-2E9C-101B-9397-08002B2CF9AE}" pid="11" name="_SharedFileIndex">
    <vt:lpwstr/>
  </property>
  <property fmtid="{D5CDD505-2E9C-101B-9397-08002B2CF9AE}" pid="12" name="_SourceUrl">
    <vt:lpwstr/>
  </property>
</Properties>
</file>