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51" r:id="rId6"/>
  </p:sldMasterIdLst>
  <p:notesMasterIdLst>
    <p:notesMasterId r:id="rId21"/>
  </p:notesMasterIdLst>
  <p:sldIdLst>
    <p:sldId id="256" r:id="rId7"/>
    <p:sldId id="270" r:id="rId8"/>
    <p:sldId id="271" r:id="rId9"/>
    <p:sldId id="272" r:id="rId10"/>
    <p:sldId id="273" r:id="rId11"/>
    <p:sldId id="261" r:id="rId12"/>
    <p:sldId id="262" r:id="rId13"/>
    <p:sldId id="263" r:id="rId14"/>
    <p:sldId id="274" r:id="rId15"/>
    <p:sldId id="264" r:id="rId16"/>
    <p:sldId id="266" r:id="rId17"/>
    <p:sldId id="267" r:id="rId18"/>
    <p:sldId id="275" r:id="rId19"/>
    <p:sldId id="27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98A"/>
    <a:srgbClr val="0E3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72620" autoAdjust="0"/>
  </p:normalViewPr>
  <p:slideViewPr>
    <p:cSldViewPr snapToGrid="0">
      <p:cViewPr varScale="1">
        <p:scale>
          <a:sx n="79" d="100"/>
          <a:sy n="79" d="100"/>
        </p:scale>
        <p:origin x="7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00159-2A22-4867-9B6D-B930111C5594}" type="datetimeFigureOut">
              <a:rPr lang="en-CA" smtClean="0"/>
              <a:t>2023-02-24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00603-E815-46ED-8216-CCFE91DA297B}" type="slidenum">
              <a:rPr lang="en-CA" smtClean="0"/>
              <a:t>‹#›</a:t>
            </a:fld>
            <a:endParaRPr lang="en-CA"/>
          </a:p>
        </p:txBody>
      </p:sp>
    </p:spTree>
    <p:extLst>
      <p:ext uri="{BB962C8B-B14F-4D97-AF65-F5344CB8AC3E}">
        <p14:creationId xmlns:p14="http://schemas.microsoft.com/office/powerpoint/2010/main" val="3944779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présentation porte sur la section D1.5, Développement de la personne et santé sexuelle, 4e année, du programme-cadre Éducation physique et santé de l’Ontario.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offrir un climat inclusif à tous les élèves quel que soit leur identité de genre, nous utilisons les parties du corps et les hormones et non le genre pour décrire les différences physiques. </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1</a:t>
            </a:fld>
            <a:endParaRPr lang="en-CA"/>
          </a:p>
        </p:txBody>
      </p:sp>
    </p:spTree>
    <p:extLst>
      <p:ext uri="{BB962C8B-B14F-4D97-AF65-F5344CB8AC3E}">
        <p14:creationId xmlns:p14="http://schemas.microsoft.com/office/powerpoint/2010/main" val="86171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Tout le monde « devrait être traité en fonction de son âge et avec respect » (Le curriculum de l’Ontario de la 1re à la 8e année, Éducation physique et santé, 2019).</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Les taquineries en raison des changements liés à la puberté ne sont pas acceptables; n’attirez pas l’attention sur les changements qu’une personne subit et évitez qu’elle devienne complexée par son apparence. </a:t>
            </a:r>
          </a:p>
          <a:p>
            <a:pPr rtl="0" fontAlgn="base"/>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13</a:t>
            </a:fld>
            <a:endParaRPr lang="en-CA"/>
          </a:p>
        </p:txBody>
      </p:sp>
    </p:spTree>
    <p:extLst>
      <p:ext uri="{BB962C8B-B14F-4D97-AF65-F5344CB8AC3E}">
        <p14:creationId xmlns:p14="http://schemas.microsoft.com/office/powerpoint/2010/main" val="324130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en-US" dirty="0">
                <a:latin typeface="Arial" panose="020B0604020202020204" pitchFamily="34" charset="0"/>
                <a:cs typeface="Arial" panose="020B0604020202020204" pitchFamily="34" charset="0"/>
              </a:rPr>
              <a:t>Les parents peuvent être une bonne source de renseignements en ce qui a trait aux changements liés à la puberté. Ils peuvent répondre à vos questions et vous donner d’excellents conseils. </a:t>
            </a:r>
          </a:p>
          <a:p>
            <a:pPr eaLnBrk="1" hangingPunct="1"/>
            <a:r>
              <a:rPr lang="fr-CA" altLang="en-US" dirty="0">
                <a:latin typeface="Arial" panose="020B0604020202020204" pitchFamily="34" charset="0"/>
                <a:cs typeface="Arial" panose="020B0604020202020204" pitchFamily="34" charset="0"/>
              </a:rPr>
              <a:t>Encouragez les élèves à parler avec leurs parents de ce qu’ils ont appris et à demander à un adulte de confiance de répondre à leurs questions au sujet de la puberté. </a:t>
            </a:r>
            <a:endParaRPr lang="en-US" sz="1200" kern="1200" dirty="0">
              <a:solidFill>
                <a:schemeClr val="tx1"/>
              </a:solidFill>
              <a:effectLst/>
              <a:latin typeface="+mn-lt"/>
              <a:ea typeface="+mn-ea"/>
              <a:cs typeface="+mn-cs"/>
            </a:endParaRPr>
          </a:p>
          <a:p>
            <a:pPr rtl="0" fontAlgn="base"/>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C960D49-BA33-415E-8C0D-664CFEF5C7C6}" type="slidenum">
              <a:rPr lang="en-CA" smtClean="0"/>
              <a:t>14</a:t>
            </a:fld>
            <a:endParaRPr lang="en-CA"/>
          </a:p>
        </p:txBody>
      </p:sp>
    </p:spTree>
    <p:extLst>
      <p:ext uri="{BB962C8B-B14F-4D97-AF65-F5344CB8AC3E}">
        <p14:creationId xmlns:p14="http://schemas.microsoft.com/office/powerpoint/2010/main" val="4104538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dirty="0"/>
              <a:t>Demandez aux élèves de proposer d’autres règles à ajouter à la liste. </a:t>
            </a:r>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2</a:t>
            </a:fld>
            <a:endParaRPr lang="en-CA"/>
          </a:p>
        </p:txBody>
      </p:sp>
    </p:spTree>
    <p:extLst>
      <p:ext uri="{BB962C8B-B14F-4D97-AF65-F5344CB8AC3E}">
        <p14:creationId xmlns:p14="http://schemas.microsoft.com/office/powerpoint/2010/main" val="198458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y a trois grandes poussées de croissance : ​</a:t>
            </a:r>
          </a:p>
          <a:p>
            <a:r>
              <a:rPr lang="fr-FR" dirty="0"/>
              <a:t>Le développement du bébé avant la naissance;​</a:t>
            </a:r>
          </a:p>
          <a:p>
            <a:r>
              <a:rPr lang="fr-FR" dirty="0"/>
              <a:t>La période allant de la naissance à un an;​</a:t>
            </a:r>
          </a:p>
          <a:p>
            <a:r>
              <a:rPr lang="fr-FR" dirty="0"/>
              <a:t>La puberté.​</a:t>
            </a:r>
          </a:p>
          <a:p>
            <a:r>
              <a:rPr lang="fr-FR" dirty="0"/>
              <a:t>​</a:t>
            </a:r>
          </a:p>
          <a:p>
            <a:r>
              <a:rPr lang="fr-FR" dirty="0"/>
              <a:t>Songez à demander aux élèves de parler de cérémonies ou de rituels liés à la puberté qu’ils célèbrent peut-être dans leur famille.</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3</a:t>
            </a:fld>
            <a:endParaRPr lang="en-CA"/>
          </a:p>
        </p:txBody>
      </p:sp>
    </p:spTree>
    <p:extLst>
      <p:ext uri="{BB962C8B-B14F-4D97-AF65-F5344CB8AC3E}">
        <p14:creationId xmlns:p14="http://schemas.microsoft.com/office/powerpoint/2010/main" val="76366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dirty="0"/>
              <a:t>Tous les corps sont différents. Par exemple, les gens ont différentes tailles et différentes couleurs de cheveux. C’est normal que tout le monde n’ait pas la même apparence.  </a:t>
            </a:r>
          </a:p>
          <a:p>
            <a:r>
              <a:rPr lang="fr-FR" altLang="en-US" dirty="0"/>
              <a:t>Le moment où la puberté commence et la durée du processus peuvent varier beaucoup d’une personne à l’autre, et c’est tout à fait normal; personne n’a le contrôle sur ces facteurs.</a:t>
            </a:r>
          </a:p>
          <a:p>
            <a:endParaRPr lang="fr-FR" altLang="en-US" dirty="0"/>
          </a:p>
          <a:p>
            <a:r>
              <a:rPr lang="fr-FR" altLang="en-US" dirty="0"/>
              <a:t>Image source: https://pixabay.com/vectors/brain-anatomy-man-mind-people-154297/</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4</a:t>
            </a:fld>
            <a:endParaRPr lang="en-CA"/>
          </a:p>
        </p:txBody>
      </p:sp>
    </p:spTree>
    <p:extLst>
      <p:ext uri="{BB962C8B-B14F-4D97-AF65-F5344CB8AC3E}">
        <p14:creationId xmlns:p14="http://schemas.microsoft.com/office/powerpoint/2010/main" val="1299502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dirty="0"/>
              <a:t>Le pénis et la vulve sont les parties externes visibles de l’anatomie du système reproducteur (montrer le pénis et la vulve du doigt). On utilise toutes sortes de mots pour désigner ces parties du corps, mais « pénis » et « vulve » sont les termes anatomiques.  ​</a:t>
            </a:r>
          </a:p>
          <a:p>
            <a:r>
              <a:rPr lang="fr-FR" altLang="en-US" dirty="0"/>
              <a:t>​</a:t>
            </a:r>
          </a:p>
          <a:p>
            <a:r>
              <a:rPr lang="fr-FR" altLang="en-US" dirty="0"/>
              <a:t>Chez la personne ayant un pénis, un signal est transmis aux testicules pour qu’elles se mettent à produire de la testostérone. ​</a:t>
            </a:r>
          </a:p>
          <a:p>
            <a:r>
              <a:rPr lang="fr-FR" altLang="en-US" dirty="0"/>
              <a:t>Chez les personnes ayant une vulve, un signal est transmis aux ovaires pour qu’ils commencent à produire de l’œstrogène. ​</a:t>
            </a:r>
          </a:p>
          <a:p>
            <a:r>
              <a:rPr lang="fr-FR" altLang="en-US" dirty="0"/>
              <a:t>​</a:t>
            </a:r>
          </a:p>
          <a:p>
            <a:r>
              <a:rPr lang="fr-FR" altLang="en-US" dirty="0"/>
              <a:t>La testostérone et l’œstrogène entraînent les changements que subit le corps. ​</a:t>
            </a:r>
          </a:p>
          <a:p>
            <a:r>
              <a:rPr lang="fr-FR" altLang="en-US" dirty="0"/>
              <a:t>​</a:t>
            </a:r>
          </a:p>
          <a:p>
            <a:r>
              <a:rPr lang="fr-FR" altLang="en-US" dirty="0"/>
              <a:t>Images : https://www.secca.org.au/ avec permission</a:t>
            </a:r>
          </a:p>
          <a:p>
            <a:endParaRPr lang="en-CA" dirty="0"/>
          </a:p>
        </p:txBody>
      </p:sp>
      <p:sp>
        <p:nvSpPr>
          <p:cNvPr id="4" name="Slide Number Placeholder 3"/>
          <p:cNvSpPr>
            <a:spLocks noGrp="1"/>
          </p:cNvSpPr>
          <p:nvPr>
            <p:ph type="sldNum" sz="quarter" idx="5"/>
          </p:nvPr>
        </p:nvSpPr>
        <p:spPr/>
        <p:txBody>
          <a:bodyPr/>
          <a:lstStyle/>
          <a:p>
            <a:fld id="{7C960D49-BA33-415E-8C0D-664CFEF5C7C6}" type="slidenum">
              <a:rPr lang="en-CA" smtClean="0"/>
              <a:t>5</a:t>
            </a:fld>
            <a:endParaRPr lang="en-CA"/>
          </a:p>
        </p:txBody>
      </p:sp>
    </p:spTree>
    <p:extLst>
      <p:ext uri="{BB962C8B-B14F-4D97-AF65-F5344CB8AC3E}">
        <p14:creationId xmlns:p14="http://schemas.microsoft.com/office/powerpoint/2010/main" val="205200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Il est tout à fait normal de prendre du poids durant la puberté.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L’acné (boutons) – l’acné apparaît habituellement sur le visage, la poitrine et le dos.	</a:t>
            </a:r>
          </a:p>
          <a:p>
            <a:r>
              <a:rPr lang="fr-FR" sz="1200" kern="1200" dirty="0">
                <a:solidFill>
                  <a:schemeClr val="tx1"/>
                </a:solidFill>
                <a:effectLst/>
                <a:latin typeface="+mn-lt"/>
                <a:ea typeface="+mn-ea"/>
                <a:cs typeface="+mn-cs"/>
              </a:rPr>
              <a:t>	On ne peut pas toujours prévenir l’acné, mais se laver régulièrement avec un savon doux peut aider. 	</a:t>
            </a:r>
          </a:p>
          <a:p>
            <a:r>
              <a:rPr lang="fr-FR" sz="1200" kern="1200" dirty="0">
                <a:solidFill>
                  <a:schemeClr val="tx1"/>
                </a:solidFill>
                <a:effectLst/>
                <a:latin typeface="+mn-lt"/>
                <a:ea typeface="+mn-ea"/>
                <a:cs typeface="+mn-cs"/>
              </a:rPr>
              <a:t>Si les cheveux sont très gras, il pourrait falloir les laver plus souvent.</a:t>
            </a:r>
          </a:p>
          <a:p>
            <a:r>
              <a:rPr lang="fr-FR" sz="1200" kern="1200" dirty="0">
                <a:solidFill>
                  <a:schemeClr val="tx1"/>
                </a:solidFill>
                <a:effectLst/>
                <a:latin typeface="+mn-lt"/>
                <a:ea typeface="+mn-ea"/>
                <a:cs typeface="+mn-cs"/>
              </a:rPr>
              <a:t>Transpiration – à la puberté, différentes glandes de transpiration commencent à travailler et elles produisent une odeur (qu’on appelle parfois « odeur corporelle »).</a:t>
            </a:r>
          </a:p>
          <a:p>
            <a:r>
              <a:rPr lang="fr-FR" sz="1200" kern="1200" dirty="0">
                <a:solidFill>
                  <a:schemeClr val="tx1"/>
                </a:solidFill>
                <a:effectLst/>
                <a:latin typeface="+mn-lt"/>
                <a:ea typeface="+mn-ea"/>
                <a:cs typeface="+mn-cs"/>
              </a:rPr>
              <a:t>	Prendre régulièrement une douche et utiliser un déodorant peut aider à réduire l’odeur corporelle.   </a:t>
            </a:r>
          </a:p>
          <a:p>
            <a:r>
              <a:rPr lang="fr-FR" sz="1200" kern="1200" dirty="0">
                <a:solidFill>
                  <a:schemeClr val="tx1"/>
                </a:solidFill>
                <a:effectLst/>
                <a:latin typeface="+mn-lt"/>
                <a:ea typeface="+mn-ea"/>
                <a:cs typeface="+mn-cs"/>
              </a:rPr>
              <a:t>	Le déodorant aide à maîtriser l’odeur, tandis que l’antisudorifique aide à maîtriser la transpiration. </a:t>
            </a:r>
          </a:p>
          <a:p>
            <a:r>
              <a:rPr lang="fr-FR" sz="1200" kern="1200" dirty="0">
                <a:solidFill>
                  <a:schemeClr val="tx1"/>
                </a:solidFill>
                <a:effectLst/>
                <a:latin typeface="+mn-lt"/>
                <a:ea typeface="+mn-ea"/>
                <a:cs typeface="+mn-cs"/>
              </a:rPr>
              <a:t>	- Important : l’acceptation des odeurs corporelles varie d’une culture à l’autre.</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Image : Adobe Stock – achetée</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6</a:t>
            </a:fld>
            <a:endParaRPr lang="en-CA"/>
          </a:p>
        </p:txBody>
      </p:sp>
    </p:spTree>
    <p:extLst>
      <p:ext uri="{BB962C8B-B14F-4D97-AF65-F5344CB8AC3E}">
        <p14:creationId xmlns:p14="http://schemas.microsoft.com/office/powerpoint/2010/main" val="67304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Apparition de poils – la décision d’éliminer les poils ou de se raser est personnelle; dans bien des cas, les valeurs familiales ont une influence sur les choix à ce sujet.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Si les élèves ont des questions à ce sujet, recommandez-leur d’en discuter avec un adulte à qui ils font confiance.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Image : Adobe Stock – achetée</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7</a:t>
            </a:fld>
            <a:endParaRPr lang="en-CA"/>
          </a:p>
        </p:txBody>
      </p:sp>
    </p:spTree>
    <p:extLst>
      <p:ext uri="{BB962C8B-B14F-4D97-AF65-F5344CB8AC3E}">
        <p14:creationId xmlns:p14="http://schemas.microsoft.com/office/powerpoint/2010/main" val="743970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menstruations commencent durant la puberté; au début, elles pourraient ne pas se produire tous les mois (environ tous les 21 à 45 jours). </a:t>
            </a:r>
          </a:p>
          <a:p>
            <a:r>
              <a:rPr lang="fr-FR" dirty="0"/>
              <a:t>(Pour obtenir des renseignements plus détaillés sur le cycle menstruel ainsi qu’un diagramme de l’utérus, consultez la présentation intitulée « La puberté et la reproduction ».)</a:t>
            </a: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10</a:t>
            </a:fld>
            <a:endParaRPr lang="en-CA"/>
          </a:p>
        </p:txBody>
      </p:sp>
    </p:spTree>
    <p:extLst>
      <p:ext uri="{BB962C8B-B14F-4D97-AF65-F5344CB8AC3E}">
        <p14:creationId xmlns:p14="http://schemas.microsoft.com/office/powerpoint/2010/main" val="1105435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itchFamily="34" charset="0"/>
              <a:buChar char="•"/>
              <a:defRPr/>
            </a:pPr>
            <a:r>
              <a:rPr lang="fr-FR" dirty="0">
                <a:latin typeface="Arial" panose="020B0604020202020204" pitchFamily="34" charset="0"/>
                <a:cs typeface="Arial" panose="020B0604020202020204" pitchFamily="34" charset="0"/>
              </a:rPr>
              <a:t>Vous pourriez avoir des sautes d’humeur.</a:t>
            </a:r>
          </a:p>
          <a:p>
            <a:pPr marL="171450" indent="-171450" eaLnBrk="1" hangingPunct="1">
              <a:buFont typeface="Arial" pitchFamily="34" charset="0"/>
              <a:buChar char="•"/>
              <a:defRPr/>
            </a:pPr>
            <a:r>
              <a:rPr lang="fr-FR" dirty="0">
                <a:latin typeface="Arial" panose="020B0604020202020204" pitchFamily="34" charset="0"/>
                <a:cs typeface="Arial" panose="020B0604020202020204" pitchFamily="34" charset="0"/>
              </a:rPr>
              <a:t>Vous pourriez parfois aimer vos amis et votre famille et parfois, ne rien vouloir savoir d’eux. </a:t>
            </a:r>
          </a:p>
          <a:p>
            <a:pPr marL="171450" indent="-171450" eaLnBrk="1" hangingPunct="1">
              <a:buFont typeface="Arial" pitchFamily="34" charset="0"/>
              <a:buChar char="•"/>
              <a:defRPr/>
            </a:pPr>
            <a:r>
              <a:rPr lang="fr-FR" dirty="0">
                <a:latin typeface="Arial" panose="020B0604020202020204" pitchFamily="34" charset="0"/>
                <a:cs typeface="Arial" panose="020B0604020202020204" pitchFamily="34" charset="0"/>
              </a:rPr>
              <a:t>Parfois, vous pourriez vous sentir comme un adulte et parfois, comme un enfant. </a:t>
            </a:r>
          </a:p>
          <a:p>
            <a:pPr marL="171450" indent="-171450" eaLnBrk="1" hangingPunct="1">
              <a:buFont typeface="Arial" pitchFamily="34" charset="0"/>
              <a:buChar char="•"/>
              <a:defRPr/>
            </a:pPr>
            <a:r>
              <a:rPr lang="fr-FR" dirty="0">
                <a:latin typeface="Arial" panose="020B0604020202020204" pitchFamily="34" charset="0"/>
                <a:cs typeface="Arial" panose="020B0604020202020204" pitchFamily="34" charset="0"/>
              </a:rPr>
              <a:t>Il pourrait y avoir beaucoup de larmes et de disputes. </a:t>
            </a:r>
          </a:p>
          <a:p>
            <a:pPr marL="171450" indent="-171450" eaLnBrk="1" hangingPunct="1">
              <a:buFont typeface="Arial" pitchFamily="34" charset="0"/>
              <a:buChar char="•"/>
              <a:defRPr/>
            </a:pPr>
            <a:r>
              <a:rPr lang="fr-FR" dirty="0">
                <a:latin typeface="Arial" panose="020B0604020202020204" pitchFamily="34" charset="0"/>
                <a:cs typeface="Arial" panose="020B0604020202020204" pitchFamily="34" charset="0"/>
              </a:rPr>
              <a:t>Les changements hormonaux causent certains de ces sentiments. </a:t>
            </a:r>
          </a:p>
          <a:p>
            <a:pPr marL="171450" indent="-171450" eaLnBrk="1" hangingPunct="1">
              <a:buFont typeface="Arial" pitchFamily="34" charset="0"/>
              <a:buChar char="•"/>
              <a:defRPr/>
            </a:pPr>
            <a:endParaRPr lang="fr-FR" dirty="0">
              <a:latin typeface="Arial" panose="020B0604020202020204" pitchFamily="34" charset="0"/>
              <a:cs typeface="Arial" panose="020B0604020202020204" pitchFamily="34" charset="0"/>
            </a:endParaRPr>
          </a:p>
          <a:p>
            <a:pPr marL="171450" indent="-171450" eaLnBrk="1" hangingPunct="1">
              <a:buFont typeface="Arial" pitchFamily="34" charset="0"/>
              <a:buChar char="•"/>
              <a:defRPr/>
            </a:pPr>
            <a:r>
              <a:rPr lang="fr-FR" dirty="0">
                <a:latin typeface="Arial" panose="020B0604020202020204" pitchFamily="34" charset="0"/>
                <a:cs typeface="Arial" panose="020B0604020202020204" pitchFamily="34" charset="0"/>
              </a:rPr>
              <a:t>Images : Wordart.com</a:t>
            </a:r>
          </a:p>
          <a:p>
            <a:pPr marL="171450" indent="-171450" eaLnBrk="1" hangingPunct="1">
              <a:buFont typeface="Arial" pitchFamily="34" charset="0"/>
              <a:buChar char="•"/>
              <a:defRPr/>
            </a:pPr>
            <a:endParaRPr lang="fr-FR"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E8A00603-E815-46ED-8216-CCFE91DA297B}" type="slidenum">
              <a:rPr lang="en-CA" smtClean="0"/>
              <a:t>12</a:t>
            </a:fld>
            <a:endParaRPr lang="en-CA"/>
          </a:p>
        </p:txBody>
      </p:sp>
    </p:spTree>
    <p:extLst>
      <p:ext uri="{BB962C8B-B14F-4D97-AF65-F5344CB8AC3E}">
        <p14:creationId xmlns:p14="http://schemas.microsoft.com/office/powerpoint/2010/main" val="220300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1D028-48DD-4EE8-9BC4-95EE1E61CF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4866EE3-6F1A-8623-59BE-97F4E8E4A8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A7D12BB-E2D2-BD56-3498-E4A04399D176}"/>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2A2C5AA6-217E-75C4-283D-35443C6343D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BA1C3A-F354-BFF2-14AB-435E5897935B}"/>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156071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E09E-3552-5525-7E0B-10E2E25F110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A0FEA38-27A5-5C91-ECCE-A704B0DB24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4B70AD-6624-F467-597C-39CB4B95A6D4}"/>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F28AF4A3-7597-311D-37C1-C8EEC6415F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13A44C7-B04F-EFCC-173C-5298C12832B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013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922149-8F97-613D-1713-7FCC08D139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29C4208-1D46-CB3B-F37C-5EFE8A781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AEFD30-19FE-482B-4017-749F30E79400}"/>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11B4B7B4-CA75-AEE7-A4D5-F2ECCD460AC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FA5AC87-009A-1A67-96C8-F5CC0AB55836}"/>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83049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FAA3-29CB-EADE-2FCF-3C886CC5DA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CAC2022-39CF-D8ED-B5BA-4146D93497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BAF09B-055E-9ACD-AABC-E9B6A02DBEDC}"/>
              </a:ext>
            </a:extLst>
          </p:cNvPr>
          <p:cNvSpPr>
            <a:spLocks noGrp="1"/>
          </p:cNvSpPr>
          <p:nvPr>
            <p:ph type="dt" sz="half" idx="10"/>
          </p:nvPr>
        </p:nvSpPr>
        <p:spPr/>
        <p:txBody>
          <a:bodyPr/>
          <a:lstStyle/>
          <a:p>
            <a:fld id="{67C812EA-5CC5-4941-84EB-D40D1B83ADDC}" type="datetimeFigureOut">
              <a:rPr lang="en-CA" smtClean="0"/>
              <a:t>2023-02-24</a:t>
            </a:fld>
            <a:endParaRPr lang="en-CA"/>
          </a:p>
        </p:txBody>
      </p:sp>
      <p:sp>
        <p:nvSpPr>
          <p:cNvPr id="5" name="Footer Placeholder 4">
            <a:extLst>
              <a:ext uri="{FF2B5EF4-FFF2-40B4-BE49-F238E27FC236}">
                <a16:creationId xmlns:a16="http://schemas.microsoft.com/office/drawing/2014/main" id="{F5D5C2AC-663B-0D4C-4DE9-080C3FCF51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342DA5-C0EF-0809-81B0-DE635CCE15F9}"/>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8218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2023-02-24</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8AC2-BCA4-11AF-BEB7-F9E60EB0DAC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B27FE-A5C2-9A73-7595-D235769F1B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AFB370-EF4A-D195-5BF5-920DF935BBCD}"/>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FBEC5D1C-2BF5-8A50-49DB-B386527F87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A7868CC-0DF1-4B1E-9B4B-E11B413565D3}"/>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10192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17C4-28D1-3CB5-BC9C-DD9AF5FF60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81971E4-64D6-7B2D-F57E-F067E0171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02574B-9680-E239-573A-EAD40F9240D0}"/>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7B070B57-A0F6-81DF-3286-77D6C68BAF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57D819-0071-F899-5C96-7EC64AF7DCC7}"/>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868820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4F1C-73BE-1A64-F93C-FEDEDCE9D57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DD73621-7193-AC78-1016-9CA21E80C5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86B1F4F-5B30-857D-7AFC-4B58470AE2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27170DA-FAB7-F039-9C9C-59BC69815C8B}"/>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6" name="Footer Placeholder 5">
            <a:extLst>
              <a:ext uri="{FF2B5EF4-FFF2-40B4-BE49-F238E27FC236}">
                <a16:creationId xmlns:a16="http://schemas.microsoft.com/office/drawing/2014/main" id="{EE6FD7EA-00B8-2FAB-6598-607248FCC1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7F578B4-50A0-1000-FA31-7E0072FD46F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71934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ACC1E-BEA1-C1FD-59DD-D40FC4C75C6B}"/>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E17C335-670F-B1D5-07C8-FDADFCFCF5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E80680-F4F3-782A-C20B-88957E8D5B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57C6DB9-0D29-249C-4390-2A591AA0A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6214E2-4AAB-AAC2-9CA4-CBD1A68615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0BC87E9-49A8-12F1-4AF6-85C602D8DB4B}"/>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8" name="Footer Placeholder 7">
            <a:extLst>
              <a:ext uri="{FF2B5EF4-FFF2-40B4-BE49-F238E27FC236}">
                <a16:creationId xmlns:a16="http://schemas.microsoft.com/office/drawing/2014/main" id="{38D0B6BC-A7E8-A99B-B861-6698B8342E2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2A02E16-C88D-BA60-C845-962183C6B1AA}"/>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56904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4C24-4884-1457-AEA5-A9B61C25993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059D4FE-0E54-5A60-7B30-896703AB147F}"/>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4" name="Footer Placeholder 3">
            <a:extLst>
              <a:ext uri="{FF2B5EF4-FFF2-40B4-BE49-F238E27FC236}">
                <a16:creationId xmlns:a16="http://schemas.microsoft.com/office/drawing/2014/main" id="{9F94622D-93AF-99FD-D322-DDEA8FC8A39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0F06FBF-D7E8-37E9-2984-81C4FE13880D}"/>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454346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14951-6220-21E1-0013-450C7C225A95}"/>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3" name="Footer Placeholder 2">
            <a:extLst>
              <a:ext uri="{FF2B5EF4-FFF2-40B4-BE49-F238E27FC236}">
                <a16:creationId xmlns:a16="http://schemas.microsoft.com/office/drawing/2014/main" id="{4A66DC7E-14E6-8DF4-8EC9-70CFBE2EB6F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7A25EF7-CE20-1B90-9EA8-10B6EE332D2C}"/>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62784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18E6-AC7C-4243-19FC-CEF728735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29EDF65-0E15-C4E3-3B83-326337464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FE15C96-E07C-6538-F5CC-10709C9DD4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728001-E74B-E1A5-A887-9F2792E71CDF}"/>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6" name="Footer Placeholder 5">
            <a:extLst>
              <a:ext uri="{FF2B5EF4-FFF2-40B4-BE49-F238E27FC236}">
                <a16:creationId xmlns:a16="http://schemas.microsoft.com/office/drawing/2014/main" id="{2089C271-889A-6B87-F80E-2D7E3937D3E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2D18E1A-04F7-1EFB-4DFD-32C649DD1394}"/>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266807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83B6-E4B2-B506-BA62-3148E83F5B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7E1ECCE-F997-1C86-D86F-7209637B50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D806D1D-C9C0-D0D9-D446-C9D28C971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6B1177-F881-D3A1-B877-5AA7BB55D5E7}"/>
              </a:ext>
            </a:extLst>
          </p:cNvPr>
          <p:cNvSpPr>
            <a:spLocks noGrp="1"/>
          </p:cNvSpPr>
          <p:nvPr>
            <p:ph type="dt" sz="half" idx="10"/>
          </p:nvPr>
        </p:nvSpPr>
        <p:spPr/>
        <p:txBody>
          <a:bodyPr/>
          <a:lstStyle/>
          <a:p>
            <a:fld id="{DF3B5322-79A2-4C85-B491-0D1B372F2DEF}" type="datetimeFigureOut">
              <a:rPr lang="en-CA" smtClean="0"/>
              <a:t>2023-02-24</a:t>
            </a:fld>
            <a:endParaRPr lang="en-CA"/>
          </a:p>
        </p:txBody>
      </p:sp>
      <p:sp>
        <p:nvSpPr>
          <p:cNvPr id="6" name="Footer Placeholder 5">
            <a:extLst>
              <a:ext uri="{FF2B5EF4-FFF2-40B4-BE49-F238E27FC236}">
                <a16:creationId xmlns:a16="http://schemas.microsoft.com/office/drawing/2014/main" id="{3E052596-3D73-9982-7D1E-75213F2473C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4C3374E-7227-D9C4-B705-FF1A3C34EC7F}"/>
              </a:ext>
            </a:extLst>
          </p:cNvPr>
          <p:cNvSpPr>
            <a:spLocks noGrp="1"/>
          </p:cNvSpPr>
          <p:nvPr>
            <p:ph type="sldNum" sz="quarter" idx="12"/>
          </p:nvPr>
        </p:nvSpPr>
        <p:spPr/>
        <p:txBody>
          <a:bodyPr/>
          <a:lstStyle/>
          <a:p>
            <a:fld id="{D5C79CDC-D525-48C6-83DA-55B1A50EB0B8}" type="slidenum">
              <a:rPr lang="en-CA" smtClean="0"/>
              <a:t>‹#›</a:t>
            </a:fld>
            <a:endParaRPr lang="en-CA"/>
          </a:p>
        </p:txBody>
      </p:sp>
    </p:spTree>
    <p:extLst>
      <p:ext uri="{BB962C8B-B14F-4D97-AF65-F5344CB8AC3E}">
        <p14:creationId xmlns:p14="http://schemas.microsoft.com/office/powerpoint/2010/main" val="34412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EDF49-3CB9-1B04-669F-EEA10E5CF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C01DAA-F9F7-9071-475D-D804F8765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81F626C-F767-08F0-BCBF-EDA5467C6E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3B5322-79A2-4C85-B491-0D1B372F2DEF}" type="datetimeFigureOut">
              <a:rPr lang="en-CA" smtClean="0"/>
              <a:t>2023-02-24</a:t>
            </a:fld>
            <a:endParaRPr lang="en-CA"/>
          </a:p>
        </p:txBody>
      </p:sp>
      <p:sp>
        <p:nvSpPr>
          <p:cNvPr id="5" name="Footer Placeholder 4">
            <a:extLst>
              <a:ext uri="{FF2B5EF4-FFF2-40B4-BE49-F238E27FC236}">
                <a16:creationId xmlns:a16="http://schemas.microsoft.com/office/drawing/2014/main" id="{2A35D723-95E0-30C9-AEBE-79D820C7B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5C8381D-2866-A450-76B4-A61DE87B4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359691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52" r:id="rId4"/>
    <p:sldLayoutId id="2147483675"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2369F-634E-334F-7551-F75B016DD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F8ABB8-0F6A-AF43-53DF-ECB6BD8ED8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7FFEEA6-453C-3993-AFC5-5D5D5A335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812EA-5CC5-4941-84EB-D40D1B83ADDC}" type="datetimeFigureOut">
              <a:rPr lang="en-CA" smtClean="0"/>
              <a:t>2023-02-24</a:t>
            </a:fld>
            <a:endParaRPr lang="en-CA"/>
          </a:p>
        </p:txBody>
      </p:sp>
      <p:sp>
        <p:nvSpPr>
          <p:cNvPr id="5" name="Footer Placeholder 4">
            <a:extLst>
              <a:ext uri="{FF2B5EF4-FFF2-40B4-BE49-F238E27FC236}">
                <a16:creationId xmlns:a16="http://schemas.microsoft.com/office/drawing/2014/main" id="{F56ED7C6-5739-409F-B0A6-62360598E8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D17853-A17E-E5E3-CF7A-6D6A4201B7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9CDC-D525-48C6-83DA-55B1A50EB0B8}" type="slidenum">
              <a:rPr lang="en-CA" smtClean="0"/>
              <a:t>‹#›</a:t>
            </a:fld>
            <a:endParaRPr lang="en-CA"/>
          </a:p>
        </p:txBody>
      </p:sp>
    </p:spTree>
    <p:extLst>
      <p:ext uri="{BB962C8B-B14F-4D97-AF65-F5344CB8AC3E}">
        <p14:creationId xmlns:p14="http://schemas.microsoft.com/office/powerpoint/2010/main" val="10685103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472DC0B-629B-F0F6-1BBA-6211B12F6039}"/>
              </a:ext>
            </a:extLst>
          </p:cNvPr>
          <p:cNvSpPr/>
          <p:nvPr/>
        </p:nvSpPr>
        <p:spPr>
          <a:xfrm>
            <a:off x="0" y="2063002"/>
            <a:ext cx="9562643"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AF91DAB7-F4BB-9298-9CC3-96F2666CBFBB}"/>
              </a:ext>
            </a:extLst>
          </p:cNvPr>
          <p:cNvSpPr>
            <a:spLocks noGrp="1"/>
          </p:cNvSpPr>
          <p:nvPr>
            <p:ph type="ctrTitle" hasCustomPrompt="1"/>
          </p:nvPr>
        </p:nvSpPr>
        <p:spPr>
          <a:xfrm>
            <a:off x="243813" y="2305353"/>
            <a:ext cx="8752141" cy="1922801"/>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pPr algn="ctr"/>
            <a:r>
              <a:rPr lang="fr-FR" dirty="0"/>
              <a:t>Les changements sur le plan physique et émotionnel</a:t>
            </a:r>
            <a:br>
              <a:rPr lang="fr-FR" dirty="0"/>
            </a:br>
            <a:r>
              <a:rPr lang="fr-FR" sz="2400" dirty="0"/>
              <a:t>(recommandée pour les élèves de 4e année)</a:t>
            </a:r>
            <a:endParaRPr lang="fr-FR" dirty="0"/>
          </a:p>
        </p:txBody>
      </p:sp>
      <p:pic>
        <p:nvPicPr>
          <p:cNvPr id="20" name="Picture 19">
            <a:extLst>
              <a:ext uri="{FF2B5EF4-FFF2-40B4-BE49-F238E27FC236}">
                <a16:creationId xmlns:a16="http://schemas.microsoft.com/office/drawing/2014/main" id="{2E534D98-8D73-9823-8D13-D41D7BD97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703" y="609434"/>
            <a:ext cx="2035161" cy="1162949"/>
          </a:xfrm>
          <a:prstGeom prst="rect">
            <a:avLst/>
          </a:prstGeom>
        </p:spPr>
      </p:pic>
      <p:sp>
        <p:nvSpPr>
          <p:cNvPr id="21" name="Text Placeholder 15">
            <a:extLst>
              <a:ext uri="{FF2B5EF4-FFF2-40B4-BE49-F238E27FC236}">
                <a16:creationId xmlns:a16="http://schemas.microsoft.com/office/drawing/2014/main" id="{4A4281E6-AF1F-C967-1415-CB1BBC5EA954}"/>
              </a:ext>
            </a:extLst>
          </p:cNvPr>
          <p:cNvSpPr txBox="1">
            <a:spLocks/>
          </p:cNvSpPr>
          <p:nvPr/>
        </p:nvSpPr>
        <p:spPr>
          <a:xfrm>
            <a:off x="243813" y="5957270"/>
            <a:ext cx="2873856" cy="708025"/>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dirty="0">
                <a:solidFill>
                  <a:srgbClr val="06698A"/>
                </a:solidFill>
              </a:rPr>
              <a:t>Créée par : Équipe de la santé des enfants</a:t>
            </a:r>
          </a:p>
          <a:p>
            <a:r>
              <a:rPr lang="fr-FR" sz="1100" dirty="0">
                <a:solidFill>
                  <a:srgbClr val="06698A"/>
                </a:solidFill>
              </a:rPr>
              <a:t>Création : novembre 2019</a:t>
            </a:r>
          </a:p>
          <a:p>
            <a:r>
              <a:rPr lang="fr-FR" sz="1100" dirty="0">
                <a:solidFill>
                  <a:srgbClr val="06698A"/>
                </a:solidFill>
              </a:rPr>
              <a:t>Révision : avril 2022</a:t>
            </a:r>
            <a:endParaRPr lang="en-US" sz="1100" dirty="0">
              <a:solidFill>
                <a:srgbClr val="06698A"/>
              </a:solidFill>
            </a:endParaRPr>
          </a:p>
        </p:txBody>
      </p:sp>
      <p:pic>
        <p:nvPicPr>
          <p:cNvPr id="22" name="Picture 21">
            <a:extLst>
              <a:ext uri="{FF2B5EF4-FFF2-40B4-BE49-F238E27FC236}">
                <a16:creationId xmlns:a16="http://schemas.microsoft.com/office/drawing/2014/main" id="{20114FC9-0013-781F-2398-85D5BAAF898C}"/>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9834000" y="4499162"/>
            <a:ext cx="2358839" cy="2357747"/>
          </a:xfrm>
          <a:prstGeom prst="rect">
            <a:avLst/>
          </a:prstGeom>
        </p:spPr>
      </p:pic>
      <p:sp>
        <p:nvSpPr>
          <p:cNvPr id="24" name="Rectangle 23">
            <a:extLst>
              <a:ext uri="{FF2B5EF4-FFF2-40B4-BE49-F238E27FC236}">
                <a16:creationId xmlns:a16="http://schemas.microsoft.com/office/drawing/2014/main" id="{F9F4CE8D-7665-AF1C-A1E9-E4779856B507}"/>
              </a:ext>
            </a:extLst>
          </p:cNvPr>
          <p:cNvSpPr/>
          <p:nvPr/>
        </p:nvSpPr>
        <p:spPr>
          <a:xfrm>
            <a:off x="9639026"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25" name="Rectangle 24">
            <a:extLst>
              <a:ext uri="{FF2B5EF4-FFF2-40B4-BE49-F238E27FC236}">
                <a16:creationId xmlns:a16="http://schemas.microsoft.com/office/drawing/2014/main" id="{647D07D0-A4D0-B5D6-6153-E264005D6B0F}"/>
              </a:ext>
            </a:extLst>
          </p:cNvPr>
          <p:cNvSpPr/>
          <p:nvPr/>
        </p:nvSpPr>
        <p:spPr>
          <a:xfrm>
            <a:off x="9641599"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26" name="Picture 25" descr="Text&#10;&#10;Description automatically generated">
            <a:extLst>
              <a:ext uri="{FF2B5EF4-FFF2-40B4-BE49-F238E27FC236}">
                <a16:creationId xmlns:a16="http://schemas.microsoft.com/office/drawing/2014/main" id="{69664399-6C28-B46E-CAFA-3E7F26486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8789" y="1064457"/>
            <a:ext cx="2431864" cy="590841"/>
          </a:xfrm>
          <a:prstGeom prst="rect">
            <a:avLst/>
          </a:prstGeom>
        </p:spPr>
      </p:pic>
      <p:sp>
        <p:nvSpPr>
          <p:cNvPr id="27" name="Rectangle 26">
            <a:extLst>
              <a:ext uri="{FF2B5EF4-FFF2-40B4-BE49-F238E27FC236}">
                <a16:creationId xmlns:a16="http://schemas.microsoft.com/office/drawing/2014/main" id="{3B4A20F5-389C-6899-A081-AF3607061B5F}"/>
              </a:ext>
            </a:extLst>
          </p:cNvPr>
          <p:cNvSpPr/>
          <p:nvPr/>
        </p:nvSpPr>
        <p:spPr>
          <a:xfrm>
            <a:off x="9639026"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4" name="image5.jpeg">
            <a:extLst>
              <a:ext uri="{FF2B5EF4-FFF2-40B4-BE49-F238E27FC236}">
                <a16:creationId xmlns:a16="http://schemas.microsoft.com/office/drawing/2014/main" id="{04D7D84A-F999-2960-280D-CCEECF64610E}"/>
              </a:ext>
            </a:extLst>
          </p:cNvPr>
          <p:cNvPicPr>
            <a:picLocks noChangeAspect="1"/>
          </p:cNvPicPr>
          <p:nvPr/>
        </p:nvPicPr>
        <p:blipFill rotWithShape="1">
          <a:blip r:embed="rId6" cstate="print"/>
          <a:srcRect l="24714" r="14375" b="9170"/>
          <a:stretch/>
        </p:blipFill>
        <p:spPr bwMode="auto">
          <a:xfrm>
            <a:off x="9834000" y="2062814"/>
            <a:ext cx="2381250" cy="235902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988D606-C185-97C1-30AC-CF1EA7C5E7CD}"/>
              </a:ext>
            </a:extLst>
          </p:cNvPr>
          <p:cNvPicPr>
            <a:picLocks noChangeAspect="1"/>
          </p:cNvPicPr>
          <p:nvPr/>
        </p:nvPicPr>
        <p:blipFill>
          <a:blip r:embed="rId7" cstate="print">
            <a:extLst>
              <a:ext uri="{28A0092B-C50C-407E-A947-70E740481C1C}">
                <a14:useLocalDpi xmlns:a14="http://schemas.microsoft.com/office/drawing/2010/main" val="0"/>
              </a:ext>
            </a:extLst>
          </a:blip>
          <a:srcRect l="10403" r="10403"/>
          <a:stretch/>
        </p:blipFill>
        <p:spPr>
          <a:xfrm>
            <a:off x="9833160" y="6800"/>
            <a:ext cx="2358840" cy="1985682"/>
          </a:xfrm>
          <a:prstGeom prst="rect">
            <a:avLst/>
          </a:prstGeom>
        </p:spPr>
      </p:pic>
    </p:spTree>
    <p:extLst>
      <p:ext uri="{BB962C8B-B14F-4D97-AF65-F5344CB8AC3E}">
        <p14:creationId xmlns:p14="http://schemas.microsoft.com/office/powerpoint/2010/main" val="331601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17539" y="291088"/>
            <a:ext cx="7958819" cy="118099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en-US" sz="3200" b="1" dirty="0">
                <a:solidFill>
                  <a:srgbClr val="6ABF4B"/>
                </a:solidFill>
              </a:rPr>
              <a:t>Que sont les menstruations (règles)?</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889760" y="1255777"/>
            <a:ext cx="8656320" cy="3483054"/>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marL="0" lvl="0" indent="0">
              <a:spcBef>
                <a:spcPts val="1800"/>
              </a:spcBef>
              <a:buNone/>
            </a:pPr>
            <a:r>
              <a:rPr lang="fr-FR" sz="3200" b="1" dirty="0">
                <a:solidFill>
                  <a:srgbClr val="06698A"/>
                </a:solidFill>
              </a:rPr>
              <a:t>La personne ayant une vulve </a:t>
            </a:r>
            <a:r>
              <a:rPr lang="fr-FR" sz="3200" dirty="0">
                <a:solidFill>
                  <a:srgbClr val="06698A"/>
                </a:solidFill>
              </a:rPr>
              <a:t>et un utérus commencera à avoir des menstruations. </a:t>
            </a:r>
          </a:p>
          <a:p>
            <a:pPr>
              <a:spcBef>
                <a:spcPts val="1800"/>
              </a:spcBef>
            </a:pPr>
            <a:r>
              <a:rPr lang="fr-FR" sz="3200" dirty="0">
                <a:solidFill>
                  <a:srgbClr val="06698A"/>
                </a:solidFill>
              </a:rPr>
              <a:t>Du sang et du tissu sortent du corps par le vagin.</a:t>
            </a:r>
          </a:p>
          <a:p>
            <a:pPr>
              <a:spcBef>
                <a:spcPts val="1800"/>
              </a:spcBef>
            </a:pPr>
            <a:r>
              <a:rPr lang="fr-FR" sz="3200" dirty="0">
                <a:solidFill>
                  <a:srgbClr val="06698A"/>
                </a:solidFill>
              </a:rPr>
              <a:t>Cela se produit à peu près tous les mois.</a:t>
            </a:r>
          </a:p>
          <a:p>
            <a:pPr>
              <a:spcBef>
                <a:spcPts val="1800"/>
              </a:spcBef>
            </a:pPr>
            <a:r>
              <a:rPr lang="fr-FR" sz="3200" dirty="0">
                <a:solidFill>
                  <a:srgbClr val="06698A"/>
                </a:solidFill>
              </a:rPr>
              <a:t>L’écoulement de sang dure de 2 à 7 jours.</a:t>
            </a: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4193788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16590" y="523631"/>
            <a:ext cx="7958819" cy="663505"/>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solidFill>
                  <a:srgbClr val="6ABF4B"/>
                </a:solidFill>
              </a:rPr>
              <a:t>Sentiments</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532050" y="1713702"/>
            <a:ext cx="9139291" cy="3864676"/>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marL="0" lvl="0" indent="0">
              <a:spcBef>
                <a:spcPts val="1800"/>
              </a:spcBef>
              <a:buNone/>
            </a:pPr>
            <a:r>
              <a:rPr lang="fr-FR" sz="3200" dirty="0">
                <a:solidFill>
                  <a:srgbClr val="06698A"/>
                </a:solidFill>
              </a:rPr>
              <a:t>Tout le monde éprouve toutes sortes de sentiments pendant la puberté… c’est tout à fait normal!</a:t>
            </a:r>
          </a:p>
          <a:p>
            <a:pPr marL="0" lvl="0" indent="0">
              <a:spcBef>
                <a:spcPts val="1800"/>
              </a:spcBef>
              <a:buNone/>
            </a:pPr>
            <a:endParaRPr lang="fr-FR" sz="3200" dirty="0">
              <a:solidFill>
                <a:srgbClr val="06698A"/>
              </a:solidFill>
            </a:endParaRPr>
          </a:p>
          <a:p>
            <a:pPr marL="0" lvl="0" indent="0">
              <a:spcBef>
                <a:spcPts val="1800"/>
              </a:spcBef>
              <a:buNone/>
            </a:pPr>
            <a:r>
              <a:rPr lang="fr-FR" sz="3200" dirty="0">
                <a:solidFill>
                  <a:srgbClr val="06698A"/>
                </a:solidFill>
              </a:rPr>
              <a:t>Quels sont quelques-uns des sentiments que vous pourriez ressentir?</a:t>
            </a: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2085114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5" name="Content Placeholder 4">
            <a:extLst>
              <a:ext uri="{FF2B5EF4-FFF2-40B4-BE49-F238E27FC236}">
                <a16:creationId xmlns:a16="http://schemas.microsoft.com/office/drawing/2014/main" id="{EB67DA0C-6D97-9238-A4A6-55DD77483BC7}"/>
              </a:ext>
            </a:extLst>
          </p:cNvPr>
          <p:cNvPicPr>
            <a:picLocks noGrp="1" noChangeAspect="1"/>
          </p:cNvPicPr>
          <p:nvPr>
            <p:ph idx="1"/>
          </p:nvPr>
        </p:nvPicPr>
        <p:blipFill>
          <a:blip r:embed="rId5"/>
          <a:stretch>
            <a:fillRect/>
          </a:stretch>
        </p:blipFill>
        <p:spPr>
          <a:xfrm>
            <a:off x="1072897" y="186770"/>
            <a:ext cx="10226754" cy="5482509"/>
          </a:xfrm>
          <a:prstGeom prst="rect">
            <a:avLst/>
          </a:prstGeom>
        </p:spPr>
      </p:pic>
    </p:spTree>
    <p:extLst>
      <p:ext uri="{BB962C8B-B14F-4D97-AF65-F5344CB8AC3E}">
        <p14:creationId xmlns:p14="http://schemas.microsoft.com/office/powerpoint/2010/main" val="1722359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4" name="Content Placeholder 2">
            <a:extLst>
              <a:ext uri="{FF2B5EF4-FFF2-40B4-BE49-F238E27FC236}">
                <a16:creationId xmlns:a16="http://schemas.microsoft.com/office/drawing/2014/main" id="{F32EE701-F455-2BD4-007E-AD58AC6D89BC}"/>
              </a:ext>
            </a:extLst>
          </p:cNvPr>
          <p:cNvSpPr>
            <a:spLocks noGrp="1"/>
          </p:cNvSpPr>
          <p:nvPr>
            <p:ph idx="1"/>
          </p:nvPr>
        </p:nvSpPr>
        <p:spPr>
          <a:xfrm>
            <a:off x="734096" y="994588"/>
            <a:ext cx="10466232" cy="4929693"/>
          </a:xfrm>
        </p:spPr>
        <p:txBody>
          <a:bodyPr>
            <a:normAutofit lnSpcReduction="10000"/>
          </a:bodyPr>
          <a:lstStyle/>
          <a:p>
            <a:pPr algn="l">
              <a:lnSpc>
                <a:spcPct val="110000"/>
              </a:lnSpc>
            </a:pPr>
            <a:r>
              <a:rPr lang="fr-FR" altLang="en-US" sz="3200">
                <a:solidFill>
                  <a:srgbClr val="06698A"/>
                </a:solidFill>
              </a:rPr>
              <a:t>Les relations avec les amis peuvent changer, car les intérêts de chacun peuvent évoluer.</a:t>
            </a:r>
          </a:p>
          <a:p>
            <a:pPr algn="l">
              <a:lnSpc>
                <a:spcPct val="120000"/>
              </a:lnSpc>
            </a:pPr>
            <a:r>
              <a:rPr lang="fr-FR" altLang="en-US" sz="3200">
                <a:solidFill>
                  <a:srgbClr val="06698A"/>
                </a:solidFill>
              </a:rPr>
              <a:t>Certaines personnes peuvent commencer à avoir des sentiments romantiques envers d’autres.</a:t>
            </a:r>
          </a:p>
          <a:p>
            <a:pPr algn="l">
              <a:lnSpc>
                <a:spcPct val="110000"/>
              </a:lnSpc>
            </a:pPr>
            <a:r>
              <a:rPr lang="fr-FR" altLang="en-US" sz="3200">
                <a:solidFill>
                  <a:srgbClr val="06698A"/>
                </a:solidFill>
              </a:rPr>
              <a:t>Certaines personnes pourraient se faire traiter comme si elles étaient plus vieilles qu’elles ne le sont en raison de leur corps qui change. </a:t>
            </a:r>
          </a:p>
          <a:p>
            <a:pPr algn="l">
              <a:lnSpc>
                <a:spcPct val="150000"/>
              </a:lnSpc>
            </a:pPr>
            <a:r>
              <a:rPr lang="fr-FR" altLang="en-US" sz="3200">
                <a:solidFill>
                  <a:srgbClr val="06698A"/>
                </a:solidFill>
              </a:rPr>
              <a:t>Certaines personnes peuvent se faire taquiner.</a:t>
            </a:r>
          </a:p>
          <a:p>
            <a:endParaRPr lang="en-US"/>
          </a:p>
        </p:txBody>
      </p:sp>
      <p:sp>
        <p:nvSpPr>
          <p:cNvPr id="5" name="Title 1">
            <a:extLst>
              <a:ext uri="{FF2B5EF4-FFF2-40B4-BE49-F238E27FC236}">
                <a16:creationId xmlns:a16="http://schemas.microsoft.com/office/drawing/2014/main" id="{2B4F1D7D-88CD-413C-A9B0-2D210FBCA9A4}"/>
              </a:ext>
            </a:extLst>
          </p:cNvPr>
          <p:cNvSpPr>
            <a:spLocks noGrp="1"/>
          </p:cNvSpPr>
          <p:nvPr>
            <p:ph type="title" hasCustomPrompt="1"/>
          </p:nvPr>
        </p:nvSpPr>
        <p:spPr>
          <a:xfrm>
            <a:off x="991672" y="-33656"/>
            <a:ext cx="10212945"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fr-FR"/>
              <a:t>Quel peut être l’effet de la puberté sur les relations?</a:t>
            </a:r>
            <a:endParaRPr lang="en-US"/>
          </a:p>
        </p:txBody>
      </p:sp>
    </p:spTree>
    <p:extLst>
      <p:ext uri="{BB962C8B-B14F-4D97-AF65-F5344CB8AC3E}">
        <p14:creationId xmlns:p14="http://schemas.microsoft.com/office/powerpoint/2010/main" val="1949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itle 1">
            <a:extLst>
              <a:ext uri="{FF2B5EF4-FFF2-40B4-BE49-F238E27FC236}">
                <a16:creationId xmlns:a16="http://schemas.microsoft.com/office/drawing/2014/main" id="{CCB12CDF-FE85-A11A-BFAF-F551B3B40A02}"/>
              </a:ext>
            </a:extLst>
          </p:cNvPr>
          <p:cNvSpPr>
            <a:spLocks noGrp="1"/>
          </p:cNvSpPr>
          <p:nvPr>
            <p:ph type="title" hasCustomPrompt="1"/>
          </p:nvPr>
        </p:nvSpPr>
        <p:spPr>
          <a:xfrm>
            <a:off x="2305321" y="4981"/>
            <a:ext cx="7572777" cy="1028245"/>
          </a:xfrm>
        </p:spPr>
        <p:txBody>
          <a:bodyPr>
            <a:normAutofit/>
          </a:bodyPr>
          <a:lstStyle>
            <a:lvl1pPr>
              <a:defRPr lang="en-US" sz="3200" b="1" kern="1200" cap="none" baseline="0" dirty="0">
                <a:solidFill>
                  <a:srgbClr val="6ABF4B"/>
                </a:solidFill>
                <a:latin typeface="Arial  "/>
                <a:ea typeface="+mj-ea"/>
                <a:cs typeface="+mj-cs"/>
              </a:defRPr>
            </a:lvl1pPr>
          </a:lstStyle>
          <a:p>
            <a:pPr algn="ctr"/>
            <a:r>
              <a:rPr lang="en-US" err="1"/>
              <a:t>Où</a:t>
            </a:r>
            <a:r>
              <a:rPr lang="en-US"/>
              <a:t> </a:t>
            </a:r>
            <a:r>
              <a:rPr lang="en-US" err="1"/>
              <a:t>trouver</a:t>
            </a:r>
            <a:r>
              <a:rPr lang="en-US"/>
              <a:t> </a:t>
            </a:r>
            <a:r>
              <a:rPr lang="en-US" err="1"/>
              <a:t>d’autres</a:t>
            </a:r>
            <a:r>
              <a:rPr lang="en-US"/>
              <a:t> </a:t>
            </a:r>
            <a:r>
              <a:rPr lang="en-US" err="1"/>
              <a:t>renseignements</a:t>
            </a:r>
            <a:r>
              <a:rPr lang="en-US"/>
              <a:t>?</a:t>
            </a:r>
          </a:p>
        </p:txBody>
      </p:sp>
      <p:sp>
        <p:nvSpPr>
          <p:cNvPr id="4" name="Content Placeholder 2">
            <a:extLst>
              <a:ext uri="{FF2B5EF4-FFF2-40B4-BE49-F238E27FC236}">
                <a16:creationId xmlns:a16="http://schemas.microsoft.com/office/drawing/2014/main" id="{F32EE701-F455-2BD4-007E-AD58AC6D89BC}"/>
              </a:ext>
            </a:extLst>
          </p:cNvPr>
          <p:cNvSpPr>
            <a:spLocks noGrp="1"/>
          </p:cNvSpPr>
          <p:nvPr>
            <p:ph idx="1"/>
          </p:nvPr>
        </p:nvSpPr>
        <p:spPr>
          <a:xfrm>
            <a:off x="1596978" y="1478745"/>
            <a:ext cx="9002333" cy="3020415"/>
          </a:xfrm>
        </p:spPr>
        <p:txBody>
          <a:bodyPr/>
          <a:lstStyle/>
          <a:p>
            <a:pPr algn="l">
              <a:lnSpc>
                <a:spcPct val="150000"/>
              </a:lnSpc>
            </a:pPr>
            <a:r>
              <a:rPr lang="fr-FR" altLang="en-US" sz="3200">
                <a:solidFill>
                  <a:srgbClr val="06698A"/>
                </a:solidFill>
              </a:rPr>
              <a:t>Parents ou autres membres de la famille</a:t>
            </a:r>
          </a:p>
          <a:p>
            <a:pPr algn="l">
              <a:lnSpc>
                <a:spcPct val="150000"/>
              </a:lnSpc>
            </a:pPr>
            <a:r>
              <a:rPr lang="fr-FR" altLang="en-US" sz="3200">
                <a:solidFill>
                  <a:srgbClr val="06698A"/>
                </a:solidFill>
              </a:rPr>
              <a:t>Autres adultes de confiance (personnel enseignant)</a:t>
            </a:r>
          </a:p>
          <a:p>
            <a:pPr algn="l">
              <a:lnSpc>
                <a:spcPct val="150000"/>
              </a:lnSpc>
            </a:pPr>
            <a:r>
              <a:rPr lang="fr-FR" altLang="en-US" sz="3200">
                <a:solidFill>
                  <a:srgbClr val="06698A"/>
                </a:solidFill>
              </a:rPr>
              <a:t>Professionnels de la santé</a:t>
            </a:r>
          </a:p>
          <a:p>
            <a:endParaRPr lang="en-US"/>
          </a:p>
        </p:txBody>
      </p:sp>
    </p:spTree>
    <p:extLst>
      <p:ext uri="{BB962C8B-B14F-4D97-AF65-F5344CB8AC3E}">
        <p14:creationId xmlns:p14="http://schemas.microsoft.com/office/powerpoint/2010/main" val="2355713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799270" y="251936"/>
            <a:ext cx="4597757" cy="1028245"/>
          </a:xfrm>
        </p:spPr>
        <p:txBody>
          <a:bodyPr>
            <a:noAutofit/>
          </a:bodyPr>
          <a:lstStyle>
            <a:lvl1pPr>
              <a:defRPr sz="3200" b="1" cap="none" baseline="0">
                <a:solidFill>
                  <a:srgbClr val="6ABF4B"/>
                </a:solidFill>
                <a:latin typeface="Arial  "/>
              </a:defRPr>
            </a:lvl1pPr>
          </a:lstStyle>
          <a:p>
            <a:r>
              <a:rPr lang="en-US" dirty="0" err="1"/>
              <a:t>Règles</a:t>
            </a:r>
            <a:r>
              <a:rPr lang="en-US" dirty="0"/>
              <a:t> pour les </a:t>
            </a:r>
            <a:r>
              <a:rPr lang="en-US" dirty="0" err="1"/>
              <a:t>élèves</a:t>
            </a:r>
            <a:endParaRPr lang="en-US" dirty="0"/>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75027" y="1584961"/>
            <a:ext cx="9845397" cy="3120389"/>
          </a:xfrm>
        </p:spPr>
        <p:txBody>
          <a:bodyPr>
            <a:normAutofit lnSpcReduction="10000"/>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dirty="0">
                <a:solidFill>
                  <a:srgbClr val="06698A"/>
                </a:solidFill>
              </a:rPr>
              <a:t>Il est permis de ricaner.</a:t>
            </a:r>
          </a:p>
          <a:p>
            <a:pPr lvl="0">
              <a:spcAft>
                <a:spcPts val="1800"/>
              </a:spcAft>
            </a:pPr>
            <a:r>
              <a:rPr lang="fr-FR" sz="3200" dirty="0">
                <a:solidFill>
                  <a:srgbClr val="06698A"/>
                </a:solidFill>
              </a:rPr>
              <a:t>Soyez respectueux</a:t>
            </a:r>
          </a:p>
          <a:p>
            <a:pPr lvl="0">
              <a:spcAft>
                <a:spcPts val="1800"/>
              </a:spcAft>
            </a:pPr>
            <a:r>
              <a:rPr lang="fr-FR" sz="3200" dirty="0">
                <a:solidFill>
                  <a:srgbClr val="06698A"/>
                </a:solidFill>
              </a:rPr>
              <a:t>Tout le monde apprend; posez des questions!</a:t>
            </a:r>
          </a:p>
          <a:p>
            <a:pPr lvl="0">
              <a:spcAft>
                <a:spcPts val="1800"/>
              </a:spcAft>
            </a:pPr>
            <a:r>
              <a:rPr lang="fr-FR" sz="3200" dirty="0">
                <a:solidFill>
                  <a:srgbClr val="06698A"/>
                </a:solidFill>
              </a:rPr>
              <a:t>Discutez des sujets liés à la puberté de façon responsable en dehors de la salle de classe. </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192920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3507030" y="251936"/>
            <a:ext cx="5173334" cy="1028245"/>
          </a:xfrm>
        </p:spPr>
        <p:txBody>
          <a:bodyPr>
            <a:noAutofit/>
          </a:bodyPr>
          <a:lstStyle>
            <a:lvl1pPr>
              <a:defRPr sz="3200" b="1" cap="none" baseline="0">
                <a:solidFill>
                  <a:srgbClr val="6ABF4B"/>
                </a:solidFill>
                <a:latin typeface="Arial  "/>
              </a:defRPr>
            </a:lvl1pPr>
          </a:lstStyle>
          <a:p>
            <a:r>
              <a:rPr lang="en-US" dirty="0" err="1"/>
              <a:t>Qu’est-ce</a:t>
            </a:r>
            <a:r>
              <a:rPr lang="en-US" dirty="0"/>
              <a:t> que la </a:t>
            </a:r>
            <a:r>
              <a:rPr lang="en-US" dirty="0" err="1"/>
              <a:t>puberté</a:t>
            </a:r>
            <a:r>
              <a:rPr lang="en-US" dirty="0"/>
              <a:t>?</a:t>
            </a:r>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571224" y="1280182"/>
            <a:ext cx="9053846" cy="4497610"/>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dirty="0">
                <a:solidFill>
                  <a:srgbClr val="06698A"/>
                </a:solidFill>
              </a:rPr>
              <a:t>Période pendant laquelle le corps de l’enfant se transforme en corps d’adulte.</a:t>
            </a:r>
          </a:p>
          <a:p>
            <a:pPr lvl="0">
              <a:spcAft>
                <a:spcPts val="1800"/>
              </a:spcAft>
            </a:pPr>
            <a:r>
              <a:rPr lang="fr-FR" sz="3200" dirty="0">
                <a:solidFill>
                  <a:srgbClr val="06698A"/>
                </a:solidFill>
              </a:rPr>
              <a:t>Changements physiques</a:t>
            </a:r>
          </a:p>
          <a:p>
            <a:pPr lvl="0">
              <a:spcAft>
                <a:spcPts val="1800"/>
              </a:spcAft>
            </a:pPr>
            <a:r>
              <a:rPr lang="fr-FR" sz="3200" dirty="0">
                <a:solidFill>
                  <a:srgbClr val="06698A"/>
                </a:solidFill>
              </a:rPr>
              <a:t>Changements émotionnels</a:t>
            </a:r>
          </a:p>
          <a:p>
            <a:pPr lvl="0">
              <a:spcAft>
                <a:spcPts val="1800"/>
              </a:spcAft>
            </a:pPr>
            <a:r>
              <a:rPr lang="fr-FR" sz="3200" dirty="0">
                <a:solidFill>
                  <a:srgbClr val="06698A"/>
                </a:solidFill>
              </a:rPr>
              <a:t>Dans certaines cultures, c’est un droit de passage qu’on célèbre</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Tree>
    <p:extLst>
      <p:ext uri="{BB962C8B-B14F-4D97-AF65-F5344CB8AC3E}">
        <p14:creationId xmlns:p14="http://schemas.microsoft.com/office/powerpoint/2010/main" val="358496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1365159" y="265420"/>
            <a:ext cx="9467716" cy="1028245"/>
          </a:xfrm>
        </p:spPr>
        <p:txBody>
          <a:bodyPr>
            <a:noAutofit/>
          </a:bodyPr>
          <a:lstStyle>
            <a:lvl1pPr>
              <a:defRPr sz="3200" b="1" cap="none" baseline="0">
                <a:solidFill>
                  <a:srgbClr val="6ABF4B"/>
                </a:solidFill>
                <a:latin typeface="Arial  "/>
              </a:defRPr>
            </a:lvl1pPr>
          </a:lstStyle>
          <a:p>
            <a:r>
              <a:rPr lang="fr-FR" dirty="0"/>
              <a:t>Pourquoi et quand la puberté commence-t-elle?</a:t>
            </a:r>
            <a:endParaRPr lang="en-US" dirty="0"/>
          </a:p>
        </p:txBody>
      </p:sp>
      <p:sp>
        <p:nvSpPr>
          <p:cNvPr id="5" name="Content Placeholder 2">
            <a:extLst>
              <a:ext uri="{FF2B5EF4-FFF2-40B4-BE49-F238E27FC236}">
                <a16:creationId xmlns:a16="http://schemas.microsoft.com/office/drawing/2014/main" id="{A5596B19-CDE2-BCEC-BE90-3DFFA3C978A2}"/>
              </a:ext>
            </a:extLst>
          </p:cNvPr>
          <p:cNvSpPr>
            <a:spLocks noGrp="1"/>
          </p:cNvSpPr>
          <p:nvPr>
            <p:ph idx="1"/>
          </p:nvPr>
        </p:nvSpPr>
        <p:spPr>
          <a:xfrm>
            <a:off x="1114425" y="1628618"/>
            <a:ext cx="9963150" cy="2847524"/>
          </a:xfrm>
        </p:spPr>
        <p:txBody>
          <a:bodyPr>
            <a:normAutofit lnSpcReduction="10000"/>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Aft>
                <a:spcPts val="1800"/>
              </a:spcAft>
            </a:pPr>
            <a:r>
              <a:rPr lang="fr-FR" sz="3200" dirty="0">
                <a:solidFill>
                  <a:srgbClr val="06698A"/>
                </a:solidFill>
              </a:rPr>
              <a:t>En général, la puberté commence entre 8 et 15 ans. </a:t>
            </a:r>
          </a:p>
          <a:p>
            <a:pPr lvl="0">
              <a:spcAft>
                <a:spcPts val="1800"/>
              </a:spcAft>
            </a:pPr>
            <a:r>
              <a:rPr lang="fr-FR" sz="3200" dirty="0">
                <a:solidFill>
                  <a:srgbClr val="06698A"/>
                </a:solidFill>
              </a:rPr>
              <a:t>Le cerveau envoie un signal aux organes reproducteurs pour qu’ils produisent des hormones.</a:t>
            </a:r>
          </a:p>
          <a:p>
            <a:pPr lvl="0">
              <a:spcAft>
                <a:spcPts val="1800"/>
              </a:spcAft>
            </a:pPr>
            <a:r>
              <a:rPr lang="fr-FR" sz="3200" dirty="0">
                <a:solidFill>
                  <a:srgbClr val="06698A"/>
                </a:solidFill>
              </a:rPr>
              <a:t>Ces hormones causent des changements physiques et émotionnels.</a:t>
            </a:r>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pic>
        <p:nvPicPr>
          <p:cNvPr id="3" name="Picture 11">
            <a:extLst>
              <a:ext uri="{FF2B5EF4-FFF2-40B4-BE49-F238E27FC236}">
                <a16:creationId xmlns:a16="http://schemas.microsoft.com/office/drawing/2014/main" id="{F6E80768-46C4-1548-4D2A-F41127F7F8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8580"/>
          <a:stretch>
            <a:fillRect/>
          </a:stretch>
        </p:blipFill>
        <p:spPr bwMode="auto">
          <a:xfrm>
            <a:off x="4966653" y="3895360"/>
            <a:ext cx="2098276" cy="213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rrow: Up 10">
            <a:extLst>
              <a:ext uri="{FF2B5EF4-FFF2-40B4-BE49-F238E27FC236}">
                <a16:creationId xmlns:a16="http://schemas.microsoft.com/office/drawing/2014/main" id="{F227E329-D700-1CFF-2AAE-31067D34F50D}"/>
              </a:ext>
            </a:extLst>
          </p:cNvPr>
          <p:cNvSpPr/>
          <p:nvPr/>
        </p:nvSpPr>
        <p:spPr bwMode="auto">
          <a:xfrm rot="14843309">
            <a:off x="4527744" y="3745780"/>
            <a:ext cx="877239" cy="2096462"/>
          </a:xfrm>
          <a:prstGeom prst="upArrow">
            <a:avLst/>
          </a:prstGeom>
          <a:solidFill>
            <a:srgbClr val="06698A"/>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6459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7B7FAD-9EAD-F499-E53D-4B4E2DD4830C}"/>
              </a:ext>
            </a:extLst>
          </p:cNvPr>
          <p:cNvSpPr>
            <a:spLocks noGrp="1"/>
          </p:cNvSpPr>
          <p:nvPr>
            <p:ph type="title"/>
          </p:nvPr>
        </p:nvSpPr>
        <p:spPr>
          <a:xfrm>
            <a:off x="598487" y="171198"/>
            <a:ext cx="5042459" cy="1028245"/>
          </a:xfrm>
        </p:spPr>
        <p:txBody>
          <a:bodyPr>
            <a:noAutofit/>
          </a:bodyPr>
          <a:lstStyle>
            <a:lvl1pPr>
              <a:defRPr sz="3200" b="1" cap="none" baseline="0">
                <a:solidFill>
                  <a:srgbClr val="6ABF4B"/>
                </a:solidFill>
                <a:latin typeface="Arial  "/>
              </a:defRPr>
            </a:lvl1pPr>
          </a:lstStyle>
          <a:p>
            <a:r>
              <a:rPr lang="en-US"/>
              <a:t>Personne </a:t>
            </a:r>
            <a:r>
              <a:rPr lang="en-US" err="1"/>
              <a:t>ayant</a:t>
            </a:r>
            <a:r>
              <a:rPr lang="en-US"/>
              <a:t> un </a:t>
            </a:r>
            <a:r>
              <a:rPr lang="en-US" err="1"/>
              <a:t>pénis</a:t>
            </a:r>
            <a:endParaRPr lang="en-US"/>
          </a:p>
        </p:txBody>
      </p:sp>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6313357" y="375531"/>
            <a:ext cx="5280155" cy="823912"/>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altLang="en-US" sz="3200" b="1">
                <a:solidFill>
                  <a:srgbClr val="6ABF4B"/>
                </a:solidFill>
              </a:rPr>
              <a:t>Personne </a:t>
            </a:r>
            <a:r>
              <a:rPr lang="en-CA" altLang="en-US" sz="3200" b="1" err="1">
                <a:solidFill>
                  <a:srgbClr val="6ABF4B"/>
                </a:solidFill>
              </a:rPr>
              <a:t>ayant</a:t>
            </a:r>
            <a:r>
              <a:rPr lang="en-CA" altLang="en-US" sz="3200" b="1">
                <a:solidFill>
                  <a:srgbClr val="6ABF4B"/>
                </a:solidFill>
              </a:rPr>
              <a:t> </a:t>
            </a:r>
            <a:r>
              <a:rPr lang="en-CA" altLang="en-US" sz="3200" b="1" err="1">
                <a:solidFill>
                  <a:srgbClr val="6ABF4B"/>
                </a:solidFill>
              </a:rPr>
              <a:t>une</a:t>
            </a:r>
            <a:r>
              <a:rPr lang="en-CA" altLang="en-US" sz="3200" b="1">
                <a:solidFill>
                  <a:srgbClr val="6ABF4B"/>
                </a:solidFill>
              </a:rPr>
              <a:t> </a:t>
            </a:r>
            <a:r>
              <a:rPr lang="en-CA" altLang="en-US" sz="3200" b="1" err="1">
                <a:solidFill>
                  <a:srgbClr val="6ABF4B"/>
                </a:solidFill>
              </a:rPr>
              <a:t>vulve</a:t>
            </a:r>
            <a:endParaRPr lang="en-CA" altLang="en-US" sz="3200" b="1">
              <a:solidFill>
                <a:srgbClr val="6ABF4B"/>
              </a:solidFill>
            </a:endParaRPr>
          </a:p>
          <a:p>
            <a:endParaRPr lang="en-US"/>
          </a:p>
        </p:txBody>
      </p:sp>
      <p:pic>
        <p:nvPicPr>
          <p:cNvPr id="16" name="Picture 6">
            <a:extLst>
              <a:ext uri="{FF2B5EF4-FFF2-40B4-BE49-F238E27FC236}">
                <a16:creationId xmlns:a16="http://schemas.microsoft.com/office/drawing/2014/main" id="{974E2F88-0532-026C-50CC-0FD81F0D14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7788" y="1071158"/>
            <a:ext cx="3731912"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a:extLst>
              <a:ext uri="{FF2B5EF4-FFF2-40B4-BE49-F238E27FC236}">
                <a16:creationId xmlns:a16="http://schemas.microsoft.com/office/drawing/2014/main" id="{B2EF7D23-8283-282A-F77F-9CF7383F3E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4535" y="976528"/>
            <a:ext cx="3657790"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5C5E6CE-3864-11DE-D083-32BBBA6781B3}"/>
              </a:ext>
            </a:extLst>
          </p:cNvPr>
          <p:cNvGrpSpPr/>
          <p:nvPr/>
        </p:nvGrpSpPr>
        <p:grpSpPr>
          <a:xfrm>
            <a:off x="2027256" y="4438201"/>
            <a:ext cx="2374861" cy="1008112"/>
            <a:chOff x="2292649" y="4849329"/>
            <a:chExt cx="2374861" cy="1008112"/>
          </a:xfrm>
          <a:solidFill>
            <a:srgbClr val="06698A"/>
          </a:solidFill>
        </p:grpSpPr>
        <p:sp>
          <p:nvSpPr>
            <p:cNvPr id="3" name="Arrow: Up 2">
              <a:extLst>
                <a:ext uri="{FF2B5EF4-FFF2-40B4-BE49-F238E27FC236}">
                  <a16:creationId xmlns:a16="http://schemas.microsoft.com/office/drawing/2014/main" id="{FD8A78C0-14F0-2FCF-23C7-04B77DCA9C00}"/>
                </a:ext>
              </a:extLst>
            </p:cNvPr>
            <p:cNvSpPr/>
            <p:nvPr/>
          </p:nvSpPr>
          <p:spPr>
            <a:xfrm rot="5400000">
              <a:off x="2976024" y="4165954"/>
              <a:ext cx="1008112" cy="2374861"/>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1D16425-96D2-D14C-055A-CA1A5B1BB3E2}"/>
                </a:ext>
              </a:extLst>
            </p:cNvPr>
            <p:cNvSpPr/>
            <p:nvPr/>
          </p:nvSpPr>
          <p:spPr>
            <a:xfrm>
              <a:off x="2461128" y="5168718"/>
              <a:ext cx="1616661" cy="369332"/>
            </a:xfrm>
            <a:prstGeom prst="rect">
              <a:avLst/>
            </a:prstGeom>
            <a:grpFill/>
          </p:spPr>
          <p:txBody>
            <a:bodyPr wrap="none">
              <a:spAutoFit/>
            </a:bodyPr>
            <a:lstStyle/>
            <a:p>
              <a:r>
                <a:rPr lang="en-CA" b="1" err="1">
                  <a:solidFill>
                    <a:schemeClr val="bg1"/>
                  </a:solidFill>
                  <a:latin typeface="Arial" panose="020B0604020202020204" pitchFamily="34" charset="0"/>
                  <a:cs typeface="Arial" panose="020B0604020202020204" pitchFamily="34" charset="0"/>
                </a:rPr>
                <a:t>Testostérone</a:t>
              </a:r>
              <a:endParaRPr lang="en-CA" b="1">
                <a:solidFill>
                  <a:schemeClr val="bg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7F1D9193-224E-FB62-DF4B-668E6BBC4953}"/>
              </a:ext>
            </a:extLst>
          </p:cNvPr>
          <p:cNvGrpSpPr/>
          <p:nvPr/>
        </p:nvGrpSpPr>
        <p:grpSpPr>
          <a:xfrm>
            <a:off x="7814488" y="4438201"/>
            <a:ext cx="2374861" cy="1008112"/>
            <a:chOff x="7523783" y="4806894"/>
            <a:chExt cx="2374861" cy="1008112"/>
          </a:xfrm>
          <a:solidFill>
            <a:srgbClr val="06698A"/>
          </a:solidFill>
        </p:grpSpPr>
        <p:sp>
          <p:nvSpPr>
            <p:cNvPr id="12" name="Arrow: Up 11">
              <a:extLst>
                <a:ext uri="{FF2B5EF4-FFF2-40B4-BE49-F238E27FC236}">
                  <a16:creationId xmlns:a16="http://schemas.microsoft.com/office/drawing/2014/main" id="{33D2B940-E17D-D7A6-A82D-8A4983DB8F7E}"/>
                </a:ext>
              </a:extLst>
            </p:cNvPr>
            <p:cNvSpPr/>
            <p:nvPr/>
          </p:nvSpPr>
          <p:spPr>
            <a:xfrm rot="5400000">
              <a:off x="8207158" y="4123519"/>
              <a:ext cx="1008112" cy="2374861"/>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72722A9-9333-84D1-F0F9-4F394D962586}"/>
                </a:ext>
              </a:extLst>
            </p:cNvPr>
            <p:cNvSpPr/>
            <p:nvPr/>
          </p:nvSpPr>
          <p:spPr>
            <a:xfrm>
              <a:off x="7758592" y="5124439"/>
              <a:ext cx="1455313" cy="369332"/>
            </a:xfrm>
            <a:prstGeom prst="rect">
              <a:avLst/>
            </a:prstGeom>
            <a:grpFill/>
          </p:spPr>
          <p:txBody>
            <a:bodyPr wrap="square">
              <a:spAutoFit/>
            </a:bodyPr>
            <a:lstStyle/>
            <a:p>
              <a:r>
                <a:rPr lang="en-CA" b="1" err="1">
                  <a:solidFill>
                    <a:schemeClr val="bg1"/>
                  </a:solidFill>
                  <a:latin typeface="Arial" panose="020B0604020202020204" pitchFamily="34" charset="0"/>
                  <a:cs typeface="Arial" panose="020B0604020202020204" pitchFamily="34" charset="0"/>
                </a:rPr>
                <a:t>Œstrogène</a:t>
              </a:r>
              <a:r>
                <a:rPr lang="en-CA" b="1">
                  <a:solidFill>
                    <a:schemeClr val="bg1"/>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29512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29731" y="291088"/>
            <a:ext cx="7958819" cy="959147"/>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en-US" sz="3200" b="1" dirty="0">
                <a:solidFill>
                  <a:srgbClr val="6ABF4B"/>
                </a:solidFill>
              </a:rPr>
              <a:t>Quels changements peuvent se produire chez tout le monde?</a:t>
            </a:r>
            <a:endParaRPr lang="en-US" dirty="0"/>
          </a:p>
        </p:txBody>
      </p:sp>
      <p:pic>
        <p:nvPicPr>
          <p:cNvPr id="19" name="Picture 2">
            <a:extLst>
              <a:ext uri="{FF2B5EF4-FFF2-40B4-BE49-F238E27FC236}">
                <a16:creationId xmlns:a16="http://schemas.microsoft.com/office/drawing/2014/main" id="{D532ED09-C5E1-8E71-12CD-4D3734FF8CE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896567">
            <a:off x="8399219" y="1810387"/>
            <a:ext cx="2863469" cy="3765224"/>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215851" y="1642111"/>
            <a:ext cx="7428277" cy="3743805"/>
          </a:xfrm>
        </p:spPr>
        <p:txBody>
          <a:bodyPr>
            <a:normAutofit lnSpcReduction="10000"/>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sz="3200" dirty="0" err="1">
                <a:solidFill>
                  <a:srgbClr val="06698A"/>
                </a:solidFill>
              </a:rPr>
              <a:t>Croissance</a:t>
            </a:r>
            <a:endParaRPr lang="en-US" sz="3200" dirty="0">
              <a:solidFill>
                <a:srgbClr val="06698A"/>
              </a:solidFill>
            </a:endParaRPr>
          </a:p>
          <a:p>
            <a:pPr marL="542925" lvl="0" indent="169863">
              <a:spcBef>
                <a:spcPts val="0"/>
              </a:spcBef>
            </a:pPr>
            <a:r>
              <a:rPr lang="fr-FR" sz="2800" dirty="0">
                <a:solidFill>
                  <a:srgbClr val="06698A"/>
                </a:solidFill>
              </a:rPr>
              <a:t>Les muscles se développent et les os s’allongent; on grandit.</a:t>
            </a:r>
          </a:p>
          <a:p>
            <a:pPr marL="542925" lvl="0" indent="169863">
              <a:spcBef>
                <a:spcPts val="0"/>
              </a:spcBef>
            </a:pPr>
            <a:r>
              <a:rPr lang="fr-FR" sz="2800" dirty="0">
                <a:solidFill>
                  <a:srgbClr val="06698A"/>
                </a:solidFill>
              </a:rPr>
              <a:t>On prend du poids.</a:t>
            </a:r>
          </a:p>
          <a:p>
            <a:pPr lvl="0">
              <a:spcBef>
                <a:spcPts val="1800"/>
              </a:spcBef>
            </a:pPr>
            <a:r>
              <a:rPr lang="fr-FR" sz="3200" dirty="0">
                <a:solidFill>
                  <a:srgbClr val="06698A"/>
                </a:solidFill>
              </a:rPr>
              <a:t>La peau et les cheveux peuvent devenir plus gras </a:t>
            </a:r>
          </a:p>
          <a:p>
            <a:pPr marL="542925" lvl="0" indent="169863">
              <a:spcBef>
                <a:spcPts val="0"/>
              </a:spcBef>
            </a:pPr>
            <a:r>
              <a:rPr lang="fr-FR" sz="2800" dirty="0">
                <a:solidFill>
                  <a:srgbClr val="06698A"/>
                </a:solidFill>
              </a:rPr>
              <a:t>Acné (visage, dos et poitrine)</a:t>
            </a:r>
          </a:p>
          <a:p>
            <a:pPr lvl="0">
              <a:spcBef>
                <a:spcPts val="1800"/>
              </a:spcBef>
              <a:spcAft>
                <a:spcPts val="600"/>
              </a:spcAft>
            </a:pPr>
            <a:r>
              <a:rPr lang="en-US" sz="3200" dirty="0">
                <a:solidFill>
                  <a:srgbClr val="06698A"/>
                </a:solidFill>
              </a:rPr>
              <a:t>Transpiration et </a:t>
            </a:r>
            <a:r>
              <a:rPr lang="en-US" sz="3200" dirty="0" err="1">
                <a:solidFill>
                  <a:srgbClr val="06698A"/>
                </a:solidFill>
              </a:rPr>
              <a:t>odeur</a:t>
            </a:r>
            <a:r>
              <a:rPr lang="en-US" sz="3200" dirty="0">
                <a:solidFill>
                  <a:srgbClr val="06698A"/>
                </a:solidFill>
              </a:rPr>
              <a:t> </a:t>
            </a:r>
            <a:r>
              <a:rPr lang="en-US" sz="3200" dirty="0" err="1">
                <a:solidFill>
                  <a:srgbClr val="06698A"/>
                </a:solidFill>
              </a:rPr>
              <a:t>corporelle</a:t>
            </a:r>
            <a:endParaRPr lang="en-US" sz="3200" dirty="0">
              <a:solidFill>
                <a:srgbClr val="06698A"/>
              </a:solidFill>
            </a:endParaRPr>
          </a:p>
          <a:p>
            <a:pPr lvl="0">
              <a:spcAft>
                <a:spcPts val="1800"/>
              </a:spcAft>
            </a:pPr>
            <a:endParaRPr lang="en-US" sz="3200" dirty="0">
              <a:solidFill>
                <a:srgbClr val="06698A"/>
              </a:solidFill>
            </a:endParaRP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112412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29731" y="291088"/>
            <a:ext cx="7958819" cy="959147"/>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en-US" sz="3200" b="1" dirty="0">
                <a:solidFill>
                  <a:srgbClr val="6ABF4B"/>
                </a:solidFill>
              </a:rPr>
              <a:t>Quels changements peuvent se produire chez tout le monde?</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215851" y="1642111"/>
            <a:ext cx="9204290" cy="3743805"/>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spcBef>
                <a:spcPts val="0"/>
              </a:spcBef>
            </a:pPr>
            <a:r>
              <a:rPr lang="en-US" sz="3200" dirty="0">
                <a:solidFill>
                  <a:srgbClr val="06698A"/>
                </a:solidFill>
              </a:rPr>
              <a:t>Apparition de </a:t>
            </a:r>
            <a:r>
              <a:rPr lang="en-US" sz="3200" dirty="0" err="1">
                <a:solidFill>
                  <a:srgbClr val="06698A"/>
                </a:solidFill>
              </a:rPr>
              <a:t>poils</a:t>
            </a:r>
            <a:endParaRPr lang="en-US" sz="3200" dirty="0">
              <a:solidFill>
                <a:srgbClr val="06698A"/>
              </a:solidFill>
            </a:endParaRPr>
          </a:p>
          <a:p>
            <a:pPr marL="712788" lvl="0" indent="271463">
              <a:spcBef>
                <a:spcPts val="0"/>
              </a:spcBef>
            </a:pPr>
            <a:r>
              <a:rPr lang="fr-FR" sz="2800" dirty="0">
                <a:solidFill>
                  <a:srgbClr val="06698A"/>
                </a:solidFill>
              </a:rPr>
              <a:t>Aisselles et pubis</a:t>
            </a:r>
          </a:p>
          <a:p>
            <a:pPr marL="712788" lvl="0" indent="271463">
              <a:spcBef>
                <a:spcPts val="0"/>
              </a:spcBef>
            </a:pPr>
            <a:r>
              <a:rPr lang="fr-FR" sz="2800" dirty="0">
                <a:solidFill>
                  <a:srgbClr val="06698A"/>
                </a:solidFill>
              </a:rPr>
              <a:t>Poils plus foncés sur les bras et les jambes</a:t>
            </a:r>
          </a:p>
          <a:p>
            <a:pPr lvl="0">
              <a:spcBef>
                <a:spcPts val="1800"/>
              </a:spcBef>
              <a:spcAft>
                <a:spcPts val="1800"/>
              </a:spcAft>
            </a:pPr>
            <a:r>
              <a:rPr lang="fr-FR" sz="3200" dirty="0">
                <a:solidFill>
                  <a:srgbClr val="06698A"/>
                </a:solidFill>
              </a:rPr>
              <a:t>Changement de la voix</a:t>
            </a:r>
          </a:p>
          <a:p>
            <a:pPr lvl="0">
              <a:spcBef>
                <a:spcPts val="1800"/>
              </a:spcBef>
              <a:spcAft>
                <a:spcPts val="1800"/>
              </a:spcAft>
            </a:pPr>
            <a:r>
              <a:rPr lang="fr-FR" sz="3200" dirty="0">
                <a:solidFill>
                  <a:srgbClr val="06698A"/>
                </a:solidFill>
              </a:rPr>
              <a:t>Changements d’humeur</a:t>
            </a:r>
          </a:p>
          <a:p>
            <a:pPr lvl="0">
              <a:spcAft>
                <a:spcPts val="1800"/>
              </a:spcAft>
            </a:pPr>
            <a:endParaRPr lang="en-US" sz="3200" dirty="0">
              <a:solidFill>
                <a:srgbClr val="06698A"/>
              </a:solidFill>
            </a:endParaRPr>
          </a:p>
          <a:p>
            <a:pPr lvl="0">
              <a:spcAft>
                <a:spcPts val="1800"/>
              </a:spcAft>
            </a:pPr>
            <a:endParaRPr lang="en-US" sz="3200" dirty="0">
              <a:solidFill>
                <a:srgbClr val="06698A"/>
              </a:solidFill>
            </a:endParaRPr>
          </a:p>
        </p:txBody>
      </p:sp>
      <p:pic>
        <p:nvPicPr>
          <p:cNvPr id="2" name="Picture 2">
            <a:extLst>
              <a:ext uri="{FF2B5EF4-FFF2-40B4-BE49-F238E27FC236}">
                <a16:creationId xmlns:a16="http://schemas.microsoft.com/office/drawing/2014/main" id="{6B08CA20-47CC-D37E-ABA0-72F5001C617A}"/>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639502" y="1899170"/>
            <a:ext cx="4327678" cy="447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98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29731" y="291088"/>
            <a:ext cx="7958819" cy="145236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en-US" sz="3200" b="1" dirty="0">
                <a:solidFill>
                  <a:srgbClr val="6ABF4B"/>
                </a:solidFill>
              </a:rPr>
              <a:t>Quels changements peuvent se produire chez la personne ayant un pénis?</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603248" y="1981201"/>
            <a:ext cx="8985504" cy="3133344"/>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marL="0" lvl="0" indent="0">
              <a:spcBef>
                <a:spcPts val="1800"/>
              </a:spcBef>
              <a:buNone/>
            </a:pPr>
            <a:r>
              <a:rPr lang="fr-FR" sz="3200" b="1" dirty="0">
                <a:solidFill>
                  <a:srgbClr val="06698A"/>
                </a:solidFill>
              </a:rPr>
              <a:t>La testostérone entraîne les changements suivants :</a:t>
            </a:r>
          </a:p>
          <a:p>
            <a:pPr>
              <a:spcBef>
                <a:spcPts val="1800"/>
              </a:spcBef>
            </a:pPr>
            <a:r>
              <a:rPr lang="fr-FR" sz="3200" dirty="0">
                <a:solidFill>
                  <a:srgbClr val="06698A"/>
                </a:solidFill>
              </a:rPr>
              <a:t>des poils apparaissent sur le visage, la poitrine et le dos; </a:t>
            </a:r>
          </a:p>
          <a:p>
            <a:pPr>
              <a:spcBef>
                <a:spcPts val="1800"/>
              </a:spcBef>
            </a:pPr>
            <a:r>
              <a:rPr lang="fr-FR" sz="3200" dirty="0">
                <a:solidFill>
                  <a:srgbClr val="06698A"/>
                </a:solidFill>
              </a:rPr>
              <a:t>les testicules et le pénis grossissent; </a:t>
            </a:r>
          </a:p>
          <a:p>
            <a:pPr>
              <a:spcBef>
                <a:spcPts val="1800"/>
              </a:spcBef>
            </a:pPr>
            <a:r>
              <a:rPr lang="fr-FR" sz="3200" dirty="0">
                <a:solidFill>
                  <a:srgbClr val="06698A"/>
                </a:solidFill>
              </a:rPr>
              <a:t>la voix devient grave.</a:t>
            </a: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39999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E345239-AC6F-D1C3-C5E7-2C9C48FE4FBE}"/>
              </a:ext>
            </a:extLst>
          </p:cNvPr>
          <p:cNvSpPr/>
          <p:nvPr/>
        </p:nvSpPr>
        <p:spPr>
          <a:xfrm>
            <a:off x="12075983"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8C0EE902-6CC6-93F0-A19B-7E58ED4CB903}"/>
              </a:ext>
            </a:extLst>
          </p:cNvPr>
          <p:cNvSpPr/>
          <p:nvPr/>
        </p:nvSpPr>
        <p:spPr>
          <a:xfrm>
            <a:off x="12073410"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BF9F4960-B1B5-9F54-730E-11AF7F13FC09}"/>
              </a:ext>
            </a:extLst>
          </p:cNvPr>
          <p:cNvSpPr/>
          <p:nvPr/>
        </p:nvSpPr>
        <p:spPr>
          <a:xfrm>
            <a:off x="12075983"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4932D270-02E3-3C50-3696-9968FC420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478" y="5777791"/>
            <a:ext cx="1590769" cy="909011"/>
          </a:xfrm>
          <a:prstGeom prst="rect">
            <a:avLst/>
          </a:prstGeom>
        </p:spPr>
      </p:pic>
      <p:pic>
        <p:nvPicPr>
          <p:cNvPr id="10" name="Picture 9" descr="Text&#10;&#10;Description automatically generated">
            <a:extLst>
              <a:ext uri="{FF2B5EF4-FFF2-40B4-BE49-F238E27FC236}">
                <a16:creationId xmlns:a16="http://schemas.microsoft.com/office/drawing/2014/main" id="{D3CB63CA-CBB3-7CA6-F907-4A8ECD5217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598" y="6104945"/>
            <a:ext cx="2007071" cy="487635"/>
          </a:xfrm>
          <a:prstGeom prst="rect">
            <a:avLst/>
          </a:prstGeom>
        </p:spPr>
      </p:pic>
      <p:sp>
        <p:nvSpPr>
          <p:cNvPr id="13" name="Text Placeholder 6">
            <a:extLst>
              <a:ext uri="{FF2B5EF4-FFF2-40B4-BE49-F238E27FC236}">
                <a16:creationId xmlns:a16="http://schemas.microsoft.com/office/drawing/2014/main" id="{1E4B6FCB-C1A1-655D-6DAC-9DE55A7ECC06}"/>
              </a:ext>
            </a:extLst>
          </p:cNvPr>
          <p:cNvSpPr txBox="1">
            <a:spLocks/>
          </p:cNvSpPr>
          <p:nvPr/>
        </p:nvSpPr>
        <p:spPr>
          <a:xfrm>
            <a:off x="2129731" y="291088"/>
            <a:ext cx="7958819" cy="1452368"/>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altLang="en-US" sz="3200" b="1" dirty="0">
                <a:solidFill>
                  <a:srgbClr val="6ABF4B"/>
                </a:solidFill>
              </a:rPr>
              <a:t>Quels changements peuvent se produire chez la personne ayant une vulve?</a:t>
            </a:r>
            <a:endParaRPr lang="en-US" dirty="0"/>
          </a:p>
        </p:txBody>
      </p:sp>
      <p:sp>
        <p:nvSpPr>
          <p:cNvPr id="20" name="Content Placeholder 2">
            <a:extLst>
              <a:ext uri="{FF2B5EF4-FFF2-40B4-BE49-F238E27FC236}">
                <a16:creationId xmlns:a16="http://schemas.microsoft.com/office/drawing/2014/main" id="{644A678E-2F11-8BA9-786E-C04ED86B0E1F}"/>
              </a:ext>
            </a:extLst>
          </p:cNvPr>
          <p:cNvSpPr>
            <a:spLocks noGrp="1"/>
          </p:cNvSpPr>
          <p:nvPr>
            <p:ph idx="1"/>
          </p:nvPr>
        </p:nvSpPr>
        <p:spPr>
          <a:xfrm>
            <a:off x="1603248" y="1981201"/>
            <a:ext cx="8985504" cy="3133344"/>
          </a:xfrm>
        </p:spPr>
        <p:txBody>
          <a:bodyPr>
            <a:normAutofit/>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marL="0" lvl="0" indent="0">
              <a:spcBef>
                <a:spcPts val="1800"/>
              </a:spcBef>
              <a:buNone/>
            </a:pPr>
            <a:r>
              <a:rPr lang="fr-FR" sz="3200" b="1" dirty="0">
                <a:solidFill>
                  <a:srgbClr val="06698A"/>
                </a:solidFill>
              </a:rPr>
              <a:t>L’œstrogène</a:t>
            </a:r>
            <a:r>
              <a:rPr lang="fr-FR" sz="3200" dirty="0">
                <a:solidFill>
                  <a:srgbClr val="06698A"/>
                </a:solidFill>
              </a:rPr>
              <a:t> entraîne les changements suivants :</a:t>
            </a:r>
          </a:p>
          <a:p>
            <a:pPr>
              <a:spcBef>
                <a:spcPts val="1800"/>
              </a:spcBef>
            </a:pPr>
            <a:r>
              <a:rPr lang="fr-FR" sz="3200" dirty="0">
                <a:solidFill>
                  <a:srgbClr val="06698A"/>
                </a:solidFill>
              </a:rPr>
              <a:t>les seins et les mamelons grossissent; </a:t>
            </a:r>
          </a:p>
          <a:p>
            <a:pPr>
              <a:spcBef>
                <a:spcPts val="1800"/>
              </a:spcBef>
            </a:pPr>
            <a:r>
              <a:rPr lang="fr-FR" sz="3200" dirty="0">
                <a:solidFill>
                  <a:srgbClr val="06698A"/>
                </a:solidFill>
              </a:rPr>
              <a:t>les hanches s’élargissent et s’arrondissent;</a:t>
            </a:r>
          </a:p>
          <a:p>
            <a:pPr>
              <a:spcBef>
                <a:spcPts val="1800"/>
              </a:spcBef>
            </a:pPr>
            <a:r>
              <a:rPr lang="fr-FR" sz="3200" dirty="0">
                <a:solidFill>
                  <a:srgbClr val="06698A"/>
                </a:solidFill>
              </a:rPr>
              <a:t>les menstruations (règles) commencent.</a:t>
            </a:r>
          </a:p>
          <a:p>
            <a:pPr lvl="0">
              <a:spcAft>
                <a:spcPts val="1800"/>
              </a:spcAft>
            </a:pPr>
            <a:endParaRPr lang="en-US" sz="3200" dirty="0">
              <a:solidFill>
                <a:srgbClr val="06698A"/>
              </a:solidFill>
            </a:endParaRPr>
          </a:p>
        </p:txBody>
      </p:sp>
    </p:spTree>
    <p:extLst>
      <p:ext uri="{BB962C8B-B14F-4D97-AF65-F5344CB8AC3E}">
        <p14:creationId xmlns:p14="http://schemas.microsoft.com/office/powerpoint/2010/main" val="236366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2086238-da63-4f55-a3cc-adc0b13f0902" xsi:nil="true"/>
    <lcf76f155ced4ddcb4097134ff3c332f xmlns="380d94ef-a09f-4694-9f3e-20ef19df6f20">
      <Terms xmlns="http://schemas.microsoft.com/office/infopath/2007/PartnerControls"/>
    </lcf76f155ced4ddcb4097134ff3c332f>
    <_Flow_SignoffStatus xmlns="380d94ef-a09f-4694-9f3e-20ef19df6f2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5F96BF1EF17B4F82C14EAE901D5873" ma:contentTypeVersion="18" ma:contentTypeDescription="Create a new document." ma:contentTypeScope="" ma:versionID="0b95f0e5ccd02d08efadd0b3ca69e809">
  <xsd:schema xmlns:xsd="http://www.w3.org/2001/XMLSchema" xmlns:xs="http://www.w3.org/2001/XMLSchema" xmlns:p="http://schemas.microsoft.com/office/2006/metadata/properties" xmlns:ns2="380d94ef-a09f-4694-9f3e-20ef19df6f20" xmlns:ns3="c2086238-da63-4f55-a3cc-adc0b13f0902" targetNamespace="http://schemas.microsoft.com/office/2006/metadata/properties" ma:root="true" ma:fieldsID="3cf76d3ce124090d0cf7d9b386aeb8ce" ns2:_="" ns3:_="">
    <xsd:import namespace="380d94ef-a09f-4694-9f3e-20ef19df6f20"/>
    <xsd:import namespace="c2086238-da63-4f55-a3cc-adc0b13f0902"/>
    <xsd:element name="properties">
      <xsd:complexType>
        <xsd:sequence>
          <xsd:element name="documentManagement">
            <xsd:complexType>
              <xsd:all>
                <xsd:element ref="ns2:_Flow_SignoffStatu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0d94ef-a09f-4694-9f3e-20ef19df6f20" elementFormDefault="qualified">
    <xsd:import namespace="http://schemas.microsoft.com/office/2006/documentManagement/types"/>
    <xsd:import namespace="http://schemas.microsoft.com/office/infopath/2007/PartnerControls"/>
    <xsd:element name="_Flow_SignoffStatus" ma:index="3" nillable="true" ma:displayName="Sign-off status" ma:internalName="Sign_x002d_off_x0020_status" ma:readOnly="false">
      <xsd:simpleType>
        <xsd:restriction base="dms:Text"/>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OCR" ma:index="13" nillable="true" ma:displayName="Extracted Text" ma:hidden="true" ma:internalName="MediaServiceOCR"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LengthInSeconds" ma:index="20" nillable="true" ma:displayName="Length (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aef3506-ac66-42b7-b4fb-1569aaa604f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086238-da63-4f55-a3cc-adc0b13f0902"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34ced7d9-34a9-4ded-bf1d-bab14803e787}" ma:internalName="TaxCatchAll" ma:readOnly="false" ma:showField="CatchAllData" ma:web="c2086238-da63-4f55-a3cc-adc0b13f0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4155CD-CD18-4BEB-916B-6AD43A1C41C9}">
  <ds:schemaRefs>
    <ds:schemaRef ds:uri="http://schemas.microsoft.com/office/2006/metadata/properties"/>
    <ds:schemaRef ds:uri="http://schemas.microsoft.com/office/infopath/2007/PartnerControls"/>
    <ds:schemaRef ds:uri="309ffcbd-8494-408f-9c25-3be15119e866"/>
    <ds:schemaRef ds:uri="6d948ac3-16a8-4e81-9df7-1b6280e77e92"/>
  </ds:schemaRefs>
</ds:datastoreItem>
</file>

<file path=customXml/itemProps2.xml><?xml version="1.0" encoding="utf-8"?>
<ds:datastoreItem xmlns:ds="http://schemas.openxmlformats.org/officeDocument/2006/customXml" ds:itemID="{24583ABE-CB03-4350-9E58-BD9FA74E1ACF}"/>
</file>

<file path=customXml/itemProps3.xml><?xml version="1.0" encoding="utf-8"?>
<ds:datastoreItem xmlns:ds="http://schemas.openxmlformats.org/officeDocument/2006/customXml" ds:itemID="{E8DE85C3-0475-42A3-9DBE-343C23F48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4288</TotalTime>
  <Words>1318</Words>
  <Application>Microsoft Office PowerPoint</Application>
  <PresentationFormat>Widescreen</PresentationFormat>
  <Paragraphs>125</Paragraphs>
  <Slides>14</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Arial  </vt:lpstr>
      <vt:lpstr>Calibri</vt:lpstr>
      <vt:lpstr>Calibri Light</vt:lpstr>
      <vt:lpstr>Office Theme</vt:lpstr>
      <vt:lpstr>Office Theme</vt:lpstr>
      <vt:lpstr>Custom Design</vt:lpstr>
      <vt:lpstr>Les changements sur le plan physique et émotionnel (recommandée pour les élèves de 4e année)</vt:lpstr>
      <vt:lpstr>Règles pour les élèves</vt:lpstr>
      <vt:lpstr>Qu’est-ce que la puberté?</vt:lpstr>
      <vt:lpstr>Pourquoi et quand la puberté commence-t-elle?</vt:lpstr>
      <vt:lpstr>Personne ayant un pénis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 peut être l’effet de la puberté sur les relations?</vt:lpstr>
      <vt:lpstr>Où trouver d’autres renseignements?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Nicole Anderson</dc:creator>
  <cp:lastModifiedBy>Laura Durham</cp:lastModifiedBy>
  <cp:revision>6</cp:revision>
  <dcterms:created xsi:type="dcterms:W3CDTF">2022-09-09T17:44:24Z</dcterms:created>
  <dcterms:modified xsi:type="dcterms:W3CDTF">2023-02-24T20:47:26Z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0x010100F95F96BF1EF17B4F82C14EAE901D5873</vt:lpwstr>
  </property>
  <property fmtid="{D5CDD505-2E9C-101B-9397-08002B2CF9AE}" pid="3" name="Order">
    <vt:r8>845000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ies>
</file>