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51" r:id="rId6"/>
  </p:sldMasterIdLst>
  <p:notesMasterIdLst>
    <p:notesMasterId r:id="rId2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98A"/>
    <a:srgbClr val="0E3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2620" autoAdjust="0"/>
  </p:normalViewPr>
  <p:slideViewPr>
    <p:cSldViewPr snapToGrid="0">
      <p:cViewPr varScale="1">
        <p:scale>
          <a:sx n="79" d="100"/>
          <a:sy n="79" d="100"/>
        </p:scale>
        <p:origin x="175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00159-2A22-4867-9B6D-B930111C5594}" type="datetimeFigureOut">
              <a:rPr lang="en-CA" smtClean="0"/>
              <a:t>2023-02-21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00603-E815-46ED-8216-CCFE91DA297B}" type="slidenum">
              <a:rPr lang="en-CA" smtClean="0"/>
              <a:t>‹#›</a:t>
            </a:fld>
            <a:endParaRPr lang="en-CA"/>
          </a:p>
        </p:txBody>
      </p:sp>
    </p:spTree>
    <p:extLst>
      <p:ext uri="{BB962C8B-B14F-4D97-AF65-F5344CB8AC3E}">
        <p14:creationId xmlns:p14="http://schemas.microsoft.com/office/powerpoint/2010/main" val="394477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brain-anatomy-man-mind-people-1542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addresses topic areas of the Human Development and Sexual Health section D1.5 of the Grade 4 Ontario Health and Physical Education Curriculum.</a:t>
            </a:r>
          </a:p>
          <a:p>
            <a:endParaRPr lang="en-US" dirty="0"/>
          </a:p>
          <a:p>
            <a:endParaRPr lang="en-US" dirty="0"/>
          </a:p>
          <a:p>
            <a:r>
              <a:rPr lang="en-US" sz="1200" b="0" i="0" u="none" strike="noStrike" kern="1200" baseline="0" dirty="0">
                <a:solidFill>
                  <a:schemeClr val="tx1"/>
                </a:solidFill>
                <a:latin typeface="+mn-lt"/>
                <a:ea typeface="+mn-ea"/>
                <a:cs typeface="+mn-cs"/>
              </a:rPr>
              <a:t>To provide an inclusive environment for all students, regardless of their gender identity, we use the names of body parts and hormones to discuss physical differences rather than the use of gender. </a:t>
            </a:r>
            <a:endParaRPr lang="en-US" dirty="0"/>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1</a:t>
            </a:fld>
            <a:endParaRPr lang="en-CA"/>
          </a:p>
        </p:txBody>
      </p:sp>
    </p:spTree>
    <p:extLst>
      <p:ext uri="{BB962C8B-B14F-4D97-AF65-F5344CB8AC3E}">
        <p14:creationId xmlns:p14="http://schemas.microsoft.com/office/powerpoint/2010/main" val="861719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Everyone “should be treated in an age-appropriate and respectful way” (Ontario Curriculum, Grades 1-8; Health and Physical Education 2019)</a:t>
            </a:r>
          </a:p>
          <a:p>
            <a:r>
              <a:rPr lang="en-CA" sz="1200" kern="1200" dirty="0">
                <a:solidFill>
                  <a:schemeClr val="tx1"/>
                </a:solidFill>
                <a:effectLst/>
                <a:latin typeface="+mn-lt"/>
                <a:ea typeface="+mn-ea"/>
                <a:cs typeface="+mn-cs"/>
              </a:rPr>
              <a:t>It is not okay to tease people about changes related to puberty, do not draw attention to changes someone might be experiencing or make them self conscious.</a:t>
            </a:r>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13</a:t>
            </a:fld>
            <a:endParaRPr lang="en-CA"/>
          </a:p>
        </p:txBody>
      </p:sp>
    </p:spTree>
    <p:extLst>
      <p:ext uri="{BB962C8B-B14F-4D97-AF65-F5344CB8AC3E}">
        <p14:creationId xmlns:p14="http://schemas.microsoft.com/office/powerpoint/2010/main" val="67453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Parents can be a really good source of information when it comes to changes during puberty.  They can answer questions and give great advice.  </a:t>
            </a:r>
            <a:r>
              <a:rPr lang="en-US" altLang="en-US"/>
              <a:t>Students are encouraged to share what they have learned with their parents and ask a trusted adult to answer any of their questions regarding puberty.</a:t>
            </a:r>
          </a:p>
          <a:p>
            <a:endParaRPr lang="en-CA"/>
          </a:p>
        </p:txBody>
      </p:sp>
      <p:sp>
        <p:nvSpPr>
          <p:cNvPr id="4" name="Slide Number Placeholder 3"/>
          <p:cNvSpPr>
            <a:spLocks noGrp="1"/>
          </p:cNvSpPr>
          <p:nvPr>
            <p:ph type="sldNum" sz="quarter" idx="5"/>
          </p:nvPr>
        </p:nvSpPr>
        <p:spPr/>
        <p:txBody>
          <a:bodyPr/>
          <a:lstStyle/>
          <a:p>
            <a:fld id="{E8A00603-E815-46ED-8216-CCFE91DA297B}" type="slidenum">
              <a:rPr lang="en-CA" smtClean="0"/>
              <a:t>14</a:t>
            </a:fld>
            <a:endParaRPr lang="en-CA"/>
          </a:p>
        </p:txBody>
      </p:sp>
    </p:spTree>
    <p:extLst>
      <p:ext uri="{BB962C8B-B14F-4D97-AF65-F5344CB8AC3E}">
        <p14:creationId xmlns:p14="http://schemas.microsoft.com/office/powerpoint/2010/main" val="330636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Ask students to contribute ideas to add to the guidelines</a:t>
            </a:r>
            <a:endParaRPr lang="en-US" altLang="en-US" dirty="0"/>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2</a:t>
            </a:fld>
            <a:endParaRPr lang="en-CA"/>
          </a:p>
        </p:txBody>
      </p:sp>
    </p:spTree>
    <p:extLst>
      <p:ext uri="{BB962C8B-B14F-4D97-AF65-F5344CB8AC3E}">
        <p14:creationId xmlns:p14="http://schemas.microsoft.com/office/powerpoint/2010/main" val="1709598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3 major growth spurts: 1-the development of a baby before birth, 2-birth to one year old, 3-PUBERTY</a:t>
            </a:r>
          </a:p>
          <a:p>
            <a:r>
              <a:rPr lang="en-CA" dirty="0"/>
              <a:t>Consider asking the class about ceremonies or celebrations that might be celebrated in their families related to puberty</a:t>
            </a:r>
            <a:endParaRPr lang="en-US" dirty="0"/>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3</a:t>
            </a:fld>
            <a:endParaRPr lang="en-CA"/>
          </a:p>
        </p:txBody>
      </p:sp>
    </p:spTree>
    <p:extLst>
      <p:ext uri="{BB962C8B-B14F-4D97-AF65-F5344CB8AC3E}">
        <p14:creationId xmlns:p14="http://schemas.microsoft.com/office/powerpoint/2010/main" val="295305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Everyone’s body is different.  For example, people are different heights and have different hair colour, it is normal for not everyone to look the same.  </a:t>
            </a:r>
          </a:p>
          <a:p>
            <a:r>
              <a:rPr lang="en-CA" altLang="en-US" dirty="0"/>
              <a:t>When puberty starts and how long the process takes can vary greatly from one person to the other, which is something we don’t have control over and is completely okay.</a:t>
            </a:r>
          </a:p>
          <a:p>
            <a:endParaRPr lang="en-CA" altLang="en-US" dirty="0"/>
          </a:p>
          <a:p>
            <a:r>
              <a:rPr lang="en-CA" altLang="en-US" dirty="0"/>
              <a:t>Image source: </a:t>
            </a:r>
            <a:r>
              <a:rPr lang="en-US" altLang="en-US" dirty="0">
                <a:hlinkClick r:id="rId3"/>
              </a:rPr>
              <a:t>https://pixabay.com/vectors/brain-anatomy-man-mind-people-154297/</a:t>
            </a:r>
            <a:endParaRPr lang="en-US" altLang="en-US" dirty="0"/>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4</a:t>
            </a:fld>
            <a:endParaRPr lang="en-CA"/>
          </a:p>
        </p:txBody>
      </p:sp>
    </p:spTree>
    <p:extLst>
      <p:ext uri="{BB962C8B-B14F-4D97-AF65-F5344CB8AC3E}">
        <p14:creationId xmlns:p14="http://schemas.microsoft.com/office/powerpoint/2010/main" val="143813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The penis and vulva are the external/visible part of the reproductive anatomy (point to penis and vulva for clarification).  Many different words are used for these body parts, penis and vulva are the anatomical names.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a person with a penis, the signal is sent to the testicles to create testosterone</a:t>
            </a:r>
          </a:p>
          <a:p>
            <a:r>
              <a:rPr lang="en-CA" sz="1200" kern="1200" dirty="0">
                <a:solidFill>
                  <a:schemeClr val="tx1"/>
                </a:solidFill>
                <a:effectLst/>
                <a:latin typeface="+mn-lt"/>
                <a:ea typeface="+mn-ea"/>
                <a:cs typeface="+mn-cs"/>
              </a:rPr>
              <a:t>In a person with a vulva, the signal is sent to the ovaries to create estrogen</a:t>
            </a:r>
          </a:p>
          <a:p>
            <a:r>
              <a:rPr lang="en-CA" sz="1200" kern="1200" dirty="0">
                <a:solidFill>
                  <a:schemeClr val="tx1"/>
                </a:solidFill>
                <a:effectLst/>
                <a:latin typeface="+mn-lt"/>
                <a:ea typeface="+mn-ea"/>
                <a:cs typeface="+mn-cs"/>
              </a:rPr>
              <a:t>Testosterone and Estrogen cause changes in the body</a:t>
            </a:r>
          </a:p>
          <a:p>
            <a:endParaRPr lang="en-CA" altLang="en-US" dirty="0"/>
          </a:p>
          <a:p>
            <a:r>
              <a:rPr lang="en-CA" altLang="en-US" dirty="0"/>
              <a:t>Image Source: </a:t>
            </a:r>
            <a:r>
              <a:rPr lang="en-US" altLang="en-US" dirty="0">
                <a:hlinkClick r:id="rId3"/>
              </a:rPr>
              <a:t>https://www.secca.org.au/</a:t>
            </a:r>
            <a:r>
              <a:rPr lang="en-US" altLang="en-US" dirty="0"/>
              <a:t> with permission</a:t>
            </a:r>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5</a:t>
            </a:fld>
            <a:endParaRPr lang="en-CA"/>
          </a:p>
        </p:txBody>
      </p:sp>
    </p:spTree>
    <p:extLst>
      <p:ext uri="{BB962C8B-B14F-4D97-AF65-F5344CB8AC3E}">
        <p14:creationId xmlns:p14="http://schemas.microsoft.com/office/powerpoint/2010/main" val="185217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Weight gain is very normal during puberty</a:t>
            </a:r>
          </a:p>
          <a:p>
            <a:r>
              <a:rPr lang="en-CA" sz="1200" kern="1200" dirty="0">
                <a:solidFill>
                  <a:schemeClr val="tx1"/>
                </a:solidFill>
                <a:effectLst/>
                <a:latin typeface="+mn-lt"/>
                <a:ea typeface="+mn-ea"/>
                <a:cs typeface="+mn-cs"/>
              </a:rPr>
              <a:t>Acne (pimples/zits)-common places to see acnes are the face, chest and back.	</a:t>
            </a:r>
          </a:p>
          <a:p>
            <a:r>
              <a:rPr lang="en-CA" sz="1200" kern="1200" dirty="0">
                <a:solidFill>
                  <a:schemeClr val="tx1"/>
                </a:solidFill>
                <a:effectLst/>
                <a:latin typeface="+mn-lt"/>
                <a:ea typeface="+mn-ea"/>
                <a:cs typeface="+mn-cs"/>
              </a:rPr>
              <a:t>	Acne cannot always be prevented but washing with a mild soap regularly can help.</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You may need to change how often you wash your hair if its very oily.</a:t>
            </a:r>
          </a:p>
          <a:p>
            <a:r>
              <a:rPr lang="en-CA" sz="1200" kern="1200" dirty="0">
                <a:solidFill>
                  <a:schemeClr val="tx1"/>
                </a:solidFill>
                <a:effectLst/>
                <a:latin typeface="+mn-lt"/>
                <a:ea typeface="+mn-ea"/>
                <a:cs typeface="+mn-cs"/>
              </a:rPr>
              <a:t>Sweat- different sweat glands start to work during puberty, and they produce a smell (sometimes referred to as body odour).  </a:t>
            </a:r>
          </a:p>
          <a:p>
            <a:r>
              <a:rPr lang="en-CA" sz="1200" kern="1200" dirty="0">
                <a:solidFill>
                  <a:schemeClr val="tx1"/>
                </a:solidFill>
                <a:effectLst/>
                <a:latin typeface="+mn-lt"/>
                <a:ea typeface="+mn-ea"/>
                <a:cs typeface="+mn-cs"/>
              </a:rPr>
              <a:t>	Showering regularly and using deodorant can reduce body odour.  </a:t>
            </a:r>
          </a:p>
          <a:p>
            <a:r>
              <a:rPr lang="en-CA" sz="1200" kern="1200" dirty="0">
                <a:solidFill>
                  <a:schemeClr val="tx1"/>
                </a:solidFill>
                <a:effectLst/>
                <a:latin typeface="+mn-lt"/>
                <a:ea typeface="+mn-ea"/>
                <a:cs typeface="+mn-cs"/>
              </a:rPr>
              <a:t>	Deodorant helps control odour, antiperspirant helps control sweating.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a:t>
            </a:r>
            <a:r>
              <a:rPr lang="en-CA" altLang="en-US" dirty="0">
                <a:cs typeface="Calibri"/>
              </a:rPr>
              <a:t>-</a:t>
            </a:r>
            <a:r>
              <a:rPr lang="en-CA" altLang="en-US" dirty="0"/>
              <a:t>I</a:t>
            </a:r>
            <a:r>
              <a:rPr lang="en-CA" dirty="0"/>
              <a:t>t is important to note that the acceptance of body odour varies across cultures</a:t>
            </a:r>
            <a:endParaRPr lang="en-CA" altLang="en-US" dirty="0">
              <a:cs typeface="Calibri"/>
            </a:endParaRPr>
          </a:p>
          <a:p>
            <a:r>
              <a:rPr lang="en-CA" sz="1200" kern="1200" dirty="0">
                <a:solidFill>
                  <a:schemeClr val="tx1"/>
                </a:solidFill>
                <a:effectLst/>
                <a:latin typeface="+mn-lt"/>
                <a:ea typeface="+mn-ea"/>
                <a:cs typeface="+mn-cs"/>
              </a:rPr>
              <a:t>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Image source: Adobe Stock-purchased (MLHU)</a:t>
            </a:r>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6</a:t>
            </a:fld>
            <a:endParaRPr lang="en-CA"/>
          </a:p>
        </p:txBody>
      </p:sp>
    </p:spTree>
    <p:extLst>
      <p:ext uri="{BB962C8B-B14F-4D97-AF65-F5344CB8AC3E}">
        <p14:creationId xmlns:p14="http://schemas.microsoft.com/office/powerpoint/2010/main" val="673048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Hair growth-hair removal or shaving is a personal decision and often family values influence choices about body hair.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If students have questions about this, recommend they chat with a trusted adult in their lives about this decision.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source: Adobe Stock-purchased (MLHU)</a:t>
            </a:r>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7</a:t>
            </a:fld>
            <a:endParaRPr lang="en-CA"/>
          </a:p>
        </p:txBody>
      </p:sp>
    </p:spTree>
    <p:extLst>
      <p:ext uri="{BB962C8B-B14F-4D97-AF65-F5344CB8AC3E}">
        <p14:creationId xmlns:p14="http://schemas.microsoft.com/office/powerpoint/2010/main" val="743970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-Menstruation starts during puberty, may not happen every month at first (every 21-45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(For more detailed information on the menstrual cycle and a diagram of the uterus, see our Puberty and Reproduction presentation)</a:t>
            </a:r>
            <a:endParaRPr lang="en-US" altLang="en-US" dirty="0"/>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10</a:t>
            </a:fld>
            <a:endParaRPr lang="en-CA"/>
          </a:p>
        </p:txBody>
      </p:sp>
    </p:spTree>
    <p:extLst>
      <p:ext uri="{BB962C8B-B14F-4D97-AF65-F5344CB8AC3E}">
        <p14:creationId xmlns:p14="http://schemas.microsoft.com/office/powerpoint/2010/main" val="2007615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You may have mood swings </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You may love your friends or family at times and not want to have anything to do with them at other times.</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Sometimes you may feel grown-up, other times like a kid.</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There may be lots of tears and arguments.</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Changing hormones cause some of these feelings.</a:t>
            </a:r>
          </a:p>
          <a:p>
            <a:endParaRPr lang="en-US" dirty="0"/>
          </a:p>
          <a:p>
            <a:r>
              <a:rPr lang="en-US" dirty="0"/>
              <a:t>Image source: Wordart.com</a:t>
            </a:r>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12</a:t>
            </a:fld>
            <a:endParaRPr lang="en-CA"/>
          </a:p>
        </p:txBody>
      </p:sp>
    </p:spTree>
    <p:extLst>
      <p:ext uri="{BB962C8B-B14F-4D97-AF65-F5344CB8AC3E}">
        <p14:creationId xmlns:p14="http://schemas.microsoft.com/office/powerpoint/2010/main" val="220300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D028-48DD-4EE8-9BC4-95EE1E61CF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4866EE3-6F1A-8623-59BE-97F4E8E4A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A7D12BB-E2D2-BD56-3498-E4A04399D176}"/>
              </a:ext>
            </a:extLst>
          </p:cNvPr>
          <p:cNvSpPr>
            <a:spLocks noGrp="1"/>
          </p:cNvSpPr>
          <p:nvPr>
            <p:ph type="dt" sz="half" idx="10"/>
          </p:nvPr>
        </p:nvSpPr>
        <p:spPr/>
        <p:txBody>
          <a:bodyPr/>
          <a:lstStyle/>
          <a:p>
            <a:fld id="{DF3B5322-79A2-4C85-B491-0D1B372F2DEF}" type="datetimeFigureOut">
              <a:rPr lang="en-CA" smtClean="0"/>
              <a:t>2023-02-21</a:t>
            </a:fld>
            <a:endParaRPr lang="en-CA"/>
          </a:p>
        </p:txBody>
      </p:sp>
      <p:sp>
        <p:nvSpPr>
          <p:cNvPr id="5" name="Footer Placeholder 4">
            <a:extLst>
              <a:ext uri="{FF2B5EF4-FFF2-40B4-BE49-F238E27FC236}">
                <a16:creationId xmlns:a16="http://schemas.microsoft.com/office/drawing/2014/main" id="{2A2C5AA6-217E-75C4-283D-35443C6343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BA1C3A-F354-BFF2-14AB-435E5897935B}"/>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156071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E09E-3552-5525-7E0B-10E2E25F110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A0FEA38-27A5-5C91-ECCE-A704B0DB2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4B70AD-6624-F467-597C-39CB4B95A6D4}"/>
              </a:ext>
            </a:extLst>
          </p:cNvPr>
          <p:cNvSpPr>
            <a:spLocks noGrp="1"/>
          </p:cNvSpPr>
          <p:nvPr>
            <p:ph type="dt" sz="half" idx="10"/>
          </p:nvPr>
        </p:nvSpPr>
        <p:spPr/>
        <p:txBody>
          <a:bodyPr/>
          <a:lstStyle/>
          <a:p>
            <a:fld id="{DF3B5322-79A2-4C85-B491-0D1B372F2DEF}" type="datetimeFigureOut">
              <a:rPr lang="en-CA" smtClean="0"/>
              <a:t>2023-02-21</a:t>
            </a:fld>
            <a:endParaRPr lang="en-CA"/>
          </a:p>
        </p:txBody>
      </p:sp>
      <p:sp>
        <p:nvSpPr>
          <p:cNvPr id="5" name="Footer Placeholder 4">
            <a:extLst>
              <a:ext uri="{FF2B5EF4-FFF2-40B4-BE49-F238E27FC236}">
                <a16:creationId xmlns:a16="http://schemas.microsoft.com/office/drawing/2014/main" id="{F28AF4A3-7597-311D-37C1-C8EEC6415F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13A44C7-B04F-EFCC-173C-5298C12832BA}"/>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5013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922149-8F97-613D-1713-7FCC08D139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29C4208-1D46-CB3B-F37C-5EFE8A7819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AEFD30-19FE-482B-4017-749F30E79400}"/>
              </a:ext>
            </a:extLst>
          </p:cNvPr>
          <p:cNvSpPr>
            <a:spLocks noGrp="1"/>
          </p:cNvSpPr>
          <p:nvPr>
            <p:ph type="dt" sz="half" idx="10"/>
          </p:nvPr>
        </p:nvSpPr>
        <p:spPr/>
        <p:txBody>
          <a:bodyPr/>
          <a:lstStyle/>
          <a:p>
            <a:fld id="{DF3B5322-79A2-4C85-B491-0D1B372F2DEF}" type="datetimeFigureOut">
              <a:rPr lang="en-CA" smtClean="0"/>
              <a:t>2023-02-21</a:t>
            </a:fld>
            <a:endParaRPr lang="en-CA"/>
          </a:p>
        </p:txBody>
      </p:sp>
      <p:sp>
        <p:nvSpPr>
          <p:cNvPr id="5" name="Footer Placeholder 4">
            <a:extLst>
              <a:ext uri="{FF2B5EF4-FFF2-40B4-BE49-F238E27FC236}">
                <a16:creationId xmlns:a16="http://schemas.microsoft.com/office/drawing/2014/main" id="{11B4B7B4-CA75-AEE7-A4D5-F2ECCD460A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A5AC87-009A-1A67-96C8-F5CC0AB55836}"/>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83049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FAA3-29CB-EADE-2FCF-3C886CC5DA0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CAC2022-39CF-D8ED-B5BA-4146D93497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BAF09B-055E-9ACD-AABC-E9B6A02DBEDC}"/>
              </a:ext>
            </a:extLst>
          </p:cNvPr>
          <p:cNvSpPr>
            <a:spLocks noGrp="1"/>
          </p:cNvSpPr>
          <p:nvPr>
            <p:ph type="dt" sz="half" idx="10"/>
          </p:nvPr>
        </p:nvSpPr>
        <p:spPr/>
        <p:txBody>
          <a:bodyPr/>
          <a:lstStyle/>
          <a:p>
            <a:fld id="{67C812EA-5CC5-4941-84EB-D40D1B83ADDC}" type="datetimeFigureOut">
              <a:rPr lang="en-CA" smtClean="0"/>
              <a:t>2023-02-21</a:t>
            </a:fld>
            <a:endParaRPr lang="en-CA"/>
          </a:p>
        </p:txBody>
      </p:sp>
      <p:sp>
        <p:nvSpPr>
          <p:cNvPr id="5" name="Footer Placeholder 4">
            <a:extLst>
              <a:ext uri="{FF2B5EF4-FFF2-40B4-BE49-F238E27FC236}">
                <a16:creationId xmlns:a16="http://schemas.microsoft.com/office/drawing/2014/main" id="{F5D5C2AC-663B-0D4C-4DE9-080C3FCF51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342DA5-C0EF-0809-81B0-DE635CCE15F9}"/>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82189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2023-02-21</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8AC2-BCA4-11AF-BEB7-F9E60EB0DAC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AB27FE-A5C2-9A73-7595-D235769F1B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AFB370-EF4A-D195-5BF5-920DF935BBCD}"/>
              </a:ext>
            </a:extLst>
          </p:cNvPr>
          <p:cNvSpPr>
            <a:spLocks noGrp="1"/>
          </p:cNvSpPr>
          <p:nvPr>
            <p:ph type="dt" sz="half" idx="10"/>
          </p:nvPr>
        </p:nvSpPr>
        <p:spPr/>
        <p:txBody>
          <a:bodyPr/>
          <a:lstStyle/>
          <a:p>
            <a:fld id="{DF3B5322-79A2-4C85-B491-0D1B372F2DEF}" type="datetimeFigureOut">
              <a:rPr lang="en-CA" smtClean="0"/>
              <a:t>2023-02-21</a:t>
            </a:fld>
            <a:endParaRPr lang="en-CA"/>
          </a:p>
        </p:txBody>
      </p:sp>
      <p:sp>
        <p:nvSpPr>
          <p:cNvPr id="5" name="Footer Placeholder 4">
            <a:extLst>
              <a:ext uri="{FF2B5EF4-FFF2-40B4-BE49-F238E27FC236}">
                <a16:creationId xmlns:a16="http://schemas.microsoft.com/office/drawing/2014/main" id="{FBEC5D1C-2BF5-8A50-49DB-B386527F877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A7868CC-0DF1-4B1E-9B4B-E11B413565D3}"/>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10192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17C4-28D1-3CB5-BC9C-DD9AF5FF60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81971E4-64D6-7B2D-F57E-F067E0171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2574B-9680-E239-573A-EAD40F9240D0}"/>
              </a:ext>
            </a:extLst>
          </p:cNvPr>
          <p:cNvSpPr>
            <a:spLocks noGrp="1"/>
          </p:cNvSpPr>
          <p:nvPr>
            <p:ph type="dt" sz="half" idx="10"/>
          </p:nvPr>
        </p:nvSpPr>
        <p:spPr/>
        <p:txBody>
          <a:bodyPr/>
          <a:lstStyle/>
          <a:p>
            <a:fld id="{DF3B5322-79A2-4C85-B491-0D1B372F2DEF}" type="datetimeFigureOut">
              <a:rPr lang="en-CA" smtClean="0"/>
              <a:t>2023-02-21</a:t>
            </a:fld>
            <a:endParaRPr lang="en-CA"/>
          </a:p>
        </p:txBody>
      </p:sp>
      <p:sp>
        <p:nvSpPr>
          <p:cNvPr id="5" name="Footer Placeholder 4">
            <a:extLst>
              <a:ext uri="{FF2B5EF4-FFF2-40B4-BE49-F238E27FC236}">
                <a16:creationId xmlns:a16="http://schemas.microsoft.com/office/drawing/2014/main" id="{7B070B57-A0F6-81DF-3286-77D6C68BAF5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57D819-0071-F899-5C96-7EC64AF7DCC7}"/>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86882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4F1C-73BE-1A64-F93C-FEDEDCE9D57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DD73621-7193-AC78-1016-9CA21E80C5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86B1F4F-5B30-857D-7AFC-4B58470AE2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27170DA-FAB7-F039-9C9C-59BC69815C8B}"/>
              </a:ext>
            </a:extLst>
          </p:cNvPr>
          <p:cNvSpPr>
            <a:spLocks noGrp="1"/>
          </p:cNvSpPr>
          <p:nvPr>
            <p:ph type="dt" sz="half" idx="10"/>
          </p:nvPr>
        </p:nvSpPr>
        <p:spPr/>
        <p:txBody>
          <a:bodyPr/>
          <a:lstStyle/>
          <a:p>
            <a:fld id="{DF3B5322-79A2-4C85-B491-0D1B372F2DEF}" type="datetimeFigureOut">
              <a:rPr lang="en-CA" smtClean="0"/>
              <a:t>2023-02-21</a:t>
            </a:fld>
            <a:endParaRPr lang="en-CA"/>
          </a:p>
        </p:txBody>
      </p:sp>
      <p:sp>
        <p:nvSpPr>
          <p:cNvPr id="6" name="Footer Placeholder 5">
            <a:extLst>
              <a:ext uri="{FF2B5EF4-FFF2-40B4-BE49-F238E27FC236}">
                <a16:creationId xmlns:a16="http://schemas.microsoft.com/office/drawing/2014/main" id="{EE6FD7EA-00B8-2FAB-6598-607248FCC1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7F578B4-50A0-1000-FA31-7E0072FD46F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71934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CC1E-BEA1-C1FD-59DD-D40FC4C75C6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17C335-670F-B1D5-07C8-FDADFCFCF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80680-F4F3-782A-C20B-88957E8D5B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57C6DB9-0D29-249C-4390-2A591AA0A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6214E2-4AAB-AAC2-9CA4-CBD1A68615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0BC87E9-49A8-12F1-4AF6-85C602D8DB4B}"/>
              </a:ext>
            </a:extLst>
          </p:cNvPr>
          <p:cNvSpPr>
            <a:spLocks noGrp="1"/>
          </p:cNvSpPr>
          <p:nvPr>
            <p:ph type="dt" sz="half" idx="10"/>
          </p:nvPr>
        </p:nvSpPr>
        <p:spPr/>
        <p:txBody>
          <a:bodyPr/>
          <a:lstStyle/>
          <a:p>
            <a:fld id="{DF3B5322-79A2-4C85-B491-0D1B372F2DEF}" type="datetimeFigureOut">
              <a:rPr lang="en-CA" smtClean="0"/>
              <a:t>2023-02-21</a:t>
            </a:fld>
            <a:endParaRPr lang="en-CA"/>
          </a:p>
        </p:txBody>
      </p:sp>
      <p:sp>
        <p:nvSpPr>
          <p:cNvPr id="8" name="Footer Placeholder 7">
            <a:extLst>
              <a:ext uri="{FF2B5EF4-FFF2-40B4-BE49-F238E27FC236}">
                <a16:creationId xmlns:a16="http://schemas.microsoft.com/office/drawing/2014/main" id="{38D0B6BC-A7E8-A99B-B861-6698B8342E2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2A02E16-C88D-BA60-C845-962183C6B1AA}"/>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56904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4C24-4884-1457-AEA5-A9B61C25993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059D4FE-0E54-5A60-7B30-896703AB147F}"/>
              </a:ext>
            </a:extLst>
          </p:cNvPr>
          <p:cNvSpPr>
            <a:spLocks noGrp="1"/>
          </p:cNvSpPr>
          <p:nvPr>
            <p:ph type="dt" sz="half" idx="10"/>
          </p:nvPr>
        </p:nvSpPr>
        <p:spPr/>
        <p:txBody>
          <a:bodyPr/>
          <a:lstStyle/>
          <a:p>
            <a:fld id="{DF3B5322-79A2-4C85-B491-0D1B372F2DEF}" type="datetimeFigureOut">
              <a:rPr lang="en-CA" smtClean="0"/>
              <a:t>2023-02-21</a:t>
            </a:fld>
            <a:endParaRPr lang="en-CA"/>
          </a:p>
        </p:txBody>
      </p:sp>
      <p:sp>
        <p:nvSpPr>
          <p:cNvPr id="4" name="Footer Placeholder 3">
            <a:extLst>
              <a:ext uri="{FF2B5EF4-FFF2-40B4-BE49-F238E27FC236}">
                <a16:creationId xmlns:a16="http://schemas.microsoft.com/office/drawing/2014/main" id="{9F94622D-93AF-99FD-D322-DDEA8FC8A39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0F06FBF-D7E8-37E9-2984-81C4FE13880D}"/>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45434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14951-6220-21E1-0013-450C7C225A95}"/>
              </a:ext>
            </a:extLst>
          </p:cNvPr>
          <p:cNvSpPr>
            <a:spLocks noGrp="1"/>
          </p:cNvSpPr>
          <p:nvPr>
            <p:ph type="dt" sz="half" idx="10"/>
          </p:nvPr>
        </p:nvSpPr>
        <p:spPr/>
        <p:txBody>
          <a:bodyPr/>
          <a:lstStyle/>
          <a:p>
            <a:fld id="{DF3B5322-79A2-4C85-B491-0D1B372F2DEF}" type="datetimeFigureOut">
              <a:rPr lang="en-CA" smtClean="0"/>
              <a:t>2023-02-21</a:t>
            </a:fld>
            <a:endParaRPr lang="en-CA"/>
          </a:p>
        </p:txBody>
      </p:sp>
      <p:sp>
        <p:nvSpPr>
          <p:cNvPr id="3" name="Footer Placeholder 2">
            <a:extLst>
              <a:ext uri="{FF2B5EF4-FFF2-40B4-BE49-F238E27FC236}">
                <a16:creationId xmlns:a16="http://schemas.microsoft.com/office/drawing/2014/main" id="{4A66DC7E-14E6-8DF4-8EC9-70CFBE2EB6F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7A25EF7-CE20-1B90-9EA8-10B6EE332D2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62784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18E6-AC7C-4243-19FC-CEF728735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29EDF65-0E15-C4E3-3B83-3263374648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FE15C96-E07C-6538-F5CC-10709C9DD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28001-E74B-E1A5-A887-9F2792E71CDF}"/>
              </a:ext>
            </a:extLst>
          </p:cNvPr>
          <p:cNvSpPr>
            <a:spLocks noGrp="1"/>
          </p:cNvSpPr>
          <p:nvPr>
            <p:ph type="dt" sz="half" idx="10"/>
          </p:nvPr>
        </p:nvSpPr>
        <p:spPr/>
        <p:txBody>
          <a:bodyPr/>
          <a:lstStyle/>
          <a:p>
            <a:fld id="{DF3B5322-79A2-4C85-B491-0D1B372F2DEF}" type="datetimeFigureOut">
              <a:rPr lang="en-CA" smtClean="0"/>
              <a:t>2023-02-21</a:t>
            </a:fld>
            <a:endParaRPr lang="en-CA"/>
          </a:p>
        </p:txBody>
      </p:sp>
      <p:sp>
        <p:nvSpPr>
          <p:cNvPr id="6" name="Footer Placeholder 5">
            <a:extLst>
              <a:ext uri="{FF2B5EF4-FFF2-40B4-BE49-F238E27FC236}">
                <a16:creationId xmlns:a16="http://schemas.microsoft.com/office/drawing/2014/main" id="{2089C271-889A-6B87-F80E-2D7E3937D3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2D18E1A-04F7-1EFB-4DFD-32C649DD1394}"/>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66807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83B6-E4B2-B506-BA62-3148E83F5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7E1ECCE-F997-1C86-D86F-7209637B5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D806D1D-C9C0-D0D9-D446-C9D28C971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1177-F881-D3A1-B877-5AA7BB55D5E7}"/>
              </a:ext>
            </a:extLst>
          </p:cNvPr>
          <p:cNvSpPr>
            <a:spLocks noGrp="1"/>
          </p:cNvSpPr>
          <p:nvPr>
            <p:ph type="dt" sz="half" idx="10"/>
          </p:nvPr>
        </p:nvSpPr>
        <p:spPr/>
        <p:txBody>
          <a:bodyPr/>
          <a:lstStyle/>
          <a:p>
            <a:fld id="{DF3B5322-79A2-4C85-B491-0D1B372F2DEF}" type="datetimeFigureOut">
              <a:rPr lang="en-CA" smtClean="0"/>
              <a:t>2023-02-21</a:t>
            </a:fld>
            <a:endParaRPr lang="en-CA"/>
          </a:p>
        </p:txBody>
      </p:sp>
      <p:sp>
        <p:nvSpPr>
          <p:cNvPr id="6" name="Footer Placeholder 5">
            <a:extLst>
              <a:ext uri="{FF2B5EF4-FFF2-40B4-BE49-F238E27FC236}">
                <a16:creationId xmlns:a16="http://schemas.microsoft.com/office/drawing/2014/main" id="{3E052596-3D73-9982-7D1E-75213F2473C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4C3374E-7227-D9C4-B705-FF1A3C34EC7F}"/>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44127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EDF49-3CB9-1B04-669F-EEA10E5CF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5C01DAA-F9F7-9071-475D-D804F8765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81F626C-F767-08F0-BCBF-EDA5467C6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B5322-79A2-4C85-B491-0D1B372F2DEF}" type="datetimeFigureOut">
              <a:rPr lang="en-CA" smtClean="0"/>
              <a:t>2023-02-21</a:t>
            </a:fld>
            <a:endParaRPr lang="en-CA"/>
          </a:p>
        </p:txBody>
      </p:sp>
      <p:sp>
        <p:nvSpPr>
          <p:cNvPr id="5" name="Footer Placeholder 4">
            <a:extLst>
              <a:ext uri="{FF2B5EF4-FFF2-40B4-BE49-F238E27FC236}">
                <a16:creationId xmlns:a16="http://schemas.microsoft.com/office/drawing/2014/main" id="{2A35D723-95E0-30C9-AEBE-79D820C7B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5C8381D-2866-A450-76B4-A61DE87B4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9CDC-D525-48C6-83DA-55B1A50EB0B8}" type="slidenum">
              <a:rPr lang="en-CA" smtClean="0"/>
              <a:t>‹#›</a:t>
            </a:fld>
            <a:endParaRPr lang="en-CA"/>
          </a:p>
        </p:txBody>
      </p:sp>
    </p:spTree>
    <p:extLst>
      <p:ext uri="{BB962C8B-B14F-4D97-AF65-F5344CB8AC3E}">
        <p14:creationId xmlns:p14="http://schemas.microsoft.com/office/powerpoint/2010/main" val="359691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52" r:id="rId4"/>
    <p:sldLayoutId id="2147483675"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2369F-634E-334F-7551-F75B016DD5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F8ABB8-0F6A-AF43-53DF-ECB6BD8ED8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FFEEA6-453C-3993-AFC5-5D5D5A335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812EA-5CC5-4941-84EB-D40D1B83ADDC}" type="datetimeFigureOut">
              <a:rPr lang="en-CA" smtClean="0"/>
              <a:t>2023-02-21</a:t>
            </a:fld>
            <a:endParaRPr lang="en-CA"/>
          </a:p>
        </p:txBody>
      </p:sp>
      <p:sp>
        <p:nvSpPr>
          <p:cNvPr id="5" name="Footer Placeholder 4">
            <a:extLst>
              <a:ext uri="{FF2B5EF4-FFF2-40B4-BE49-F238E27FC236}">
                <a16:creationId xmlns:a16="http://schemas.microsoft.com/office/drawing/2014/main" id="{F56ED7C6-5739-409F-B0A6-62360598E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5D17853-A17E-E5E3-CF7A-6D6A4201B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9CDC-D525-48C6-83DA-55B1A50EB0B8}" type="slidenum">
              <a:rPr lang="en-CA" smtClean="0"/>
              <a:t>‹#›</a:t>
            </a:fld>
            <a:endParaRPr lang="en-CA"/>
          </a:p>
        </p:txBody>
      </p:sp>
    </p:spTree>
    <p:extLst>
      <p:ext uri="{BB962C8B-B14F-4D97-AF65-F5344CB8AC3E}">
        <p14:creationId xmlns:p14="http://schemas.microsoft.com/office/powerpoint/2010/main" val="10685103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72DC0B-629B-F0F6-1BBA-6211B12F6039}"/>
              </a:ext>
            </a:extLst>
          </p:cNvPr>
          <p:cNvSpPr/>
          <p:nvPr/>
        </p:nvSpPr>
        <p:spPr>
          <a:xfrm>
            <a:off x="0" y="2063002"/>
            <a:ext cx="9562643" cy="2358837"/>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itle 1">
            <a:extLst>
              <a:ext uri="{FF2B5EF4-FFF2-40B4-BE49-F238E27FC236}">
                <a16:creationId xmlns:a16="http://schemas.microsoft.com/office/drawing/2014/main" id="{AF91DAB7-F4BB-9298-9CC3-96F2666CBFBB}"/>
              </a:ext>
            </a:extLst>
          </p:cNvPr>
          <p:cNvSpPr>
            <a:spLocks noGrp="1"/>
          </p:cNvSpPr>
          <p:nvPr>
            <p:ph type="ctrTitle" hasCustomPrompt="1"/>
          </p:nvPr>
        </p:nvSpPr>
        <p:spPr>
          <a:xfrm>
            <a:off x="243813" y="2305353"/>
            <a:ext cx="8752141" cy="1922801"/>
          </a:xfrm>
        </p:spPr>
        <p:txBody>
          <a:bodyPr anchor="ctr">
            <a:normAutofit/>
          </a:bodyPr>
          <a:lstStyle>
            <a:lvl1pPr algn="l">
              <a:defRPr sz="3200" b="1" cap="none" baseline="0">
                <a:solidFill>
                  <a:schemeClr val="bg1"/>
                </a:solidFill>
                <a:latin typeface="Arial" panose="020B0604020202020204" pitchFamily="34" charset="0"/>
                <a:cs typeface="Arial" panose="020B0604020202020204" pitchFamily="34" charset="0"/>
              </a:defRPr>
            </a:lvl1pPr>
          </a:lstStyle>
          <a:p>
            <a:pPr algn="ctr"/>
            <a:r>
              <a:rPr lang="en-US" dirty="0"/>
              <a:t>Physical and Emotional Changes During Puberty</a:t>
            </a:r>
            <a:br>
              <a:rPr lang="en-US" dirty="0"/>
            </a:br>
            <a:r>
              <a:rPr lang="en-US" sz="2200" dirty="0"/>
              <a:t>(recommended for grade 4)</a:t>
            </a:r>
          </a:p>
        </p:txBody>
      </p:sp>
      <p:pic>
        <p:nvPicPr>
          <p:cNvPr id="20" name="Picture 19">
            <a:extLst>
              <a:ext uri="{FF2B5EF4-FFF2-40B4-BE49-F238E27FC236}">
                <a16:creationId xmlns:a16="http://schemas.microsoft.com/office/drawing/2014/main" id="{2E534D98-8D73-9823-8D13-D41D7BD97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703" y="609434"/>
            <a:ext cx="2035161" cy="1162949"/>
          </a:xfrm>
          <a:prstGeom prst="rect">
            <a:avLst/>
          </a:prstGeom>
        </p:spPr>
      </p:pic>
      <p:sp>
        <p:nvSpPr>
          <p:cNvPr id="21" name="Text Placeholder 15">
            <a:extLst>
              <a:ext uri="{FF2B5EF4-FFF2-40B4-BE49-F238E27FC236}">
                <a16:creationId xmlns:a16="http://schemas.microsoft.com/office/drawing/2014/main" id="{4A4281E6-AF1F-C967-1415-CB1BBC5EA954}"/>
              </a:ext>
            </a:extLst>
          </p:cNvPr>
          <p:cNvSpPr txBox="1">
            <a:spLocks/>
          </p:cNvSpPr>
          <p:nvPr/>
        </p:nvSpPr>
        <p:spPr>
          <a:xfrm>
            <a:off x="243813" y="5957270"/>
            <a:ext cx="2873856" cy="708025"/>
          </a:xfrm>
          <a:prstGeom prst="rect">
            <a:avLst/>
          </a:prstGeom>
        </p:spPr>
        <p:txBody>
          <a:bodyPr vert="horz" lIns="91440" tIns="45720" rIns="91440" bIns="45720" rtlCol="0" anchor="ctr">
            <a:normAutofit/>
          </a:bodyPr>
          <a:lstStyle>
            <a:defPPr>
              <a:defRPr lang="en-US"/>
            </a:defPPr>
            <a:lvl1pPr marL="0" indent="0" algn="l" defTabSz="914400" rtl="0" eaLnBrk="1" latinLnBrk="0" hangingPunct="1">
              <a:buNone/>
              <a:defRPr sz="1800" b="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6698A"/>
                </a:solidFill>
              </a:rPr>
              <a:t>Created by: Child Health Team</a:t>
            </a:r>
          </a:p>
          <a:p>
            <a:r>
              <a:rPr lang="en-US" sz="1100" dirty="0">
                <a:solidFill>
                  <a:srgbClr val="06698A"/>
                </a:solidFill>
              </a:rPr>
              <a:t>Created: November 2019</a:t>
            </a:r>
          </a:p>
          <a:p>
            <a:r>
              <a:rPr lang="en-US" sz="1100" dirty="0">
                <a:solidFill>
                  <a:srgbClr val="06698A"/>
                </a:solidFill>
              </a:rPr>
              <a:t>Updated: March 2020</a:t>
            </a:r>
          </a:p>
        </p:txBody>
      </p:sp>
      <p:pic>
        <p:nvPicPr>
          <p:cNvPr id="22" name="Picture 21">
            <a:extLst>
              <a:ext uri="{FF2B5EF4-FFF2-40B4-BE49-F238E27FC236}">
                <a16:creationId xmlns:a16="http://schemas.microsoft.com/office/drawing/2014/main" id="{20114FC9-0013-781F-2398-85D5BAAF898C}"/>
              </a:ext>
            </a:extLst>
          </p:cNvPr>
          <p:cNvPicPr>
            <a:picLocks noChangeAspect="1"/>
          </p:cNvPicPr>
          <p:nvPr/>
        </p:nvPicPr>
        <p:blipFill>
          <a:blip r:embed="rId4" cstate="print">
            <a:extLst>
              <a:ext uri="{28A0092B-C50C-407E-A947-70E740481C1C}">
                <a14:useLocalDpi xmlns:a14="http://schemas.microsoft.com/office/drawing/2010/main" val="0"/>
              </a:ext>
            </a:extLst>
          </a:blip>
          <a:srcRect l="16647" r="16647"/>
          <a:stretch/>
        </p:blipFill>
        <p:spPr>
          <a:xfrm>
            <a:off x="9834000" y="4499162"/>
            <a:ext cx="2358839" cy="2357747"/>
          </a:xfrm>
          <a:prstGeom prst="rect">
            <a:avLst/>
          </a:prstGeom>
        </p:spPr>
      </p:pic>
      <p:sp>
        <p:nvSpPr>
          <p:cNvPr id="24" name="Rectangle 23">
            <a:extLst>
              <a:ext uri="{FF2B5EF4-FFF2-40B4-BE49-F238E27FC236}">
                <a16:creationId xmlns:a16="http://schemas.microsoft.com/office/drawing/2014/main" id="{F9F4CE8D-7665-AF1C-A1E9-E4779856B507}"/>
              </a:ext>
            </a:extLst>
          </p:cNvPr>
          <p:cNvSpPr/>
          <p:nvPr/>
        </p:nvSpPr>
        <p:spPr>
          <a:xfrm>
            <a:off x="9639026"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25" name="Rectangle 24">
            <a:extLst>
              <a:ext uri="{FF2B5EF4-FFF2-40B4-BE49-F238E27FC236}">
                <a16:creationId xmlns:a16="http://schemas.microsoft.com/office/drawing/2014/main" id="{647D07D0-A4D0-B5D6-6153-E264005D6B0F}"/>
              </a:ext>
            </a:extLst>
          </p:cNvPr>
          <p:cNvSpPr/>
          <p:nvPr/>
        </p:nvSpPr>
        <p:spPr>
          <a:xfrm>
            <a:off x="9641599"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26" name="Picture 25" descr="Text&#10;&#10;Description automatically generated">
            <a:extLst>
              <a:ext uri="{FF2B5EF4-FFF2-40B4-BE49-F238E27FC236}">
                <a16:creationId xmlns:a16="http://schemas.microsoft.com/office/drawing/2014/main" id="{69664399-6C28-B46E-CAFA-3E7F26486B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8789" y="1064457"/>
            <a:ext cx="2431864" cy="590841"/>
          </a:xfrm>
          <a:prstGeom prst="rect">
            <a:avLst/>
          </a:prstGeom>
        </p:spPr>
      </p:pic>
      <p:sp>
        <p:nvSpPr>
          <p:cNvPr id="27" name="Rectangle 26">
            <a:extLst>
              <a:ext uri="{FF2B5EF4-FFF2-40B4-BE49-F238E27FC236}">
                <a16:creationId xmlns:a16="http://schemas.microsoft.com/office/drawing/2014/main" id="{3B4A20F5-389C-6899-A081-AF3607061B5F}"/>
              </a:ext>
            </a:extLst>
          </p:cNvPr>
          <p:cNvSpPr/>
          <p:nvPr/>
        </p:nvSpPr>
        <p:spPr>
          <a:xfrm>
            <a:off x="9639026"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4" name="image5.jpeg">
            <a:extLst>
              <a:ext uri="{FF2B5EF4-FFF2-40B4-BE49-F238E27FC236}">
                <a16:creationId xmlns:a16="http://schemas.microsoft.com/office/drawing/2014/main" id="{04D7D84A-F999-2960-280D-CCEECF64610E}"/>
              </a:ext>
            </a:extLst>
          </p:cNvPr>
          <p:cNvPicPr>
            <a:picLocks noChangeAspect="1"/>
          </p:cNvPicPr>
          <p:nvPr/>
        </p:nvPicPr>
        <p:blipFill rotWithShape="1">
          <a:blip r:embed="rId6" cstate="print"/>
          <a:srcRect l="24714" r="14375" b="9170"/>
          <a:stretch/>
        </p:blipFill>
        <p:spPr bwMode="auto">
          <a:xfrm>
            <a:off x="9834000" y="2062814"/>
            <a:ext cx="2381250" cy="235902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C988D606-C185-97C1-30AC-CF1EA7C5E7CD}"/>
              </a:ext>
            </a:extLst>
          </p:cNvPr>
          <p:cNvPicPr>
            <a:picLocks noChangeAspect="1"/>
          </p:cNvPicPr>
          <p:nvPr/>
        </p:nvPicPr>
        <p:blipFill>
          <a:blip r:embed="rId7" cstate="print">
            <a:extLst>
              <a:ext uri="{28A0092B-C50C-407E-A947-70E740481C1C}">
                <a14:useLocalDpi xmlns:a14="http://schemas.microsoft.com/office/drawing/2010/main" val="0"/>
              </a:ext>
            </a:extLst>
          </a:blip>
          <a:srcRect l="10403" r="10403"/>
          <a:stretch/>
        </p:blipFill>
        <p:spPr>
          <a:xfrm>
            <a:off x="9833160" y="6800"/>
            <a:ext cx="2358840" cy="1985682"/>
          </a:xfrm>
          <a:prstGeom prst="rect">
            <a:avLst/>
          </a:prstGeom>
        </p:spPr>
      </p:pic>
    </p:spTree>
    <p:extLst>
      <p:ext uri="{BB962C8B-B14F-4D97-AF65-F5344CB8AC3E}">
        <p14:creationId xmlns:p14="http://schemas.microsoft.com/office/powerpoint/2010/main" val="331601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16590" y="523631"/>
            <a:ext cx="7958819" cy="663505"/>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solidFill>
                  <a:srgbClr val="6ABF4B"/>
                </a:solidFill>
              </a:rPr>
              <a:t>What is menstruation (a period)?</a:t>
            </a:r>
            <a:endParaRPr lang="en-US" dirty="0"/>
          </a:p>
        </p:txBody>
      </p:sp>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1678074" y="1752353"/>
            <a:ext cx="8852596" cy="3864676"/>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marL="0" lvl="0" indent="0">
              <a:spcBef>
                <a:spcPts val="1800"/>
              </a:spcBef>
              <a:buNone/>
            </a:pPr>
            <a:r>
              <a:rPr lang="en-US" sz="3200" b="1" dirty="0">
                <a:solidFill>
                  <a:srgbClr val="06698A"/>
                </a:solidFill>
              </a:rPr>
              <a:t>A person who has a vulva </a:t>
            </a:r>
            <a:r>
              <a:rPr lang="en-US" sz="3200" dirty="0">
                <a:solidFill>
                  <a:srgbClr val="06698A"/>
                </a:solidFill>
              </a:rPr>
              <a:t>and a uterus will begin to get a period</a:t>
            </a:r>
          </a:p>
          <a:p>
            <a:pPr marL="542925" indent="-180975">
              <a:spcBef>
                <a:spcPts val="1800"/>
              </a:spcBef>
            </a:pPr>
            <a:r>
              <a:rPr lang="en-US" sz="3200" dirty="0">
                <a:solidFill>
                  <a:srgbClr val="06698A"/>
                </a:solidFill>
              </a:rPr>
              <a:t>Blood and tissue leave the body through the vagina</a:t>
            </a:r>
          </a:p>
          <a:p>
            <a:pPr marL="542925" indent="-180975">
              <a:spcBef>
                <a:spcPts val="1800"/>
              </a:spcBef>
            </a:pPr>
            <a:r>
              <a:rPr lang="en-US" sz="3200" dirty="0">
                <a:solidFill>
                  <a:srgbClr val="06698A"/>
                </a:solidFill>
              </a:rPr>
              <a:t>Happens about every month</a:t>
            </a:r>
          </a:p>
          <a:p>
            <a:pPr marL="542925" indent="-180975">
              <a:spcBef>
                <a:spcPts val="1800"/>
              </a:spcBef>
            </a:pPr>
            <a:r>
              <a:rPr lang="en-US" sz="3200" dirty="0">
                <a:solidFill>
                  <a:srgbClr val="06698A"/>
                </a:solidFill>
              </a:rPr>
              <a:t>Lasts 2-7 days</a:t>
            </a:r>
          </a:p>
          <a:p>
            <a:pPr lvl="0">
              <a:spcAft>
                <a:spcPts val="1800"/>
              </a:spcAft>
            </a:pPr>
            <a:endParaRPr lang="en-US" sz="3200" dirty="0">
              <a:solidFill>
                <a:srgbClr val="06698A"/>
              </a:solidFill>
            </a:endParaRPr>
          </a:p>
        </p:txBody>
      </p:sp>
    </p:spTree>
    <p:extLst>
      <p:ext uri="{BB962C8B-B14F-4D97-AF65-F5344CB8AC3E}">
        <p14:creationId xmlns:p14="http://schemas.microsoft.com/office/powerpoint/2010/main" val="382945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16590" y="523631"/>
            <a:ext cx="7958819" cy="663505"/>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solidFill>
                  <a:srgbClr val="6ABF4B"/>
                </a:solidFill>
              </a:rPr>
              <a:t>Feelings</a:t>
            </a:r>
            <a:endParaRPr lang="en-US" dirty="0"/>
          </a:p>
        </p:txBody>
      </p:sp>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1532050" y="1713702"/>
            <a:ext cx="9139291" cy="3864676"/>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marL="0" lvl="0" indent="0">
              <a:spcBef>
                <a:spcPts val="1800"/>
              </a:spcBef>
              <a:buNone/>
            </a:pPr>
            <a:r>
              <a:rPr lang="en-US" sz="3200" dirty="0">
                <a:solidFill>
                  <a:srgbClr val="06698A"/>
                </a:solidFill>
              </a:rPr>
              <a:t>Everyone has different feelings during puberty…this is completely normal!</a:t>
            </a:r>
          </a:p>
          <a:p>
            <a:pPr marL="0" lvl="0" indent="0">
              <a:spcBef>
                <a:spcPts val="1800"/>
              </a:spcBef>
              <a:buNone/>
            </a:pPr>
            <a:endParaRPr lang="en-US" sz="3200" dirty="0">
              <a:solidFill>
                <a:srgbClr val="06698A"/>
              </a:solidFill>
            </a:endParaRPr>
          </a:p>
          <a:p>
            <a:pPr marL="0" lvl="0" indent="0">
              <a:spcBef>
                <a:spcPts val="1800"/>
              </a:spcBef>
              <a:buNone/>
            </a:pPr>
            <a:r>
              <a:rPr lang="en-US" sz="3200" dirty="0">
                <a:solidFill>
                  <a:srgbClr val="06698A"/>
                </a:solidFill>
              </a:rPr>
              <a:t>What are some of the feelings you might experience?</a:t>
            </a:r>
          </a:p>
          <a:p>
            <a:pPr lvl="0">
              <a:spcAft>
                <a:spcPts val="1800"/>
              </a:spcAft>
            </a:pPr>
            <a:endParaRPr lang="en-US" sz="3200" dirty="0">
              <a:solidFill>
                <a:srgbClr val="06698A"/>
              </a:solidFill>
            </a:endParaRPr>
          </a:p>
        </p:txBody>
      </p:sp>
    </p:spTree>
    <p:extLst>
      <p:ext uri="{BB962C8B-B14F-4D97-AF65-F5344CB8AC3E}">
        <p14:creationId xmlns:p14="http://schemas.microsoft.com/office/powerpoint/2010/main" val="208511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4" name="Content Placeholder 3">
            <a:extLst>
              <a:ext uri="{FF2B5EF4-FFF2-40B4-BE49-F238E27FC236}">
                <a16:creationId xmlns:a16="http://schemas.microsoft.com/office/drawing/2014/main" id="{37971E13-6EBF-9FE2-BF4B-9AEF5CF64B6E}"/>
              </a:ext>
            </a:extLst>
          </p:cNvPr>
          <p:cNvPicPr>
            <a:picLocks noGrp="1" noChangeAspect="1"/>
          </p:cNvPicPr>
          <p:nvPr>
            <p:ph idx="1"/>
          </p:nvPr>
        </p:nvPicPr>
        <p:blipFill rotWithShape="1">
          <a:blip r:embed="rId5"/>
          <a:srcRect l="1556" r="1556"/>
          <a:stretch/>
        </p:blipFill>
        <p:spPr>
          <a:xfrm>
            <a:off x="1760862" y="448677"/>
            <a:ext cx="8743551" cy="5587484"/>
          </a:xfrm>
          <a:prstGeom prst="rect">
            <a:avLst/>
          </a:prstGeom>
        </p:spPr>
      </p:pic>
    </p:spTree>
    <p:extLst>
      <p:ext uri="{BB962C8B-B14F-4D97-AF65-F5344CB8AC3E}">
        <p14:creationId xmlns:p14="http://schemas.microsoft.com/office/powerpoint/2010/main" val="1722359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16590" y="523631"/>
            <a:ext cx="7958819" cy="663505"/>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solidFill>
                  <a:srgbClr val="6ABF4B"/>
                </a:solidFill>
              </a:rPr>
              <a:t>How can puberty affect relationships?</a:t>
            </a:r>
            <a:endParaRPr lang="en-US" dirty="0"/>
          </a:p>
        </p:txBody>
      </p:sp>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1532050" y="1713702"/>
            <a:ext cx="9139291" cy="3864676"/>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a:spcBef>
                <a:spcPts val="1800"/>
              </a:spcBef>
            </a:pPr>
            <a:r>
              <a:rPr lang="en-US" sz="3200" dirty="0">
                <a:solidFill>
                  <a:srgbClr val="06698A"/>
                </a:solidFill>
              </a:rPr>
              <a:t>Changing interests may change friendships</a:t>
            </a:r>
          </a:p>
          <a:p>
            <a:pPr>
              <a:spcBef>
                <a:spcPts val="1800"/>
              </a:spcBef>
            </a:pPr>
            <a:r>
              <a:rPr lang="en-US" sz="3200" dirty="0">
                <a:solidFill>
                  <a:srgbClr val="06698A"/>
                </a:solidFill>
              </a:rPr>
              <a:t>Some people start “liking” others</a:t>
            </a:r>
          </a:p>
          <a:p>
            <a:pPr>
              <a:spcBef>
                <a:spcPts val="1800"/>
              </a:spcBef>
            </a:pPr>
            <a:r>
              <a:rPr lang="en-US" sz="3200" dirty="0">
                <a:solidFill>
                  <a:srgbClr val="06698A"/>
                </a:solidFill>
              </a:rPr>
              <a:t>Might be treated like they are older because  of their changing body</a:t>
            </a:r>
          </a:p>
          <a:p>
            <a:pPr>
              <a:spcBef>
                <a:spcPts val="1800"/>
              </a:spcBef>
            </a:pPr>
            <a:r>
              <a:rPr lang="en-US" sz="3200" dirty="0">
                <a:solidFill>
                  <a:srgbClr val="06698A"/>
                </a:solidFill>
              </a:rPr>
              <a:t>Teasing</a:t>
            </a:r>
          </a:p>
          <a:p>
            <a:pPr marL="0" lvl="0" indent="0">
              <a:spcAft>
                <a:spcPts val="1800"/>
              </a:spcAft>
              <a:buNone/>
            </a:pPr>
            <a:endParaRPr lang="en-US" sz="3200" dirty="0">
              <a:solidFill>
                <a:srgbClr val="06698A"/>
              </a:solidFill>
            </a:endParaRPr>
          </a:p>
        </p:txBody>
      </p:sp>
    </p:spTree>
    <p:extLst>
      <p:ext uri="{BB962C8B-B14F-4D97-AF65-F5344CB8AC3E}">
        <p14:creationId xmlns:p14="http://schemas.microsoft.com/office/powerpoint/2010/main" val="353185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16590" y="523631"/>
            <a:ext cx="7958819" cy="663505"/>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solidFill>
                  <a:srgbClr val="6ABF4B"/>
                </a:solidFill>
              </a:rPr>
              <a:t>Where can you get more information?</a:t>
            </a:r>
            <a:endParaRPr lang="en-US" dirty="0"/>
          </a:p>
        </p:txBody>
      </p:sp>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3023603" y="1794089"/>
            <a:ext cx="6144792" cy="2245349"/>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a:spcBef>
                <a:spcPts val="1800"/>
              </a:spcBef>
            </a:pPr>
            <a:r>
              <a:rPr lang="en-US" sz="3200" dirty="0">
                <a:solidFill>
                  <a:srgbClr val="06698A"/>
                </a:solidFill>
              </a:rPr>
              <a:t>Parents or other family members</a:t>
            </a:r>
          </a:p>
          <a:p>
            <a:pPr>
              <a:spcBef>
                <a:spcPts val="1800"/>
              </a:spcBef>
            </a:pPr>
            <a:r>
              <a:rPr lang="en-US" sz="3200" dirty="0">
                <a:solidFill>
                  <a:srgbClr val="06698A"/>
                </a:solidFill>
              </a:rPr>
              <a:t>Other trusted adults (teachers)</a:t>
            </a:r>
          </a:p>
          <a:p>
            <a:pPr>
              <a:spcBef>
                <a:spcPts val="1800"/>
              </a:spcBef>
            </a:pPr>
            <a:r>
              <a:rPr lang="en-US" sz="3200" dirty="0">
                <a:solidFill>
                  <a:srgbClr val="06698A"/>
                </a:solidFill>
              </a:rPr>
              <a:t>Health professionals</a:t>
            </a:r>
          </a:p>
          <a:p>
            <a:pPr marL="0" lvl="0" indent="0">
              <a:spcAft>
                <a:spcPts val="1800"/>
              </a:spcAft>
              <a:buNone/>
            </a:pPr>
            <a:endParaRPr lang="en-US" sz="3200" dirty="0">
              <a:solidFill>
                <a:srgbClr val="06698A"/>
              </a:solidFill>
            </a:endParaRPr>
          </a:p>
        </p:txBody>
      </p:sp>
    </p:spTree>
    <p:extLst>
      <p:ext uri="{BB962C8B-B14F-4D97-AF65-F5344CB8AC3E}">
        <p14:creationId xmlns:p14="http://schemas.microsoft.com/office/powerpoint/2010/main" val="389075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337328" y="251936"/>
            <a:ext cx="3530322" cy="1028245"/>
          </a:xfrm>
        </p:spPr>
        <p:txBody>
          <a:bodyPr>
            <a:noAutofit/>
          </a:bodyPr>
          <a:lstStyle>
            <a:lvl1pPr>
              <a:defRPr sz="3200" b="1" cap="none" baseline="0">
                <a:solidFill>
                  <a:srgbClr val="6ABF4B"/>
                </a:solidFill>
                <a:latin typeface="Arial  "/>
              </a:defRPr>
            </a:lvl1pPr>
          </a:lstStyle>
          <a:p>
            <a:r>
              <a:rPr lang="en-US" dirty="0"/>
              <a:t>Class Guidelines</a:t>
            </a:r>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175027" y="1584961"/>
            <a:ext cx="9845397" cy="3120389"/>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en-US" sz="3200" dirty="0">
                <a:solidFill>
                  <a:srgbClr val="06698A"/>
                </a:solidFill>
              </a:rPr>
              <a:t>Giggling is okay</a:t>
            </a:r>
          </a:p>
          <a:p>
            <a:pPr lvl="0">
              <a:spcAft>
                <a:spcPts val="1800"/>
              </a:spcAft>
            </a:pPr>
            <a:r>
              <a:rPr lang="en-US" sz="3200" dirty="0">
                <a:solidFill>
                  <a:srgbClr val="06698A"/>
                </a:solidFill>
              </a:rPr>
              <a:t>Be respectful</a:t>
            </a:r>
          </a:p>
          <a:p>
            <a:pPr lvl="0">
              <a:spcAft>
                <a:spcPts val="1800"/>
              </a:spcAft>
            </a:pPr>
            <a:r>
              <a:rPr lang="en-US" sz="3200" dirty="0">
                <a:solidFill>
                  <a:srgbClr val="06698A"/>
                </a:solidFill>
              </a:rPr>
              <a:t>Everyone is learning, ask questions!</a:t>
            </a:r>
          </a:p>
          <a:p>
            <a:pPr lvl="0">
              <a:spcAft>
                <a:spcPts val="1800"/>
              </a:spcAft>
            </a:pPr>
            <a:r>
              <a:rPr lang="en-US" sz="3200" dirty="0">
                <a:solidFill>
                  <a:srgbClr val="06698A"/>
                </a:solidFill>
              </a:rPr>
              <a:t>Discuss puberty topics responsibly outside the classroom</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Tree>
    <p:extLst>
      <p:ext uri="{BB962C8B-B14F-4D97-AF65-F5344CB8AC3E}">
        <p14:creationId xmlns:p14="http://schemas.microsoft.com/office/powerpoint/2010/main" val="330609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4337328" y="251936"/>
            <a:ext cx="3530322" cy="1028245"/>
          </a:xfrm>
        </p:spPr>
        <p:txBody>
          <a:bodyPr>
            <a:noAutofit/>
          </a:bodyPr>
          <a:lstStyle>
            <a:lvl1pPr>
              <a:defRPr sz="3200" b="1" cap="none" baseline="0">
                <a:solidFill>
                  <a:srgbClr val="6ABF4B"/>
                </a:solidFill>
                <a:latin typeface="Arial  "/>
              </a:defRPr>
            </a:lvl1pPr>
          </a:lstStyle>
          <a:p>
            <a:r>
              <a:rPr lang="en-US" dirty="0"/>
              <a:t>What is puberty?</a:t>
            </a:r>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215851" y="1642111"/>
            <a:ext cx="9204290" cy="3261485"/>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en-US" sz="3200" dirty="0">
                <a:solidFill>
                  <a:srgbClr val="06698A"/>
                </a:solidFill>
              </a:rPr>
              <a:t>Time of change from child to adult</a:t>
            </a:r>
          </a:p>
          <a:p>
            <a:pPr lvl="0">
              <a:spcAft>
                <a:spcPts val="1800"/>
              </a:spcAft>
            </a:pPr>
            <a:r>
              <a:rPr lang="en-US" sz="3200" dirty="0">
                <a:solidFill>
                  <a:srgbClr val="06698A"/>
                </a:solidFill>
              </a:rPr>
              <a:t>Physical changes</a:t>
            </a:r>
          </a:p>
          <a:p>
            <a:pPr lvl="0">
              <a:spcAft>
                <a:spcPts val="1800"/>
              </a:spcAft>
            </a:pPr>
            <a:r>
              <a:rPr lang="en-US" sz="3200" dirty="0">
                <a:solidFill>
                  <a:srgbClr val="06698A"/>
                </a:solidFill>
              </a:rPr>
              <a:t>Emotional changes</a:t>
            </a:r>
          </a:p>
          <a:p>
            <a:pPr lvl="0">
              <a:spcAft>
                <a:spcPts val="1800"/>
              </a:spcAft>
            </a:pPr>
            <a:r>
              <a:rPr lang="en-US" sz="3200" dirty="0">
                <a:solidFill>
                  <a:srgbClr val="06698A"/>
                </a:solidFill>
              </a:rPr>
              <a:t>In some cultures, it is a celebrated right of passage</a:t>
            </a:r>
          </a:p>
          <a:p>
            <a:pPr lvl="0">
              <a:spcAft>
                <a:spcPts val="1800"/>
              </a:spcAft>
            </a:pPr>
            <a:endParaRPr lang="en-US" sz="3200" dirty="0">
              <a:solidFill>
                <a:srgbClr val="06698A"/>
              </a:solidFill>
            </a:endParaRPr>
          </a:p>
          <a:p>
            <a:pPr lvl="0">
              <a:spcAft>
                <a:spcPts val="1800"/>
              </a:spcAft>
            </a:pPr>
            <a:endParaRPr lang="en-US" sz="3200" dirty="0">
              <a:solidFill>
                <a:srgbClr val="06698A"/>
              </a:solidFill>
            </a:endParaRP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Tree>
    <p:extLst>
      <p:ext uri="{BB962C8B-B14F-4D97-AF65-F5344CB8AC3E}">
        <p14:creationId xmlns:p14="http://schemas.microsoft.com/office/powerpoint/2010/main" val="407481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2609850" y="265420"/>
            <a:ext cx="6981825" cy="1028245"/>
          </a:xfrm>
        </p:spPr>
        <p:txBody>
          <a:bodyPr>
            <a:noAutofit/>
          </a:bodyPr>
          <a:lstStyle>
            <a:lvl1pPr>
              <a:defRPr sz="3200" b="1" cap="none" baseline="0">
                <a:solidFill>
                  <a:srgbClr val="6ABF4B"/>
                </a:solidFill>
                <a:latin typeface="Arial  "/>
              </a:defRPr>
            </a:lvl1pPr>
          </a:lstStyle>
          <a:p>
            <a:r>
              <a:rPr lang="en-US" dirty="0"/>
              <a:t>When does puberty start and why?</a:t>
            </a:r>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114425" y="1297025"/>
            <a:ext cx="9963150" cy="2847524"/>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en-US" sz="3200" dirty="0">
                <a:solidFill>
                  <a:srgbClr val="06698A"/>
                </a:solidFill>
              </a:rPr>
              <a:t>Puberty begins when youth are between 8-15 years old</a:t>
            </a:r>
          </a:p>
          <a:p>
            <a:pPr lvl="0">
              <a:spcAft>
                <a:spcPts val="1800"/>
              </a:spcAft>
            </a:pPr>
            <a:r>
              <a:rPr lang="en-US" sz="3200" dirty="0">
                <a:solidFill>
                  <a:srgbClr val="06698A"/>
                </a:solidFill>
              </a:rPr>
              <a:t>The brain sends a signal to the reproductive organs to produce hormones</a:t>
            </a:r>
          </a:p>
          <a:p>
            <a:pPr lvl="0">
              <a:spcAft>
                <a:spcPts val="1800"/>
              </a:spcAft>
            </a:pPr>
            <a:r>
              <a:rPr lang="en-US" sz="3200" dirty="0">
                <a:solidFill>
                  <a:srgbClr val="06698A"/>
                </a:solidFill>
              </a:rPr>
              <a:t>These hormones cause physical and emotional changes</a:t>
            </a:r>
          </a:p>
          <a:p>
            <a:pPr lvl="0">
              <a:spcAft>
                <a:spcPts val="1800"/>
              </a:spcAft>
            </a:pPr>
            <a:endParaRPr lang="en-US" sz="3200" dirty="0">
              <a:solidFill>
                <a:srgbClr val="06698A"/>
              </a:solidFill>
            </a:endParaRP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3" name="Picture 11">
            <a:extLst>
              <a:ext uri="{FF2B5EF4-FFF2-40B4-BE49-F238E27FC236}">
                <a16:creationId xmlns:a16="http://schemas.microsoft.com/office/drawing/2014/main" id="{F6E80768-46C4-1548-4D2A-F41127F7F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8580"/>
          <a:stretch>
            <a:fillRect/>
          </a:stretch>
        </p:blipFill>
        <p:spPr bwMode="auto">
          <a:xfrm>
            <a:off x="4966653" y="3895360"/>
            <a:ext cx="2098276" cy="213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Up 10">
            <a:extLst>
              <a:ext uri="{FF2B5EF4-FFF2-40B4-BE49-F238E27FC236}">
                <a16:creationId xmlns:a16="http://schemas.microsoft.com/office/drawing/2014/main" id="{F227E329-D700-1CFF-2AAE-31067D34F50D}"/>
              </a:ext>
            </a:extLst>
          </p:cNvPr>
          <p:cNvSpPr/>
          <p:nvPr/>
        </p:nvSpPr>
        <p:spPr bwMode="auto">
          <a:xfrm rot="14843309">
            <a:off x="4527744" y="3745780"/>
            <a:ext cx="877239" cy="2096462"/>
          </a:xfrm>
          <a:prstGeom prst="upArrow">
            <a:avLst/>
          </a:prstGeom>
          <a:solidFill>
            <a:srgbClr val="06698A"/>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4125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1209675" y="171198"/>
            <a:ext cx="4010025" cy="1028245"/>
          </a:xfrm>
        </p:spPr>
        <p:txBody>
          <a:bodyPr>
            <a:noAutofit/>
          </a:bodyPr>
          <a:lstStyle>
            <a:lvl1pPr>
              <a:defRPr sz="3200" b="1" cap="none" baseline="0">
                <a:solidFill>
                  <a:srgbClr val="6ABF4B"/>
                </a:solidFill>
                <a:latin typeface="Arial  "/>
              </a:defRPr>
            </a:lvl1pPr>
          </a:lstStyle>
          <a:p>
            <a:r>
              <a:rPr lang="en-US" dirty="0"/>
              <a:t>Person with a penis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6410325" y="375531"/>
            <a:ext cx="5183188"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200" b="1" dirty="0">
                <a:solidFill>
                  <a:srgbClr val="6ABF4B"/>
                </a:solidFill>
              </a:rPr>
              <a:t>Person with a vulva</a:t>
            </a:r>
            <a:endParaRPr lang="en-US" altLang="en-US" sz="3200" b="1" dirty="0">
              <a:solidFill>
                <a:srgbClr val="6ABF4B"/>
              </a:solidFill>
            </a:endParaRPr>
          </a:p>
          <a:p>
            <a:endParaRPr lang="en-US" dirty="0"/>
          </a:p>
        </p:txBody>
      </p:sp>
      <p:pic>
        <p:nvPicPr>
          <p:cNvPr id="16" name="Picture 6">
            <a:extLst>
              <a:ext uri="{FF2B5EF4-FFF2-40B4-BE49-F238E27FC236}">
                <a16:creationId xmlns:a16="http://schemas.microsoft.com/office/drawing/2014/main" id="{974E2F88-0532-026C-50CC-0FD81F0D1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126" y="1199443"/>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B2EF7D23-8283-282A-F77F-9CF7383F3E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3083" y="1020097"/>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6F590A74-1E94-1C16-7B44-9ACD0E2340B2}"/>
              </a:ext>
            </a:extLst>
          </p:cNvPr>
          <p:cNvGrpSpPr/>
          <p:nvPr/>
        </p:nvGrpSpPr>
        <p:grpSpPr>
          <a:xfrm>
            <a:off x="2270446" y="4940696"/>
            <a:ext cx="1888482" cy="944972"/>
            <a:chOff x="2228073" y="5714651"/>
            <a:chExt cx="2374861" cy="1008112"/>
          </a:xfrm>
        </p:grpSpPr>
        <p:sp>
          <p:nvSpPr>
            <p:cNvPr id="3" name="Arrow: Up 2">
              <a:extLst>
                <a:ext uri="{FF2B5EF4-FFF2-40B4-BE49-F238E27FC236}">
                  <a16:creationId xmlns:a16="http://schemas.microsoft.com/office/drawing/2014/main" id="{2197F651-E0AC-1A9C-B7F0-B2B80354F6A8}"/>
                </a:ext>
              </a:extLst>
            </p:cNvPr>
            <p:cNvSpPr/>
            <p:nvPr/>
          </p:nvSpPr>
          <p:spPr>
            <a:xfrm rot="5400000">
              <a:off x="2911448" y="5031276"/>
              <a:ext cx="1008112" cy="2374861"/>
            </a:xfrm>
            <a:prstGeom prst="upArrow">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AE8289D-0043-9525-E96A-6C58A163321B}"/>
                </a:ext>
              </a:extLst>
            </p:cNvPr>
            <p:cNvSpPr/>
            <p:nvPr/>
          </p:nvSpPr>
          <p:spPr>
            <a:xfrm>
              <a:off x="2396552" y="6034040"/>
              <a:ext cx="1616661" cy="369332"/>
            </a:xfrm>
            <a:prstGeom prst="rect">
              <a:avLst/>
            </a:prstGeom>
          </p:spPr>
          <p:txBody>
            <a:bodyPr wrap="none">
              <a:spAutoFit/>
            </a:bodyPr>
            <a:lstStyle/>
            <a:p>
              <a:r>
                <a:rPr lang="en-CA" b="1" dirty="0">
                  <a:solidFill>
                    <a:schemeClr val="bg1"/>
                  </a:solidFill>
                  <a:latin typeface="Arial" panose="020B0604020202020204" pitchFamily="34" charset="0"/>
                  <a:cs typeface="Arial" panose="020B0604020202020204" pitchFamily="34" charset="0"/>
                </a:rPr>
                <a:t>Testosterone</a:t>
              </a:r>
              <a:endParaRPr lang="en-US" dirty="0"/>
            </a:p>
          </p:txBody>
        </p:sp>
      </p:grpSp>
      <p:grpSp>
        <p:nvGrpSpPr>
          <p:cNvPr id="12" name="Group 11">
            <a:extLst>
              <a:ext uri="{FF2B5EF4-FFF2-40B4-BE49-F238E27FC236}">
                <a16:creationId xmlns:a16="http://schemas.microsoft.com/office/drawing/2014/main" id="{F340908B-9DD3-D8C2-A0EE-27BA3DB11A6D}"/>
              </a:ext>
            </a:extLst>
          </p:cNvPr>
          <p:cNvGrpSpPr/>
          <p:nvPr/>
        </p:nvGrpSpPr>
        <p:grpSpPr>
          <a:xfrm>
            <a:off x="8093139" y="4940696"/>
            <a:ext cx="2097678" cy="944972"/>
            <a:chOff x="7459207" y="5710963"/>
            <a:chExt cx="2374861" cy="1008112"/>
          </a:xfrm>
          <a:solidFill>
            <a:srgbClr val="06698A"/>
          </a:solidFill>
        </p:grpSpPr>
        <p:sp>
          <p:nvSpPr>
            <p:cNvPr id="14" name="Arrow: Up 13">
              <a:extLst>
                <a:ext uri="{FF2B5EF4-FFF2-40B4-BE49-F238E27FC236}">
                  <a16:creationId xmlns:a16="http://schemas.microsoft.com/office/drawing/2014/main" id="{D47FB363-87E4-A335-B6E0-15D33A7FC77F}"/>
                </a:ext>
              </a:extLst>
            </p:cNvPr>
            <p:cNvSpPr/>
            <p:nvPr/>
          </p:nvSpPr>
          <p:spPr>
            <a:xfrm rot="5400000">
              <a:off x="8142582" y="5027588"/>
              <a:ext cx="1008112" cy="2374861"/>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38D3EF-C4EC-8758-8F15-1D3B01CD08DA}"/>
                </a:ext>
              </a:extLst>
            </p:cNvPr>
            <p:cNvSpPr/>
            <p:nvPr/>
          </p:nvSpPr>
          <p:spPr>
            <a:xfrm>
              <a:off x="7856286" y="6028507"/>
              <a:ext cx="1184940" cy="369332"/>
            </a:xfrm>
            <a:prstGeom prst="rect">
              <a:avLst/>
            </a:prstGeom>
            <a:grpFill/>
          </p:spPr>
          <p:txBody>
            <a:bodyPr wrap="none">
              <a:spAutoFit/>
            </a:bodyPr>
            <a:lstStyle/>
            <a:p>
              <a:r>
                <a:rPr lang="en-CA" b="1" dirty="0">
                  <a:solidFill>
                    <a:schemeClr val="bg1"/>
                  </a:solidFill>
                  <a:latin typeface="Arial" panose="020B0604020202020204" pitchFamily="34" charset="0"/>
                  <a:cs typeface="Arial" panose="020B0604020202020204" pitchFamily="34" charset="0"/>
                </a:rPr>
                <a:t>Estrogen</a:t>
              </a:r>
              <a:endParaRPr lang="en-US" dirty="0"/>
            </a:p>
          </p:txBody>
        </p:sp>
      </p:grpSp>
    </p:spTree>
    <p:extLst>
      <p:ext uri="{BB962C8B-B14F-4D97-AF65-F5344CB8AC3E}">
        <p14:creationId xmlns:p14="http://schemas.microsoft.com/office/powerpoint/2010/main" val="158931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29731" y="291089"/>
            <a:ext cx="7958819" cy="70855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solidFill>
                  <a:srgbClr val="6ABF4B"/>
                </a:solidFill>
              </a:rPr>
              <a:t>What changes can happen to everyone?</a:t>
            </a:r>
            <a:endParaRPr lang="en-US" dirty="0"/>
          </a:p>
        </p:txBody>
      </p:sp>
      <p:pic>
        <p:nvPicPr>
          <p:cNvPr id="19" name="Picture 2">
            <a:extLst>
              <a:ext uri="{FF2B5EF4-FFF2-40B4-BE49-F238E27FC236}">
                <a16:creationId xmlns:a16="http://schemas.microsoft.com/office/drawing/2014/main" id="{D532ED09-C5E1-8E71-12CD-4D3734FF8CE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896567">
            <a:off x="8073551" y="1872924"/>
            <a:ext cx="3431623" cy="4512300"/>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1215851" y="1642111"/>
            <a:ext cx="9204290" cy="3743805"/>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r>
              <a:rPr lang="en-US" sz="3200" dirty="0">
                <a:solidFill>
                  <a:srgbClr val="06698A"/>
                </a:solidFill>
              </a:rPr>
              <a:t>Growing</a:t>
            </a:r>
          </a:p>
          <a:p>
            <a:pPr marL="542925" lvl="0" indent="169863">
              <a:spcBef>
                <a:spcPts val="0"/>
              </a:spcBef>
            </a:pPr>
            <a:r>
              <a:rPr lang="en-US" sz="2800" dirty="0">
                <a:solidFill>
                  <a:srgbClr val="06698A"/>
                </a:solidFill>
              </a:rPr>
              <a:t>Bones and muscles grow, get taller</a:t>
            </a:r>
          </a:p>
          <a:p>
            <a:pPr marL="542925" lvl="0" indent="169863">
              <a:spcBef>
                <a:spcPts val="0"/>
              </a:spcBef>
            </a:pPr>
            <a:r>
              <a:rPr lang="en-US" sz="2800" dirty="0">
                <a:solidFill>
                  <a:srgbClr val="06698A"/>
                </a:solidFill>
              </a:rPr>
              <a:t>Weight gain </a:t>
            </a:r>
          </a:p>
          <a:p>
            <a:pPr lvl="0">
              <a:spcBef>
                <a:spcPts val="1800"/>
              </a:spcBef>
            </a:pPr>
            <a:r>
              <a:rPr lang="en-US" sz="3200" dirty="0">
                <a:solidFill>
                  <a:srgbClr val="06698A"/>
                </a:solidFill>
              </a:rPr>
              <a:t>Skin and hair can become oiler </a:t>
            </a:r>
          </a:p>
          <a:p>
            <a:pPr marL="542925" lvl="0" indent="169863">
              <a:spcBef>
                <a:spcPts val="0"/>
              </a:spcBef>
            </a:pPr>
            <a:r>
              <a:rPr lang="en-US" sz="2800" dirty="0">
                <a:solidFill>
                  <a:srgbClr val="06698A"/>
                </a:solidFill>
              </a:rPr>
              <a:t>Acne (face, back, chest)</a:t>
            </a:r>
          </a:p>
          <a:p>
            <a:pPr lvl="0">
              <a:spcBef>
                <a:spcPts val="1800"/>
              </a:spcBef>
              <a:spcAft>
                <a:spcPts val="600"/>
              </a:spcAft>
            </a:pPr>
            <a:r>
              <a:rPr lang="en-US" sz="3200" dirty="0">
                <a:solidFill>
                  <a:srgbClr val="06698A"/>
                </a:solidFill>
              </a:rPr>
              <a:t>Sweat and body </a:t>
            </a:r>
            <a:r>
              <a:rPr lang="en-US" sz="3200" dirty="0" err="1">
                <a:solidFill>
                  <a:srgbClr val="06698A"/>
                </a:solidFill>
              </a:rPr>
              <a:t>odour</a:t>
            </a:r>
            <a:endParaRPr lang="en-US" sz="3200" dirty="0">
              <a:solidFill>
                <a:srgbClr val="06698A"/>
              </a:solidFill>
            </a:endParaRPr>
          </a:p>
          <a:p>
            <a:pPr lvl="0">
              <a:spcAft>
                <a:spcPts val="1800"/>
              </a:spcAft>
            </a:pPr>
            <a:endParaRPr lang="en-US" sz="3200" dirty="0">
              <a:solidFill>
                <a:srgbClr val="06698A"/>
              </a:solidFill>
            </a:endParaRPr>
          </a:p>
          <a:p>
            <a:pPr lvl="0">
              <a:spcAft>
                <a:spcPts val="1800"/>
              </a:spcAft>
            </a:pPr>
            <a:endParaRPr lang="en-US" sz="3200" dirty="0">
              <a:solidFill>
                <a:srgbClr val="06698A"/>
              </a:solidFill>
            </a:endParaRPr>
          </a:p>
        </p:txBody>
      </p:sp>
    </p:spTree>
    <p:extLst>
      <p:ext uri="{BB962C8B-B14F-4D97-AF65-F5344CB8AC3E}">
        <p14:creationId xmlns:p14="http://schemas.microsoft.com/office/powerpoint/2010/main" val="112412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29731" y="291089"/>
            <a:ext cx="7958819" cy="70855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solidFill>
                  <a:srgbClr val="6ABF4B"/>
                </a:solidFill>
              </a:rPr>
              <a:t>What changes can happen to everyone?</a:t>
            </a:r>
            <a:endParaRPr lang="en-US" dirty="0"/>
          </a:p>
        </p:txBody>
      </p:sp>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1215851" y="1642111"/>
            <a:ext cx="9204290" cy="3743805"/>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Bef>
                <a:spcPts val="0"/>
              </a:spcBef>
            </a:pPr>
            <a:r>
              <a:rPr lang="en-US" sz="3200" dirty="0">
                <a:solidFill>
                  <a:srgbClr val="06698A"/>
                </a:solidFill>
              </a:rPr>
              <a:t>Hair growth </a:t>
            </a:r>
          </a:p>
          <a:p>
            <a:pPr marL="712788" lvl="0" indent="271463">
              <a:spcBef>
                <a:spcPts val="0"/>
              </a:spcBef>
            </a:pPr>
            <a:r>
              <a:rPr lang="en-US" sz="2800" dirty="0">
                <a:solidFill>
                  <a:srgbClr val="06698A"/>
                </a:solidFill>
              </a:rPr>
              <a:t>Underarm and pubic areas</a:t>
            </a:r>
          </a:p>
          <a:p>
            <a:pPr marL="712788" lvl="0" indent="271463">
              <a:spcBef>
                <a:spcPts val="0"/>
              </a:spcBef>
            </a:pPr>
            <a:r>
              <a:rPr lang="en-US" sz="2800" dirty="0">
                <a:solidFill>
                  <a:srgbClr val="06698A"/>
                </a:solidFill>
              </a:rPr>
              <a:t>Darker hair on arms and legs</a:t>
            </a:r>
          </a:p>
          <a:p>
            <a:pPr lvl="0">
              <a:spcBef>
                <a:spcPts val="1800"/>
              </a:spcBef>
              <a:spcAft>
                <a:spcPts val="1800"/>
              </a:spcAft>
            </a:pPr>
            <a:r>
              <a:rPr lang="en-US" sz="3200" dirty="0">
                <a:solidFill>
                  <a:srgbClr val="06698A"/>
                </a:solidFill>
              </a:rPr>
              <a:t>Voice changes</a:t>
            </a:r>
          </a:p>
          <a:p>
            <a:pPr lvl="0">
              <a:spcBef>
                <a:spcPts val="0"/>
              </a:spcBef>
              <a:spcAft>
                <a:spcPts val="1800"/>
              </a:spcAft>
            </a:pPr>
            <a:r>
              <a:rPr lang="en-US" sz="3200" dirty="0">
                <a:solidFill>
                  <a:srgbClr val="06698A"/>
                </a:solidFill>
              </a:rPr>
              <a:t>Changes in mood</a:t>
            </a:r>
          </a:p>
          <a:p>
            <a:pPr lvl="0">
              <a:spcAft>
                <a:spcPts val="1800"/>
              </a:spcAft>
            </a:pPr>
            <a:endParaRPr lang="en-US" sz="3200" dirty="0">
              <a:solidFill>
                <a:srgbClr val="06698A"/>
              </a:solidFill>
            </a:endParaRPr>
          </a:p>
          <a:p>
            <a:pPr lvl="0">
              <a:spcAft>
                <a:spcPts val="1800"/>
              </a:spcAft>
            </a:pPr>
            <a:endParaRPr lang="en-US" sz="3200" dirty="0">
              <a:solidFill>
                <a:srgbClr val="06698A"/>
              </a:solidFill>
            </a:endParaRPr>
          </a:p>
        </p:txBody>
      </p:sp>
      <p:pic>
        <p:nvPicPr>
          <p:cNvPr id="2" name="Picture 2">
            <a:extLst>
              <a:ext uri="{FF2B5EF4-FFF2-40B4-BE49-F238E27FC236}">
                <a16:creationId xmlns:a16="http://schemas.microsoft.com/office/drawing/2014/main" id="{6B08CA20-47CC-D37E-ABA0-72F5001C617A}"/>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639502" y="1899170"/>
            <a:ext cx="4327678" cy="44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8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29731" y="291088"/>
            <a:ext cx="7958819" cy="1180995"/>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solidFill>
                  <a:srgbClr val="6ABF4B"/>
                </a:solidFill>
              </a:rPr>
              <a:t>What changes can happen to a person with a penis?</a:t>
            </a:r>
            <a:endParaRPr lang="en-US" dirty="0"/>
          </a:p>
        </p:txBody>
      </p:sp>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2354262" y="1853126"/>
            <a:ext cx="7509756" cy="2980131"/>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marL="0" lvl="0" indent="0">
              <a:spcBef>
                <a:spcPts val="1800"/>
              </a:spcBef>
              <a:buNone/>
            </a:pPr>
            <a:r>
              <a:rPr lang="en-US" sz="3200" b="1" dirty="0">
                <a:solidFill>
                  <a:srgbClr val="06698A"/>
                </a:solidFill>
              </a:rPr>
              <a:t>Testosterone</a:t>
            </a:r>
            <a:r>
              <a:rPr lang="en-US" sz="3200" dirty="0">
                <a:solidFill>
                  <a:srgbClr val="06698A"/>
                </a:solidFill>
              </a:rPr>
              <a:t> causes:</a:t>
            </a:r>
          </a:p>
          <a:p>
            <a:pPr marL="622300" lvl="0" indent="-169863">
              <a:spcBef>
                <a:spcPts val="1800"/>
              </a:spcBef>
            </a:pPr>
            <a:r>
              <a:rPr lang="en-US" sz="3200" dirty="0">
                <a:solidFill>
                  <a:srgbClr val="06698A"/>
                </a:solidFill>
              </a:rPr>
              <a:t>Hair to grow on the face, chest and back</a:t>
            </a:r>
          </a:p>
          <a:p>
            <a:pPr marL="622300" lvl="0" indent="-169863">
              <a:spcBef>
                <a:spcPts val="1800"/>
              </a:spcBef>
            </a:pPr>
            <a:r>
              <a:rPr lang="en-US" sz="3200" dirty="0">
                <a:solidFill>
                  <a:srgbClr val="06698A"/>
                </a:solidFill>
              </a:rPr>
              <a:t>Testicles and penis to get bigger</a:t>
            </a:r>
          </a:p>
          <a:p>
            <a:pPr marL="622300" lvl="0" indent="-169863">
              <a:spcBef>
                <a:spcPts val="1800"/>
              </a:spcBef>
            </a:pPr>
            <a:r>
              <a:rPr lang="en-US" sz="3200" dirty="0">
                <a:solidFill>
                  <a:srgbClr val="06698A"/>
                </a:solidFill>
              </a:rPr>
              <a:t>Voice to deepen</a:t>
            </a:r>
          </a:p>
          <a:p>
            <a:pPr lvl="0">
              <a:spcAft>
                <a:spcPts val="1800"/>
              </a:spcAft>
            </a:pPr>
            <a:endParaRPr lang="en-US" sz="3200" dirty="0">
              <a:solidFill>
                <a:srgbClr val="06698A"/>
              </a:solidFill>
            </a:endParaRPr>
          </a:p>
        </p:txBody>
      </p:sp>
    </p:spTree>
    <p:extLst>
      <p:ext uri="{BB962C8B-B14F-4D97-AF65-F5344CB8AC3E}">
        <p14:creationId xmlns:p14="http://schemas.microsoft.com/office/powerpoint/2010/main" val="39999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29731" y="291088"/>
            <a:ext cx="7958819" cy="1180995"/>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solidFill>
                  <a:srgbClr val="6ABF4B"/>
                </a:solidFill>
              </a:rPr>
              <a:t>What changes can happen to a person with a vulva?</a:t>
            </a:r>
            <a:endParaRPr lang="en-US" dirty="0"/>
          </a:p>
        </p:txBody>
      </p:sp>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2861904" y="1833029"/>
            <a:ext cx="6468191" cy="2980131"/>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marL="0" lvl="0" indent="0">
              <a:spcBef>
                <a:spcPts val="1800"/>
              </a:spcBef>
              <a:buNone/>
            </a:pPr>
            <a:r>
              <a:rPr lang="en-US" sz="3200" b="1" dirty="0">
                <a:solidFill>
                  <a:srgbClr val="06698A"/>
                </a:solidFill>
              </a:rPr>
              <a:t>Estrogen</a:t>
            </a:r>
            <a:r>
              <a:rPr lang="en-US" sz="3200" dirty="0">
                <a:solidFill>
                  <a:srgbClr val="06698A"/>
                </a:solidFill>
              </a:rPr>
              <a:t> causes:</a:t>
            </a:r>
          </a:p>
          <a:p>
            <a:pPr marL="622300" indent="-260350">
              <a:spcBef>
                <a:spcPts val="1800"/>
              </a:spcBef>
            </a:pPr>
            <a:r>
              <a:rPr lang="en-US" sz="3200" dirty="0">
                <a:solidFill>
                  <a:srgbClr val="06698A"/>
                </a:solidFill>
              </a:rPr>
              <a:t>Breasts and nipples to get larger</a:t>
            </a:r>
          </a:p>
          <a:p>
            <a:pPr marL="622300" indent="-260350">
              <a:spcBef>
                <a:spcPts val="1800"/>
              </a:spcBef>
            </a:pPr>
            <a:r>
              <a:rPr lang="en-US" sz="3200" dirty="0">
                <a:solidFill>
                  <a:srgbClr val="06698A"/>
                </a:solidFill>
              </a:rPr>
              <a:t>Hips to get wider and more curvy</a:t>
            </a:r>
          </a:p>
          <a:p>
            <a:pPr marL="622300" indent="-260350">
              <a:spcBef>
                <a:spcPts val="1800"/>
              </a:spcBef>
            </a:pPr>
            <a:r>
              <a:rPr lang="en-US" sz="3200" dirty="0">
                <a:solidFill>
                  <a:srgbClr val="06698A"/>
                </a:solidFill>
              </a:rPr>
              <a:t>Menstruation (period) to start</a:t>
            </a:r>
          </a:p>
          <a:p>
            <a:pPr lvl="0">
              <a:spcAft>
                <a:spcPts val="1800"/>
              </a:spcAft>
            </a:pPr>
            <a:endParaRPr lang="en-US" sz="3200" dirty="0">
              <a:solidFill>
                <a:srgbClr val="06698A"/>
              </a:solidFill>
            </a:endParaRPr>
          </a:p>
        </p:txBody>
      </p:sp>
    </p:spTree>
    <p:extLst>
      <p:ext uri="{BB962C8B-B14F-4D97-AF65-F5344CB8AC3E}">
        <p14:creationId xmlns:p14="http://schemas.microsoft.com/office/powerpoint/2010/main" val="4193788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5F96BF1EF17B4F82C14EAE901D5873" ma:contentTypeVersion="18" ma:contentTypeDescription="Create a new document." ma:contentTypeScope="" ma:versionID="0b95f0e5ccd02d08efadd0b3ca69e809">
  <xsd:schema xmlns:xsd="http://www.w3.org/2001/XMLSchema" xmlns:xs="http://www.w3.org/2001/XMLSchema" xmlns:p="http://schemas.microsoft.com/office/2006/metadata/properties" xmlns:ns2="380d94ef-a09f-4694-9f3e-20ef19df6f20" xmlns:ns3="c2086238-da63-4f55-a3cc-adc0b13f0902" targetNamespace="http://schemas.microsoft.com/office/2006/metadata/properties" ma:root="true" ma:fieldsID="3cf76d3ce124090d0cf7d9b386aeb8ce" ns2:_="" ns3:_="">
    <xsd:import namespace="380d94ef-a09f-4694-9f3e-20ef19df6f20"/>
    <xsd:import namespace="c2086238-da63-4f55-a3cc-adc0b13f0902"/>
    <xsd:element name="properties">
      <xsd:complexType>
        <xsd:sequence>
          <xsd:element name="documentManagement">
            <xsd:complexType>
              <xsd:all>
                <xsd:element ref="ns2:_Flow_SignoffStatu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d94ef-a09f-4694-9f3e-20ef19df6f20" elementFormDefault="qualified">
    <xsd:import namespace="http://schemas.microsoft.com/office/2006/documentManagement/types"/>
    <xsd:import namespace="http://schemas.microsoft.com/office/infopath/2007/PartnerControls"/>
    <xsd:element name="_Flow_SignoffStatus" ma:index="3" nillable="true" ma:displayName="Sign-off status" ma:internalName="Sign_x002d_off_x0020_status" ma:readOnly="false">
      <xsd:simpleType>
        <xsd:restriction base="dms:Text"/>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ef3506-ac66-42b7-b4fb-1569aaa604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086238-da63-4f55-a3cc-adc0b13f090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34ced7d9-34a9-4ded-bf1d-bab14803e787}" ma:internalName="TaxCatchAll" ma:readOnly="false" ma:showField="CatchAllData" ma:web="c2086238-da63-4f55-a3cc-adc0b13f0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2086238-da63-4f55-a3cc-adc0b13f0902" xsi:nil="true"/>
    <lcf76f155ced4ddcb4097134ff3c332f xmlns="380d94ef-a09f-4694-9f3e-20ef19df6f20">
      <Terms xmlns="http://schemas.microsoft.com/office/infopath/2007/PartnerControls"/>
    </lcf76f155ced4ddcb4097134ff3c332f>
    <_Flow_SignoffStatus xmlns="380d94ef-a09f-4694-9f3e-20ef19df6f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91A747-22DD-4D1A-9A5B-0AFE9B749BCA}"/>
</file>

<file path=customXml/itemProps2.xml><?xml version="1.0" encoding="utf-8"?>
<ds:datastoreItem xmlns:ds="http://schemas.openxmlformats.org/officeDocument/2006/customXml" ds:itemID="{D64155CD-CD18-4BEB-916B-6AD43A1C41C9}">
  <ds:schemaRefs>
    <ds:schemaRef ds:uri="http://schemas.microsoft.com/office/2006/metadata/properties"/>
    <ds:schemaRef ds:uri="http://schemas.microsoft.com/office/infopath/2007/PartnerControls"/>
    <ds:schemaRef ds:uri="309ffcbd-8494-408f-9c25-3be15119e866"/>
    <ds:schemaRef ds:uri="6d948ac3-16a8-4e81-9df7-1b6280e77e92"/>
  </ds:schemaRefs>
</ds:datastoreItem>
</file>

<file path=customXml/itemProps3.xml><?xml version="1.0" encoding="utf-8"?>
<ds:datastoreItem xmlns:ds="http://schemas.openxmlformats.org/officeDocument/2006/customXml" ds:itemID="{E8DE85C3-0475-42A3-9DBE-343C23F481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4263</TotalTime>
  <Words>1038</Words>
  <Application>Microsoft Office PowerPoint</Application>
  <PresentationFormat>Widescreen</PresentationFormat>
  <Paragraphs>119</Paragraphs>
  <Slides>14</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Arial  </vt:lpstr>
      <vt:lpstr>Calibri</vt:lpstr>
      <vt:lpstr>Calibri Light</vt:lpstr>
      <vt:lpstr>Office Theme</vt:lpstr>
      <vt:lpstr>Office Theme</vt:lpstr>
      <vt:lpstr>Custom Design</vt:lpstr>
      <vt:lpstr>Physical and Emotional Changes During Puberty (recommended for grade 4)</vt:lpstr>
      <vt:lpstr>Class Guidelines</vt:lpstr>
      <vt:lpstr>What is puberty?</vt:lpstr>
      <vt:lpstr>When does puberty start and why?</vt:lpstr>
      <vt:lpstr>Person with a penis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Nicole Anderson</dc:creator>
  <cp:lastModifiedBy>Laura Durham</cp:lastModifiedBy>
  <cp:revision>5</cp:revision>
  <dcterms:created xsi:type="dcterms:W3CDTF">2022-09-09T17:44:24Z</dcterms:created>
  <dcterms:modified xsi:type="dcterms:W3CDTF">2023-02-21T19:32:24Z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0x010100F95F96BF1EF17B4F82C14EAE901D5873</vt:lpwstr>
  </property>
  <property fmtid="{D5CDD505-2E9C-101B-9397-08002B2CF9AE}" pid="3" name="Order">
    <vt:r8>845000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