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80" r:id="rId3"/>
    <p:sldId id="262" r:id="rId4"/>
    <p:sldId id="599" r:id="rId5"/>
    <p:sldId id="600" r:id="rId6"/>
    <p:sldId id="602" r:id="rId7"/>
    <p:sldId id="601" r:id="rId8"/>
    <p:sldId id="591" r:id="rId9"/>
    <p:sldId id="604" r:id="rId10"/>
    <p:sldId id="452" r:id="rId11"/>
    <p:sldId id="608" r:id="rId12"/>
    <p:sldId id="605" r:id="rId13"/>
    <p:sldId id="454" r:id="rId14"/>
    <p:sldId id="455" r:id="rId15"/>
    <p:sldId id="607" r:id="rId16"/>
    <p:sldId id="594" r:id="rId17"/>
    <p:sldId id="606" r:id="rId18"/>
    <p:sldId id="546" r:id="rId19"/>
    <p:sldId id="611" r:id="rId20"/>
    <p:sldId id="589" r:id="rId21"/>
    <p:sldId id="609" r:id="rId22"/>
    <p:sldId id="550" r:id="rId23"/>
    <p:sldId id="474" r:id="rId24"/>
    <p:sldId id="592" r:id="rId25"/>
    <p:sldId id="612" r:id="rId26"/>
    <p:sldId id="491" r:id="rId27"/>
    <p:sldId id="492" r:id="rId28"/>
    <p:sldId id="528" r:id="rId29"/>
    <p:sldId id="598" r:id="rId30"/>
    <p:sldId id="355" r:id="rId31"/>
    <p:sldId id="5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Deroo" initials="JD" lastIdx="4" clrIdx="0">
    <p:extLst>
      <p:ext uri="{19B8F6BF-5375-455C-9EA6-DF929625EA0E}">
        <p15:presenceInfo xmlns:p15="http://schemas.microsoft.com/office/powerpoint/2012/main" userId="S-1-5-21-823281795-4181637051-844501510-48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D51"/>
    <a:srgbClr val="06698A"/>
    <a:srgbClr val="873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68273" autoAdjust="0"/>
  </p:normalViewPr>
  <p:slideViewPr>
    <p:cSldViewPr snapToGrid="0">
      <p:cViewPr varScale="1">
        <p:scale>
          <a:sx n="78" d="100"/>
          <a:sy n="78" d="100"/>
        </p:scale>
        <p:origin x="25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15E01-5389-4CD5-B4F9-41EE79588A13}" type="doc">
      <dgm:prSet loTypeId="urn:microsoft.com/office/officeart/2005/8/layout/chevron1" loCatId="process" qsTypeId="urn:microsoft.com/office/officeart/2005/8/quickstyle/simple1" qsCatId="simple" csTypeId="urn:microsoft.com/office/officeart/2005/8/colors/colorful2" csCatId="colorful" phldr="1"/>
      <dgm:spPr/>
    </dgm:pt>
    <dgm:pt modelId="{F5AADFF6-B313-4AA3-85B6-541EA9595C06}">
      <dgm:prSet phldrT="[Text]"/>
      <dgm:spPr>
        <a:solidFill>
          <a:srgbClr val="0E3D51"/>
        </a:solidFill>
      </dgm:spPr>
      <dgm:t>
        <a:bodyPr/>
        <a:lstStyle/>
        <a:p>
          <a:r>
            <a:rPr lang="en-US" dirty="0"/>
            <a:t>No Problems</a:t>
          </a:r>
          <a:endParaRPr lang="en-CA" dirty="0"/>
        </a:p>
      </dgm:t>
    </dgm:pt>
    <dgm:pt modelId="{C2C0060B-3068-4435-B571-93D5C9278105}" type="parTrans" cxnId="{F91A9B50-AEEA-45C0-9F45-469628EBBC49}">
      <dgm:prSet/>
      <dgm:spPr/>
      <dgm:t>
        <a:bodyPr/>
        <a:lstStyle/>
        <a:p>
          <a:endParaRPr lang="en-CA"/>
        </a:p>
      </dgm:t>
    </dgm:pt>
    <dgm:pt modelId="{CA05927A-61D9-4437-AFEF-3BBD47908FCE}" type="sibTrans" cxnId="{F91A9B50-AEEA-45C0-9F45-469628EBBC49}">
      <dgm:prSet/>
      <dgm:spPr/>
      <dgm:t>
        <a:bodyPr/>
        <a:lstStyle/>
        <a:p>
          <a:endParaRPr lang="en-CA"/>
        </a:p>
      </dgm:t>
    </dgm:pt>
    <dgm:pt modelId="{9426B4BC-27F3-4DCC-993B-1671239F89AB}">
      <dgm:prSet phldrT="[Text]"/>
      <dgm:spPr>
        <a:solidFill>
          <a:srgbClr val="06698A"/>
        </a:solidFill>
      </dgm:spPr>
      <dgm:t>
        <a:bodyPr/>
        <a:lstStyle/>
        <a:p>
          <a:r>
            <a:rPr lang="en-US" dirty="0"/>
            <a:t>Minimal Problems</a:t>
          </a:r>
          <a:endParaRPr lang="en-CA" dirty="0"/>
        </a:p>
      </dgm:t>
    </dgm:pt>
    <dgm:pt modelId="{4CD3C8A3-0344-491D-BE34-4E378FAD1417}" type="parTrans" cxnId="{949C98BE-2405-4A1B-8E55-89AA3E885B99}">
      <dgm:prSet/>
      <dgm:spPr/>
      <dgm:t>
        <a:bodyPr/>
        <a:lstStyle/>
        <a:p>
          <a:endParaRPr lang="en-CA"/>
        </a:p>
      </dgm:t>
    </dgm:pt>
    <dgm:pt modelId="{9A935BD6-6F8B-42DC-8E70-7065A7138EA7}" type="sibTrans" cxnId="{949C98BE-2405-4A1B-8E55-89AA3E885B99}">
      <dgm:prSet/>
      <dgm:spPr/>
      <dgm:t>
        <a:bodyPr/>
        <a:lstStyle/>
        <a:p>
          <a:endParaRPr lang="en-CA"/>
        </a:p>
      </dgm:t>
    </dgm:pt>
    <dgm:pt modelId="{1158A20C-6D0D-49E4-8C54-56FE53F58E57}">
      <dgm:prSet phldrT="[Text]"/>
      <dgm:spPr>
        <a:solidFill>
          <a:srgbClr val="FFC000"/>
        </a:solidFill>
      </dgm:spPr>
      <dgm:t>
        <a:bodyPr/>
        <a:lstStyle/>
        <a:p>
          <a:r>
            <a:rPr lang="en-US" dirty="0"/>
            <a:t>Serious Problems</a:t>
          </a:r>
          <a:endParaRPr lang="en-CA" dirty="0"/>
        </a:p>
      </dgm:t>
    </dgm:pt>
    <dgm:pt modelId="{234D5F51-4DE4-433C-A840-5F84074C4D22}" type="parTrans" cxnId="{CD41553E-ABB1-4EE3-81AF-0216DFD0DC98}">
      <dgm:prSet/>
      <dgm:spPr/>
      <dgm:t>
        <a:bodyPr/>
        <a:lstStyle/>
        <a:p>
          <a:endParaRPr lang="en-CA"/>
        </a:p>
      </dgm:t>
    </dgm:pt>
    <dgm:pt modelId="{3BD2FB81-B3B8-4D4F-A1C0-E059C804976B}" type="sibTrans" cxnId="{CD41553E-ABB1-4EE3-81AF-0216DFD0DC98}">
      <dgm:prSet/>
      <dgm:spPr/>
      <dgm:t>
        <a:bodyPr/>
        <a:lstStyle/>
        <a:p>
          <a:endParaRPr lang="en-CA"/>
        </a:p>
      </dgm:t>
    </dgm:pt>
    <dgm:pt modelId="{8D870DC8-65D8-4ECE-AFB1-1F62F6EE6958}">
      <dgm:prSet phldrT="[Text]"/>
      <dgm:spPr>
        <a:solidFill>
          <a:srgbClr val="00B050"/>
        </a:solidFill>
      </dgm:spPr>
      <dgm:t>
        <a:bodyPr/>
        <a:lstStyle/>
        <a:p>
          <a:r>
            <a:rPr lang="en-US" dirty="0"/>
            <a:t>Many Problems</a:t>
          </a:r>
          <a:endParaRPr lang="en-CA" dirty="0"/>
        </a:p>
      </dgm:t>
    </dgm:pt>
    <dgm:pt modelId="{12D5E192-A7B3-4624-89E4-3F16F941A046}" type="parTrans" cxnId="{5117ADF3-4058-4593-9927-8B0C22782AB9}">
      <dgm:prSet/>
      <dgm:spPr/>
      <dgm:t>
        <a:bodyPr/>
        <a:lstStyle/>
        <a:p>
          <a:endParaRPr lang="en-CA"/>
        </a:p>
      </dgm:t>
    </dgm:pt>
    <dgm:pt modelId="{015342A2-6D79-445C-9D43-BDEAFA668E44}" type="sibTrans" cxnId="{5117ADF3-4058-4593-9927-8B0C22782AB9}">
      <dgm:prSet/>
      <dgm:spPr/>
      <dgm:t>
        <a:bodyPr/>
        <a:lstStyle/>
        <a:p>
          <a:endParaRPr lang="en-CA"/>
        </a:p>
      </dgm:t>
    </dgm:pt>
    <dgm:pt modelId="{76964BB6-88F8-42EB-99D5-16D751C039A7}" type="pres">
      <dgm:prSet presAssocID="{7D315E01-5389-4CD5-B4F9-41EE79588A13}" presName="Name0" presStyleCnt="0">
        <dgm:presLayoutVars>
          <dgm:dir/>
          <dgm:animLvl val="lvl"/>
          <dgm:resizeHandles val="exact"/>
        </dgm:presLayoutVars>
      </dgm:prSet>
      <dgm:spPr/>
    </dgm:pt>
    <dgm:pt modelId="{9C664D2A-5D1A-4E6C-9B6F-058E1FF13664}" type="pres">
      <dgm:prSet presAssocID="{F5AADFF6-B313-4AA3-85B6-541EA9595C06}" presName="parTxOnly" presStyleLbl="node1" presStyleIdx="0" presStyleCnt="4">
        <dgm:presLayoutVars>
          <dgm:chMax val="0"/>
          <dgm:chPref val="0"/>
          <dgm:bulletEnabled val="1"/>
        </dgm:presLayoutVars>
      </dgm:prSet>
      <dgm:spPr/>
    </dgm:pt>
    <dgm:pt modelId="{57FC9E3A-672B-4074-A589-62480B84FAEA}" type="pres">
      <dgm:prSet presAssocID="{CA05927A-61D9-4437-AFEF-3BBD47908FCE}" presName="parTxOnlySpace" presStyleCnt="0"/>
      <dgm:spPr/>
    </dgm:pt>
    <dgm:pt modelId="{FFCE7D4C-54F6-42B5-97DD-C23E7B8F7806}" type="pres">
      <dgm:prSet presAssocID="{9426B4BC-27F3-4DCC-993B-1671239F89AB}" presName="parTxOnly" presStyleLbl="node1" presStyleIdx="1" presStyleCnt="4">
        <dgm:presLayoutVars>
          <dgm:chMax val="0"/>
          <dgm:chPref val="0"/>
          <dgm:bulletEnabled val="1"/>
        </dgm:presLayoutVars>
      </dgm:prSet>
      <dgm:spPr/>
    </dgm:pt>
    <dgm:pt modelId="{5B3CDDDB-EA12-44C3-BBFF-C491F44AEDE7}" type="pres">
      <dgm:prSet presAssocID="{9A935BD6-6F8B-42DC-8E70-7065A7138EA7}" presName="parTxOnlySpace" presStyleCnt="0"/>
      <dgm:spPr/>
    </dgm:pt>
    <dgm:pt modelId="{59C6F121-1288-4D5D-A329-60D901F23D3E}" type="pres">
      <dgm:prSet presAssocID="{8D870DC8-65D8-4ECE-AFB1-1F62F6EE6958}" presName="parTxOnly" presStyleLbl="node1" presStyleIdx="2" presStyleCnt="4">
        <dgm:presLayoutVars>
          <dgm:chMax val="0"/>
          <dgm:chPref val="0"/>
          <dgm:bulletEnabled val="1"/>
        </dgm:presLayoutVars>
      </dgm:prSet>
      <dgm:spPr/>
    </dgm:pt>
    <dgm:pt modelId="{A1E031E9-66FA-4278-BF02-1154955C73F7}" type="pres">
      <dgm:prSet presAssocID="{015342A2-6D79-445C-9D43-BDEAFA668E44}" presName="parTxOnlySpace" presStyleCnt="0"/>
      <dgm:spPr/>
    </dgm:pt>
    <dgm:pt modelId="{922F9B53-9A09-436E-AB64-6624A3337AC3}" type="pres">
      <dgm:prSet presAssocID="{1158A20C-6D0D-49E4-8C54-56FE53F58E57}" presName="parTxOnly" presStyleLbl="node1" presStyleIdx="3" presStyleCnt="4">
        <dgm:presLayoutVars>
          <dgm:chMax val="0"/>
          <dgm:chPref val="0"/>
          <dgm:bulletEnabled val="1"/>
        </dgm:presLayoutVars>
      </dgm:prSet>
      <dgm:spPr/>
    </dgm:pt>
  </dgm:ptLst>
  <dgm:cxnLst>
    <dgm:cxn modelId="{CD41553E-ABB1-4EE3-81AF-0216DFD0DC98}" srcId="{7D315E01-5389-4CD5-B4F9-41EE79588A13}" destId="{1158A20C-6D0D-49E4-8C54-56FE53F58E57}" srcOrd="3" destOrd="0" parTransId="{234D5F51-4DE4-433C-A840-5F84074C4D22}" sibTransId="{3BD2FB81-B3B8-4D4F-A1C0-E059C804976B}"/>
    <dgm:cxn modelId="{74027261-3F97-46F0-9484-9D28346B8EDD}" type="presOf" srcId="{F5AADFF6-B313-4AA3-85B6-541EA9595C06}" destId="{9C664D2A-5D1A-4E6C-9B6F-058E1FF13664}" srcOrd="0" destOrd="0" presId="urn:microsoft.com/office/officeart/2005/8/layout/chevron1"/>
    <dgm:cxn modelId="{F91A9B50-AEEA-45C0-9F45-469628EBBC49}" srcId="{7D315E01-5389-4CD5-B4F9-41EE79588A13}" destId="{F5AADFF6-B313-4AA3-85B6-541EA9595C06}" srcOrd="0" destOrd="0" parTransId="{C2C0060B-3068-4435-B571-93D5C9278105}" sibTransId="{CA05927A-61D9-4437-AFEF-3BBD47908FCE}"/>
    <dgm:cxn modelId="{72F08654-536F-4988-BB99-2C6E1E9C7852}" type="presOf" srcId="{7D315E01-5389-4CD5-B4F9-41EE79588A13}" destId="{76964BB6-88F8-42EB-99D5-16D751C039A7}" srcOrd="0" destOrd="0" presId="urn:microsoft.com/office/officeart/2005/8/layout/chevron1"/>
    <dgm:cxn modelId="{949C98BE-2405-4A1B-8E55-89AA3E885B99}" srcId="{7D315E01-5389-4CD5-B4F9-41EE79588A13}" destId="{9426B4BC-27F3-4DCC-993B-1671239F89AB}" srcOrd="1" destOrd="0" parTransId="{4CD3C8A3-0344-491D-BE34-4E378FAD1417}" sibTransId="{9A935BD6-6F8B-42DC-8E70-7065A7138EA7}"/>
    <dgm:cxn modelId="{327940CB-B4A4-4079-B3CF-2646D8527F7F}" type="presOf" srcId="{1158A20C-6D0D-49E4-8C54-56FE53F58E57}" destId="{922F9B53-9A09-436E-AB64-6624A3337AC3}" srcOrd="0" destOrd="0" presId="urn:microsoft.com/office/officeart/2005/8/layout/chevron1"/>
    <dgm:cxn modelId="{DF55D6DD-A5DF-45D0-B3A0-23B6A99001CD}" type="presOf" srcId="{9426B4BC-27F3-4DCC-993B-1671239F89AB}" destId="{FFCE7D4C-54F6-42B5-97DD-C23E7B8F7806}" srcOrd="0" destOrd="0" presId="urn:microsoft.com/office/officeart/2005/8/layout/chevron1"/>
    <dgm:cxn modelId="{85EA49DF-3D60-47F9-B887-48B9A68D2B9F}" type="presOf" srcId="{8D870DC8-65D8-4ECE-AFB1-1F62F6EE6958}" destId="{59C6F121-1288-4D5D-A329-60D901F23D3E}" srcOrd="0" destOrd="0" presId="urn:microsoft.com/office/officeart/2005/8/layout/chevron1"/>
    <dgm:cxn modelId="{5117ADF3-4058-4593-9927-8B0C22782AB9}" srcId="{7D315E01-5389-4CD5-B4F9-41EE79588A13}" destId="{8D870DC8-65D8-4ECE-AFB1-1F62F6EE6958}" srcOrd="2" destOrd="0" parTransId="{12D5E192-A7B3-4624-89E4-3F16F941A046}" sibTransId="{015342A2-6D79-445C-9D43-BDEAFA668E44}"/>
    <dgm:cxn modelId="{AA184A3E-9C27-4064-9FDA-4BA932A36DE6}" type="presParOf" srcId="{76964BB6-88F8-42EB-99D5-16D751C039A7}" destId="{9C664D2A-5D1A-4E6C-9B6F-058E1FF13664}" srcOrd="0" destOrd="0" presId="urn:microsoft.com/office/officeart/2005/8/layout/chevron1"/>
    <dgm:cxn modelId="{06B6B43C-59A6-46B7-AE92-B923CFB552F0}" type="presParOf" srcId="{76964BB6-88F8-42EB-99D5-16D751C039A7}" destId="{57FC9E3A-672B-4074-A589-62480B84FAEA}" srcOrd="1" destOrd="0" presId="urn:microsoft.com/office/officeart/2005/8/layout/chevron1"/>
    <dgm:cxn modelId="{E2816C70-D2A8-4B9D-8A21-5DF155B0DB17}" type="presParOf" srcId="{76964BB6-88F8-42EB-99D5-16D751C039A7}" destId="{FFCE7D4C-54F6-42B5-97DD-C23E7B8F7806}" srcOrd="2" destOrd="0" presId="urn:microsoft.com/office/officeart/2005/8/layout/chevron1"/>
    <dgm:cxn modelId="{4985AE96-6262-4978-8B36-55DFFBA726D5}" type="presParOf" srcId="{76964BB6-88F8-42EB-99D5-16D751C039A7}" destId="{5B3CDDDB-EA12-44C3-BBFF-C491F44AEDE7}" srcOrd="3" destOrd="0" presId="urn:microsoft.com/office/officeart/2005/8/layout/chevron1"/>
    <dgm:cxn modelId="{7CF184A9-6680-483D-9B11-FB06946B59C3}" type="presParOf" srcId="{76964BB6-88F8-42EB-99D5-16D751C039A7}" destId="{59C6F121-1288-4D5D-A329-60D901F23D3E}" srcOrd="4" destOrd="0" presId="urn:microsoft.com/office/officeart/2005/8/layout/chevron1"/>
    <dgm:cxn modelId="{77A9E29B-377A-4CF1-B587-4A988DE4699A}" type="presParOf" srcId="{76964BB6-88F8-42EB-99D5-16D751C039A7}" destId="{A1E031E9-66FA-4278-BF02-1154955C73F7}" srcOrd="5" destOrd="0" presId="urn:microsoft.com/office/officeart/2005/8/layout/chevron1"/>
    <dgm:cxn modelId="{119C5434-7F50-400E-BD36-57EB0656EA20}" type="presParOf" srcId="{76964BB6-88F8-42EB-99D5-16D751C039A7}" destId="{922F9B53-9A09-436E-AB64-6624A3337AC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64D2A-5D1A-4E6C-9B6F-058E1FF13664}">
      <dsp:nvSpPr>
        <dsp:cNvPr id="0" name=""/>
        <dsp:cNvSpPr/>
      </dsp:nvSpPr>
      <dsp:spPr>
        <a:xfrm>
          <a:off x="3472" y="792349"/>
          <a:ext cx="2021541" cy="808616"/>
        </a:xfrm>
        <a:prstGeom prst="chevron">
          <a:avLst/>
        </a:prstGeom>
        <a:solidFill>
          <a:srgbClr val="0E3D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No Problems</a:t>
          </a:r>
          <a:endParaRPr lang="en-CA" sz="2200" kern="1200" dirty="0"/>
        </a:p>
      </dsp:txBody>
      <dsp:txXfrm>
        <a:off x="407780" y="792349"/>
        <a:ext cx="1212925" cy="808616"/>
      </dsp:txXfrm>
    </dsp:sp>
    <dsp:sp modelId="{FFCE7D4C-54F6-42B5-97DD-C23E7B8F7806}">
      <dsp:nvSpPr>
        <dsp:cNvPr id="0" name=""/>
        <dsp:cNvSpPr/>
      </dsp:nvSpPr>
      <dsp:spPr>
        <a:xfrm>
          <a:off x="1822860" y="792349"/>
          <a:ext cx="2021541" cy="808616"/>
        </a:xfrm>
        <a:prstGeom prst="chevron">
          <a:avLst/>
        </a:prstGeom>
        <a:solidFill>
          <a:srgbClr val="0669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Minimal Problems</a:t>
          </a:r>
          <a:endParaRPr lang="en-CA" sz="2200" kern="1200" dirty="0"/>
        </a:p>
      </dsp:txBody>
      <dsp:txXfrm>
        <a:off x="2227168" y="792349"/>
        <a:ext cx="1212925" cy="808616"/>
      </dsp:txXfrm>
    </dsp:sp>
    <dsp:sp modelId="{59C6F121-1288-4D5D-A329-60D901F23D3E}">
      <dsp:nvSpPr>
        <dsp:cNvPr id="0" name=""/>
        <dsp:cNvSpPr/>
      </dsp:nvSpPr>
      <dsp:spPr>
        <a:xfrm>
          <a:off x="3642247" y="792349"/>
          <a:ext cx="2021541" cy="808616"/>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Many Problems</a:t>
          </a:r>
          <a:endParaRPr lang="en-CA" sz="2200" kern="1200" dirty="0"/>
        </a:p>
      </dsp:txBody>
      <dsp:txXfrm>
        <a:off x="4046555" y="792349"/>
        <a:ext cx="1212925" cy="808616"/>
      </dsp:txXfrm>
    </dsp:sp>
    <dsp:sp modelId="{922F9B53-9A09-436E-AB64-6624A3337AC3}">
      <dsp:nvSpPr>
        <dsp:cNvPr id="0" name=""/>
        <dsp:cNvSpPr/>
      </dsp:nvSpPr>
      <dsp:spPr>
        <a:xfrm>
          <a:off x="5461635" y="792349"/>
          <a:ext cx="2021541" cy="808616"/>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Serious Problems</a:t>
          </a:r>
          <a:endParaRPr lang="en-CA" sz="2200" kern="1200" dirty="0"/>
        </a:p>
      </dsp:txBody>
      <dsp:txXfrm>
        <a:off x="5865943" y="792349"/>
        <a:ext cx="1212925" cy="8086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34A7D-BC55-4F99-97E0-5FACB6F303F7}" type="datetimeFigureOut">
              <a:rPr lang="en-CA" smtClean="0"/>
              <a:t>2019-10-03</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68BD2-BE27-4A49-BD0C-7D0E2ED9DD9D}" type="slidenum">
              <a:rPr lang="en-CA" smtClean="0"/>
              <a:t>‹#›</a:t>
            </a:fld>
            <a:endParaRPr lang="en-CA"/>
          </a:p>
        </p:txBody>
      </p:sp>
    </p:spTree>
    <p:extLst>
      <p:ext uri="{BB962C8B-B14F-4D97-AF65-F5344CB8AC3E}">
        <p14:creationId xmlns:p14="http://schemas.microsoft.com/office/powerpoint/2010/main" val="11276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pha.ca/en/programs/portals/substance/article02.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cdc.gov/alcohol/fact-sheets/binge-drinking.htm" TargetMode="External"/><Relationship Id="rId4" Type="http://schemas.openxmlformats.org/officeDocument/2006/relationships/hyperlink" Target="http://www.camh.ca/en/education/about/camh_publications/Pages/binge_drinking.aspx"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dc.gov/alcohol/fact-sheets/binge-drinking.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ugfree.org/article/brain-development-teen-behavio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oasas.ny.gov/prevention/documents/AdolescentBrain.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pha.ca/en/programs/portals/substance/article02.aspx"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cdc.gov/alcohol/fact-sheets/binge-drinking.htm" TargetMode="External"/><Relationship Id="rId4" Type="http://schemas.openxmlformats.org/officeDocument/2006/relationships/hyperlink" Target="http://www.camh.ca/en/education/about/camh_publications/Pages/binge_drinking.aspx"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pha.ca/en/programs/portals/substance/article02.aspx"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cdc.gov/alcohol/fact-sheets/binge-drinking.htm" TargetMode="External"/><Relationship Id="rId4" Type="http://schemas.openxmlformats.org/officeDocument/2006/relationships/hyperlink" Target="http://www.camh.ca/en/education/about/camh_publications/Pages/binge_drinking.aspx"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pha.ca/en/programs/portals/substance/article02.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cdc.gov/alcohol/fact-sheets/binge-drinking.htm" TargetMode="External"/><Relationship Id="rId4" Type="http://schemas.openxmlformats.org/officeDocument/2006/relationships/hyperlink" Target="http://www.camh.ca/en/education/about/camh_publications/Pages/binge_drinking.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People will vary in their substance use consumption patterns, ranging from: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Never consuming cannabis (abstinent)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Experimental Use: has tried a substance one or several times. Use can be motivated by curiosity about the drug effect and peer influence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Occasional consumption with very little negative effects - use is irregular, usually confined to special occasions (holidays, birthdays etc.) or when opportunities present themselves directly. Availability, accessibility and affordability influence use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Regular consumption with very little negative effects – use has a predictable pattern, which may entail frequent or infrequent use. The user actively seeks to experience the drug effect, or to participate in the drug-taking activities of the peer group. Usually they feel in control of the drug use (i.e. can take it or leave it)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Regular consumption accompanied by difficulties in their lives due to consumption (around 10% of </a:t>
            </a:r>
            <a:r>
              <a:rPr lang="en-CA" sz="1200" b="1" i="0" u="none" strike="noStrike" kern="1200" baseline="0" dirty="0">
                <a:solidFill>
                  <a:schemeClr val="tx1"/>
                </a:solidFill>
                <a:highlight>
                  <a:srgbClr val="FFFF00"/>
                </a:highlight>
                <a:latin typeface="+mn-lt"/>
                <a:ea typeface="+mn-ea"/>
                <a:cs typeface="+mn-cs"/>
              </a:rPr>
              <a:t>cannabis- alcohol</a:t>
            </a:r>
            <a:r>
              <a:rPr lang="en-CA" sz="1200" b="0" i="0" u="none" strike="noStrike" kern="1200" baseline="0" dirty="0">
                <a:solidFill>
                  <a:schemeClr val="tx1"/>
                </a:solidFill>
                <a:latin typeface="+mn-lt"/>
                <a:ea typeface="+mn-ea"/>
                <a:cs typeface="+mn-cs"/>
              </a:rPr>
              <a:t> consumers) – Dependence: use is regular and predictable, and usually frequent. The user experiences a physiological and/or psychological need for the drug. They feel out of control in relation to its use, and will continue to use despite adverse consequences. Drugs often are used when alone, and daily activities may be planned around drug use.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People may move along the continuum of cannabis consumption forwards and backwards, ranging from abstinence to regular consumption over time. Why might someone move to different stages: see parents doing it, easy access, friend talking about having tried it, curiosity, see teens using on TV, see it as the “norm” to do at parties, to fit in, parents allow within the home, to control pain, Decreasing the potential harms associated with cannabis consumption may involve moving down the continuum and reducing consumption, or may involve changing the method of consumption. </a:t>
            </a:r>
            <a:endParaRPr lang="en-CA" b="1" dirty="0"/>
          </a:p>
        </p:txBody>
      </p:sp>
      <p:sp>
        <p:nvSpPr>
          <p:cNvPr id="4" name="Slide Number Placeholder 3"/>
          <p:cNvSpPr>
            <a:spLocks noGrp="1"/>
          </p:cNvSpPr>
          <p:nvPr>
            <p:ph type="sldNum" sz="quarter" idx="5"/>
          </p:nvPr>
        </p:nvSpPr>
        <p:spPr/>
        <p:txBody>
          <a:bodyPr/>
          <a:lstStyle/>
          <a:p>
            <a:fld id="{D1EA2B9F-75D1-4750-887B-6D1C4779A7AA}" type="slidenum">
              <a:rPr lang="en-CA" smtClean="0"/>
              <a:t>2</a:t>
            </a:fld>
            <a:endParaRPr lang="en-CA"/>
          </a:p>
        </p:txBody>
      </p:sp>
    </p:spTree>
    <p:extLst>
      <p:ext uri="{BB962C8B-B14F-4D97-AF65-F5344CB8AC3E}">
        <p14:creationId xmlns:p14="http://schemas.microsoft.com/office/powerpoint/2010/main" val="4679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p>
          <a:p>
            <a:r>
              <a:rPr lang="en-US" dirty="0"/>
              <a:t>Canadian Public Health Association. (n.d.). Binge drinking and alcohol poisoning: straight talk for parents. Retrieved from </a:t>
            </a:r>
            <a:br>
              <a:rPr lang="en-US" dirty="0"/>
            </a:br>
            <a:r>
              <a:rPr lang="en-US" dirty="0">
                <a:hlinkClick r:id="rId3"/>
              </a:rPr>
              <a:t>http://www.cpha.ca/en/programs/portals/substance/article02.aspx</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Centre for Addiction and Mental Health. (2008).  Partying and Getting Drunk [Brochure]. Toronto, ON. Retrieved from </a:t>
            </a:r>
            <a:br>
              <a:rPr lang="en-US" dirty="0"/>
            </a:br>
            <a:r>
              <a:rPr lang="en-US" dirty="0">
                <a:hlinkClick r:id="rId4"/>
              </a:rPr>
              <a:t>http://www.camh.ca/en/education/about/camh_publications/Pages/binge_drinking.aspx</a:t>
            </a:r>
            <a:r>
              <a:rPr lang="en-US" dirty="0"/>
              <a:t> </a:t>
            </a:r>
          </a:p>
          <a:p>
            <a:endParaRPr lang="en-US" dirty="0"/>
          </a:p>
          <a:p>
            <a:r>
              <a:rPr lang="en-US" dirty="0"/>
              <a:t>Centers for Disease Control and Prevention. (2012). Fact Sheets – Binge Drinking. Retrieved from </a:t>
            </a:r>
            <a:br>
              <a:rPr lang="en-US" dirty="0"/>
            </a:br>
            <a:r>
              <a:rPr lang="en-US" dirty="0">
                <a:hlinkClick r:id="rId5"/>
              </a:rPr>
              <a:t>http://www.cdc.gov/alcohol/fact-sheets/binge-drinking.htm</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Middlesex</a:t>
            </a:r>
            <a:r>
              <a:rPr lang="en-US" altLang="en-US" sz="1200" baseline="0" dirty="0"/>
              <a:t> London Health Unit (2017). Binge-Drinking &amp; Alcohol poisoning. Retrieved from </a:t>
            </a:r>
            <a:r>
              <a:rPr lang="en-CA" sz="1200" dirty="0"/>
              <a:t>https://www.healthunit.com/binge-drinking</a:t>
            </a:r>
          </a:p>
          <a:p>
            <a:endParaRPr lang="en-CA" dirty="0"/>
          </a:p>
        </p:txBody>
      </p:sp>
      <p:sp>
        <p:nvSpPr>
          <p:cNvPr id="4" name="Slide Number Placeholder 3"/>
          <p:cNvSpPr>
            <a:spLocks noGrp="1"/>
          </p:cNvSpPr>
          <p:nvPr>
            <p:ph type="sldNum" sz="quarter" idx="5"/>
          </p:nvPr>
        </p:nvSpPr>
        <p:spPr/>
        <p:txBody>
          <a:bodyPr/>
          <a:lstStyle/>
          <a:p>
            <a:fld id="{00968BD2-BE27-4A49-BD0C-7D0E2ED9DD9D}" type="slidenum">
              <a:rPr lang="en-CA" smtClean="0"/>
              <a:t>12</a:t>
            </a:fld>
            <a:endParaRPr lang="en-CA"/>
          </a:p>
        </p:txBody>
      </p:sp>
    </p:spTree>
    <p:extLst>
      <p:ext uri="{BB962C8B-B14F-4D97-AF65-F5344CB8AC3E}">
        <p14:creationId xmlns:p14="http://schemas.microsoft.com/office/powerpoint/2010/main" val="868711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B7895-B960-4F45-A517-606519AA024A}" type="slidenum">
              <a:rPr lang="en-US"/>
              <a:pPr/>
              <a:t>13</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Reference: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Middlesex</a:t>
            </a:r>
            <a:r>
              <a:rPr lang="en-US" altLang="en-US" sz="1200" baseline="0" dirty="0"/>
              <a:t> London Health Unit (2017). Binge-Drinking &amp; Alcohol poisoning. Retrieved from </a:t>
            </a:r>
            <a:r>
              <a:rPr lang="en-CA" sz="1200" dirty="0"/>
              <a:t>https://www.healthunit.com/binge-drinking</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53CAA-79D5-43F7-A24E-E078826F9C55}" type="slidenum">
              <a:rPr lang="en-US"/>
              <a:pPr/>
              <a:t>14</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dirty="0"/>
              <a:t>You</a:t>
            </a:r>
            <a:r>
              <a:rPr lang="en-US" baseline="0" dirty="0"/>
              <a:t> may want to have students demonstrate if there is time</a:t>
            </a:r>
            <a:r>
              <a:rPr lang="en-US" dirty="0"/>
              <a:t>.</a:t>
            </a:r>
          </a:p>
          <a:p>
            <a:endParaRPr lang="en-US" dirty="0"/>
          </a:p>
          <a:p>
            <a:r>
              <a:rPr lang="en-US" sz="1200" kern="1200" dirty="0">
                <a:solidFill>
                  <a:schemeClr val="tx1"/>
                </a:solidFill>
                <a:effectLst/>
                <a:latin typeface="Times New Roman" pitchFamily="18" charset="0"/>
                <a:ea typeface="+mn-ea"/>
                <a:cs typeface="+mn-cs"/>
              </a:rPr>
              <a:t>Bacchus Maneuver©: The Student Life Education Company, BACCHUS Canada. Reviewed 2011 Healthy Communities &amp; Injury Prevention Team.</a:t>
            </a:r>
            <a:endParaRPr lang="en-CA" sz="1200" kern="1200" dirty="0">
              <a:solidFill>
                <a:schemeClr val="tx1"/>
              </a:solidFill>
              <a:effectLst/>
              <a:latin typeface="Times New Roman" pitchFamily="18" charset="0"/>
              <a:ea typeface="+mn-ea"/>
              <a:cs typeface="+mn-cs"/>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“Caffeine has no effect on the metabolism of alcohol by the liver and thus does not reduce breath or blood alcohol concentrations (it does not “sober you up”) or reduce impairment due to alcohol consumption”.</a:t>
            </a:r>
          </a:p>
          <a:p>
            <a:endParaRPr lang="en-CA" dirty="0"/>
          </a:p>
          <a:p>
            <a:r>
              <a:rPr lang="en-CA" dirty="0"/>
              <a:t>Reference: </a:t>
            </a:r>
          </a:p>
          <a:p>
            <a:endParaRPr lang="en-CA" dirty="0"/>
          </a:p>
          <a:p>
            <a:r>
              <a:rPr lang="en-CA" dirty="0"/>
              <a:t>Centers for Disease Control and Prevention. (2018). Fact sheets: Alcohol and caffeine. Retrieved from: https://www.cdc.gov/alcohol/fact-sheets/caffeine-and-alcohol.htm</a:t>
            </a:r>
          </a:p>
        </p:txBody>
      </p:sp>
      <p:sp>
        <p:nvSpPr>
          <p:cNvPr id="4" name="Slide Number Placeholder 3"/>
          <p:cNvSpPr>
            <a:spLocks noGrp="1"/>
          </p:cNvSpPr>
          <p:nvPr>
            <p:ph type="sldNum" sz="quarter" idx="5"/>
          </p:nvPr>
        </p:nvSpPr>
        <p:spPr/>
        <p:txBody>
          <a:bodyPr/>
          <a:lstStyle/>
          <a:p>
            <a:fld id="{00968BD2-BE27-4A49-BD0C-7D0E2ED9DD9D}" type="slidenum">
              <a:rPr lang="en-CA" smtClean="0"/>
              <a:t>15</a:t>
            </a:fld>
            <a:endParaRPr lang="en-CA"/>
          </a:p>
        </p:txBody>
      </p:sp>
    </p:spTree>
    <p:extLst>
      <p:ext uri="{BB962C8B-B14F-4D97-AF65-F5344CB8AC3E}">
        <p14:creationId xmlns:p14="http://schemas.microsoft.com/office/powerpoint/2010/main" val="3382728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dirty="0"/>
          </a:p>
          <a:p>
            <a:pPr marL="0" marR="0" indent="0" algn="l" defTabSz="914400" rtl="0" eaLnBrk="1" fontAlgn="base" latinLnBrk="0" hangingPunct="1">
              <a:lnSpc>
                <a:spcPct val="100000"/>
              </a:lnSpc>
              <a:spcBef>
                <a:spcPct val="30000"/>
              </a:spcBef>
              <a:spcAft>
                <a:spcPct val="0"/>
              </a:spcAft>
              <a:buClrTx/>
              <a:buSzTx/>
              <a:buFontTx/>
              <a:buNone/>
              <a:tabLst/>
              <a:defRPr/>
            </a:pPr>
            <a:r>
              <a:rPr lang="en-CA" dirty="0"/>
              <a:t>Centre for Addiction and Mental Health </a:t>
            </a:r>
            <a:r>
              <a:rPr lang="en-US" dirty="0"/>
              <a:t> (2017). Ontario Student Drug Use and Health Survey.  Retrieved from</a:t>
            </a:r>
            <a:r>
              <a:rPr lang="en-US" baseline="0" dirty="0"/>
              <a:t> </a:t>
            </a:r>
            <a:r>
              <a:rPr lang="en-US" dirty="0"/>
              <a:t>http://www.camh.ca/en/research/news_and_publications/ontario-student-drug-use-and-health-survey/Documents/2017%20OSDUHS%20Documents/Summary_DrugUseReport_2017OSDUHS.pdf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Canadian Centre on</a:t>
            </a:r>
            <a:r>
              <a:rPr lang="en-US" baseline="0" dirty="0"/>
              <a:t> Substance Use and Addiction (2018).  Alcohol and Caffeine.  Retrieved from http://www.ccsa.ca/Eng/topics/alcohol/Alcohol-and-caffeine/Pages/default.aspx</a:t>
            </a:r>
            <a:endParaRPr lang="en-US" dirty="0"/>
          </a:p>
          <a:p>
            <a:endParaRPr lang="en-CA" dirty="0"/>
          </a:p>
          <a:p>
            <a:pPr marL="0" marR="0" indent="0" algn="l" defTabSz="914400" rtl="0" eaLnBrk="1" fontAlgn="base" latinLnBrk="0" hangingPunct="1">
              <a:lnSpc>
                <a:spcPct val="100000"/>
              </a:lnSpc>
              <a:spcBef>
                <a:spcPct val="30000"/>
              </a:spcBef>
              <a:spcAft>
                <a:spcPct val="0"/>
              </a:spcAft>
              <a:buClrTx/>
              <a:buSzTx/>
              <a:buFontTx/>
              <a:buNone/>
              <a:tabLst/>
              <a:defRPr/>
            </a:pPr>
            <a:r>
              <a:rPr lang="en-CA" dirty="0"/>
              <a:t>Middlesex</a:t>
            </a:r>
            <a:r>
              <a:rPr lang="en-CA" baseline="0" dirty="0"/>
              <a:t> London Health Unit (2017).  Alcohol and Energy Drinks.  Retrieved from https://www.healthunit.com/alcohol-and-energy-drinks</a:t>
            </a:r>
            <a:endParaRPr lang="en-CA" dirty="0"/>
          </a:p>
          <a:p>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16</a:t>
            </a:fld>
            <a:endParaRPr lang="en-US"/>
          </a:p>
        </p:txBody>
      </p:sp>
    </p:spTree>
    <p:extLst>
      <p:ext uri="{BB962C8B-B14F-4D97-AF65-F5344CB8AC3E}">
        <p14:creationId xmlns:p14="http://schemas.microsoft.com/office/powerpoint/2010/main" val="381726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Krieger, H., Young, C., </a:t>
            </a:r>
            <a:r>
              <a:rPr lang="en-US" dirty="0" err="1"/>
              <a:t>Anthenien</a:t>
            </a:r>
            <a:r>
              <a:rPr lang="en-US" dirty="0"/>
              <a:t>, A. &amp; Neighbors, C. (2018). The epidemiology of binge drinking among college-age individuals in the United States. </a:t>
            </a:r>
            <a:r>
              <a:rPr lang="en-US" i="1" dirty="0"/>
              <a:t>Alcohol Research, 39</a:t>
            </a:r>
            <a:r>
              <a:rPr lang="en-US" i="0" dirty="0"/>
              <a:t>(</a:t>
            </a:r>
            <a:r>
              <a:rPr lang="en-US" i="1" dirty="0"/>
              <a:t>1</a:t>
            </a:r>
            <a:r>
              <a:rPr lang="en-US" dirty="0"/>
              <a:t>), 23-30. Retrieved from: https://www.ncbi.nlm.nih.gov/pmc/articles/PMC6104967/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Centers for Disease Control and Prevention. (2012). Fact Sheets – Binge Drinking. Retrieved from </a:t>
            </a:r>
            <a:br>
              <a:rPr lang="en-US" dirty="0"/>
            </a:br>
            <a:r>
              <a:rPr lang="en-US" dirty="0">
                <a:hlinkClick r:id="rId3"/>
              </a:rPr>
              <a:t>http://www.cdc.gov/alcohol/fact-sheets/binge-drinking.htm</a:t>
            </a:r>
            <a:r>
              <a:rPr lang="en-US" dirty="0"/>
              <a:t> </a:t>
            </a:r>
          </a:p>
          <a:p>
            <a:endParaRPr lang="en-CA" dirty="0"/>
          </a:p>
        </p:txBody>
      </p:sp>
      <p:sp>
        <p:nvSpPr>
          <p:cNvPr id="4" name="Slide Number Placeholder 3"/>
          <p:cNvSpPr>
            <a:spLocks noGrp="1"/>
          </p:cNvSpPr>
          <p:nvPr>
            <p:ph type="sldNum" sz="quarter" idx="5"/>
          </p:nvPr>
        </p:nvSpPr>
        <p:spPr/>
        <p:txBody>
          <a:bodyPr/>
          <a:lstStyle/>
          <a:p>
            <a:fld id="{00968BD2-BE27-4A49-BD0C-7D0E2ED9DD9D}" type="slidenum">
              <a:rPr lang="en-CA" smtClean="0"/>
              <a:t>17</a:t>
            </a:fld>
            <a:endParaRPr lang="en-CA"/>
          </a:p>
        </p:txBody>
      </p:sp>
    </p:spTree>
    <p:extLst>
      <p:ext uri="{BB962C8B-B14F-4D97-AF65-F5344CB8AC3E}">
        <p14:creationId xmlns:p14="http://schemas.microsoft.com/office/powerpoint/2010/main" val="3461081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E4A46-A2C3-49F8-82EB-28ECB48DBDBA}" type="slidenum">
              <a:rPr lang="en-US"/>
              <a:pPr/>
              <a:t>18</a:t>
            </a:fld>
            <a:endParaRPr lang="en-US" dirty="0"/>
          </a:p>
        </p:txBody>
      </p:sp>
      <p:sp>
        <p:nvSpPr>
          <p:cNvPr id="470018" name="Rectangle 2"/>
          <p:cNvSpPr>
            <a:spLocks noGrp="1" noRot="1" noChangeAspect="1" noChangeArrowheads="1" noTextEdit="1"/>
          </p:cNvSpPr>
          <p:nvPr>
            <p:ph type="sldImg"/>
          </p:nvPr>
        </p:nvSpPr>
        <p:spPr>
          <a:xfrm>
            <a:off x="1181100" y="696913"/>
            <a:ext cx="4648200" cy="3486150"/>
          </a:xfrm>
          <a:ln/>
        </p:spPr>
      </p:sp>
      <p:sp>
        <p:nvSpPr>
          <p:cNvPr id="470019" name="Rectangle 3"/>
          <p:cNvSpPr>
            <a:spLocks noGrp="1" noChangeArrowheads="1"/>
          </p:cNvSpPr>
          <p:nvPr>
            <p:ph type="body" idx="1"/>
          </p:nvPr>
        </p:nvSpPr>
        <p:spPr>
          <a:xfrm>
            <a:off x="701993" y="4416744"/>
            <a:ext cx="5606419" cy="4182111"/>
          </a:xfrm>
        </p:spPr>
        <p:txBody>
          <a:bodyPr/>
          <a:lstStyle/>
          <a:p>
            <a:r>
              <a:rPr lang="en-US" sz="1000" dirty="0"/>
              <a:t>Alcohol use has many </a:t>
            </a:r>
            <a:r>
              <a:rPr lang="en-US" sz="1000" b="1" dirty="0"/>
              <a:t>immediate effects that increase the risk of harmful health and social conditions</a:t>
            </a:r>
            <a:r>
              <a:rPr lang="en-US" sz="1000" dirty="0"/>
              <a:t>. </a:t>
            </a:r>
          </a:p>
          <a:p>
            <a:endParaRPr lang="en-US" sz="1000" dirty="0"/>
          </a:p>
          <a:p>
            <a:r>
              <a:rPr lang="en-US" sz="1000" b="1" dirty="0"/>
              <a:t>Violence –</a:t>
            </a:r>
            <a:r>
              <a:rPr lang="en-US" sz="1000" dirty="0"/>
              <a:t> </a:t>
            </a:r>
            <a:r>
              <a:rPr lang="en-US" sz="1000" b="1" dirty="0"/>
              <a:t>fights</a:t>
            </a:r>
            <a:r>
              <a:rPr lang="en-US" sz="1000" dirty="0"/>
              <a:t>, </a:t>
            </a:r>
            <a:r>
              <a:rPr lang="en-US" sz="1000" b="1" dirty="0"/>
              <a:t>intimate partner violence</a:t>
            </a:r>
          </a:p>
          <a:p>
            <a:endParaRPr lang="en-US" sz="1000" b="1" dirty="0"/>
          </a:p>
          <a:p>
            <a:r>
              <a:rPr lang="en-US" sz="1000" b="1" dirty="0"/>
              <a:t>Risky Sexual Behaviours – </a:t>
            </a:r>
            <a:r>
              <a:rPr lang="en-US" sz="1000" dirty="0"/>
              <a:t>unprotected sex, sex with multiple partners, and increased risk of sexual assault. These behaviors can result in unintended pregnancy or sexually transmitted infections</a:t>
            </a:r>
          </a:p>
          <a:p>
            <a:endParaRPr lang="en-US" sz="1000" b="1" dirty="0"/>
          </a:p>
          <a:p>
            <a:r>
              <a:rPr lang="en-US" sz="1000" b="1" dirty="0"/>
              <a:t>Alcohol poisoning – </a:t>
            </a:r>
            <a:r>
              <a:rPr lang="en-US" sz="1000" dirty="0"/>
              <a:t>which is  a </a:t>
            </a:r>
            <a:r>
              <a:rPr lang="en-US" sz="1000" b="1" dirty="0"/>
              <a:t>medical emergency</a:t>
            </a:r>
            <a:endParaRPr lang="en-US" sz="1000" dirty="0"/>
          </a:p>
          <a:p>
            <a:endParaRPr lang="en-US" sz="1000" b="1" dirty="0"/>
          </a:p>
          <a:p>
            <a:r>
              <a:rPr lang="en-US" sz="1000" b="1" dirty="0"/>
              <a:t>Unintentional injuries – </a:t>
            </a:r>
            <a:r>
              <a:rPr lang="en-US" sz="1000" dirty="0"/>
              <a:t>traffic </a:t>
            </a:r>
            <a:r>
              <a:rPr lang="en-US" sz="1000" b="1" dirty="0"/>
              <a:t>crashes</a:t>
            </a:r>
            <a:r>
              <a:rPr lang="en-US" sz="1000" dirty="0"/>
              <a:t> (drunk driving), </a:t>
            </a:r>
            <a:r>
              <a:rPr lang="en-US" sz="1000" b="1" dirty="0"/>
              <a:t>falls</a:t>
            </a:r>
            <a:r>
              <a:rPr lang="en-US" sz="1000" dirty="0"/>
              <a:t>, </a:t>
            </a:r>
            <a:r>
              <a:rPr lang="en-US" sz="1000" b="1" dirty="0"/>
              <a:t>drowning</a:t>
            </a:r>
            <a:r>
              <a:rPr lang="en-US" sz="1000" dirty="0"/>
              <a:t>, </a:t>
            </a:r>
            <a:r>
              <a:rPr lang="en-US" sz="1000" b="1" dirty="0"/>
              <a:t>burns</a:t>
            </a:r>
            <a:r>
              <a:rPr lang="en-US" sz="1000" dirty="0"/>
              <a:t>, and unintentional </a:t>
            </a:r>
            <a:r>
              <a:rPr lang="en-US" sz="1000" b="1" dirty="0"/>
              <a:t>firearm injuries</a:t>
            </a:r>
            <a:r>
              <a:rPr lang="en-US" sz="1000" dirty="0"/>
              <a:t>.</a:t>
            </a:r>
          </a:p>
          <a:p>
            <a:endParaRPr lang="en-US" sz="1000" dirty="0"/>
          </a:p>
          <a:p>
            <a:pPr marL="0" marR="0" indent="0" algn="l" defTabSz="881259" rtl="0" eaLnBrk="1" fontAlgn="base" latinLnBrk="0" hangingPunct="1">
              <a:lnSpc>
                <a:spcPct val="100000"/>
              </a:lnSpc>
              <a:spcBef>
                <a:spcPct val="30000"/>
              </a:spcBef>
              <a:spcAft>
                <a:spcPct val="0"/>
              </a:spcAft>
              <a:buClrTx/>
              <a:buSzTx/>
              <a:buFontTx/>
              <a:buNone/>
              <a:tabLst/>
              <a:defRPr/>
            </a:pPr>
            <a:r>
              <a:rPr lang="en-US" sz="1000" b="1" dirty="0"/>
              <a:t>Fetal Alcohol Spectrum Disorder</a:t>
            </a:r>
            <a:r>
              <a:rPr lang="en-US" sz="1000" dirty="0"/>
              <a:t> </a:t>
            </a:r>
            <a:r>
              <a:rPr lang="en-US" sz="1000" b="1" dirty="0"/>
              <a:t>– </a:t>
            </a:r>
            <a:r>
              <a:rPr lang="en-CA" sz="1000" b="1" dirty="0"/>
              <a:t>It is recommended that women who are pregnant or trying to get pregnant avoid drinking alcohol.</a:t>
            </a:r>
            <a:r>
              <a:rPr lang="en-CA" sz="1000" b="1" baseline="0" dirty="0"/>
              <a:t>  </a:t>
            </a:r>
          </a:p>
          <a:p>
            <a:pPr marL="0" marR="0" indent="0" algn="l" defTabSz="881259" rtl="0" eaLnBrk="1" fontAlgn="base" latinLnBrk="0" hangingPunct="1">
              <a:lnSpc>
                <a:spcPct val="100000"/>
              </a:lnSpc>
              <a:spcBef>
                <a:spcPct val="30000"/>
              </a:spcBef>
              <a:spcAft>
                <a:spcPct val="0"/>
              </a:spcAft>
              <a:buClrTx/>
              <a:buSzTx/>
              <a:buFontTx/>
              <a:buNone/>
              <a:tabLst/>
              <a:defRPr/>
            </a:pPr>
            <a:r>
              <a:rPr lang="en-CA" sz="1000" b="1" baseline="0" dirty="0"/>
              <a:t>FASD can cause a </a:t>
            </a:r>
            <a:r>
              <a:rPr lang="en-US" sz="1000" dirty="0"/>
              <a:t>range of disabilities that result from prenatal alcohol exposure</a:t>
            </a:r>
            <a:r>
              <a:rPr lang="en-US" sz="1000" baseline="0" dirty="0"/>
              <a:t> including </a:t>
            </a:r>
            <a:r>
              <a:rPr lang="en-US" sz="1000" dirty="0"/>
              <a:t>b</a:t>
            </a:r>
            <a:r>
              <a:rPr lang="en-CA" sz="2000" dirty="0"/>
              <a:t>rain damage, learning disabilities, hearing difficulties, vision difficulties, organ damage,</a:t>
            </a:r>
            <a:r>
              <a:rPr lang="en-CA" sz="2000" baseline="0" dirty="0"/>
              <a:t> s</a:t>
            </a:r>
            <a:r>
              <a:rPr lang="en-CA" sz="2000" dirty="0"/>
              <a:t>low growth, and poor bone development.  </a:t>
            </a:r>
          </a:p>
          <a:p>
            <a:pPr marL="0" marR="0" indent="0" algn="l" defTabSz="881259" rtl="0" eaLnBrk="1" fontAlgn="base" latinLnBrk="0" hangingPunct="1">
              <a:lnSpc>
                <a:spcPct val="100000"/>
              </a:lnSpc>
              <a:spcBef>
                <a:spcPct val="30000"/>
              </a:spcBef>
              <a:spcAft>
                <a:spcPct val="0"/>
              </a:spcAft>
              <a:buClrTx/>
              <a:buSzTx/>
              <a:buFontTx/>
              <a:buNone/>
              <a:tabLst/>
              <a:defRPr/>
            </a:pPr>
            <a:r>
              <a:rPr lang="en-CA" sz="2000" b="1" dirty="0">
                <a:solidFill>
                  <a:srgbClr val="FF0000"/>
                </a:solidFill>
              </a:rPr>
              <a:t>FASD is 100% preventable.</a:t>
            </a:r>
            <a:r>
              <a:rPr lang="en-CA" sz="2000" b="1" baseline="0" dirty="0">
                <a:solidFill>
                  <a:srgbClr val="FF0000"/>
                </a:solidFill>
              </a:rPr>
              <a:t>  </a:t>
            </a:r>
            <a:r>
              <a:rPr lang="en-CA" sz="2000" b="1" dirty="0">
                <a:solidFill>
                  <a:srgbClr val="FF0000"/>
                </a:solidFill>
              </a:rPr>
              <a:t> </a:t>
            </a:r>
          </a:p>
          <a:p>
            <a:endParaRPr lang="en-US" sz="1000" dirty="0"/>
          </a:p>
          <a:p>
            <a:endParaRPr lang="en-US" sz="1000" dirty="0"/>
          </a:p>
          <a:p>
            <a:r>
              <a:rPr lang="en-US" sz="1000" b="1" dirty="0"/>
              <a:t>TIME MATTERS </a:t>
            </a:r>
            <a:r>
              <a:rPr lang="en-US" sz="1000" dirty="0"/>
              <a:t>– the less time between drinks, the slower the effects wear off , it takes anywhere from 1 hour to 1.5 hours for the body to clear one standard alcoholic drink. </a:t>
            </a:r>
          </a:p>
          <a:p>
            <a:endParaRPr lang="en-US" sz="1000" dirty="0"/>
          </a:p>
          <a:p>
            <a:pPr>
              <a:defRPr/>
            </a:pPr>
            <a:r>
              <a:rPr lang="en-US" altLang="en-US" sz="1000" b="0" dirty="0"/>
              <a:t>References:</a:t>
            </a:r>
          </a:p>
          <a:p>
            <a:pPr>
              <a:defRPr/>
            </a:pPr>
            <a:endParaRPr lang="en-US" altLang="en-US" sz="1000" b="0" dirty="0"/>
          </a:p>
          <a:p>
            <a:pPr marL="0" marR="0" indent="0" algn="l" defTabSz="882762" rtl="0" eaLnBrk="1" fontAlgn="base" latinLnBrk="0" hangingPunct="1">
              <a:lnSpc>
                <a:spcPct val="100000"/>
              </a:lnSpc>
              <a:spcBef>
                <a:spcPct val="30000"/>
              </a:spcBef>
              <a:spcAft>
                <a:spcPct val="0"/>
              </a:spcAft>
              <a:buClrTx/>
              <a:buSzTx/>
              <a:buFontTx/>
              <a:buNone/>
              <a:tabLst/>
              <a:defRPr/>
            </a:pPr>
            <a:r>
              <a:rPr lang="en-CA" sz="1000" dirty="0"/>
              <a:t>Centre for Addiction and Mental Health </a:t>
            </a:r>
            <a:r>
              <a:rPr lang="en-US" sz="1000" dirty="0"/>
              <a:t> (2017). Ontario Student Drug Use and Health Survey.  Retrieved from</a:t>
            </a:r>
            <a:r>
              <a:rPr lang="en-US" sz="1000" baseline="0" dirty="0"/>
              <a:t> </a:t>
            </a:r>
            <a:r>
              <a:rPr lang="en-US" sz="1000" dirty="0"/>
              <a:t>http://www.camh.ca/en/research/news_and_publications/ontario-student-drug-use-and-health-survey/Documents/2017%20OSDUHS%20Documents/Summary_DrugUseReport_2017OSDUHS.pdf</a:t>
            </a:r>
          </a:p>
          <a:p>
            <a:pPr marL="0" marR="0" indent="0" algn="l" defTabSz="882762" rtl="0" eaLnBrk="1" fontAlgn="base" latinLnBrk="0" hangingPunct="1">
              <a:lnSpc>
                <a:spcPct val="100000"/>
              </a:lnSpc>
              <a:spcBef>
                <a:spcPct val="30000"/>
              </a:spcBef>
              <a:spcAft>
                <a:spcPct val="0"/>
              </a:spcAft>
              <a:buClrTx/>
              <a:buSzTx/>
              <a:buFontTx/>
              <a:buNone/>
              <a:tabLst/>
              <a:defRPr/>
            </a:pPr>
            <a:endParaRPr lang="en-US" sz="1000" dirty="0"/>
          </a:p>
          <a:p>
            <a:pPr marL="0" marR="0" indent="0" algn="l" defTabSz="882762" rtl="0" eaLnBrk="1" fontAlgn="base" latinLnBrk="0" hangingPunct="1">
              <a:lnSpc>
                <a:spcPct val="100000"/>
              </a:lnSpc>
              <a:spcBef>
                <a:spcPct val="30000"/>
              </a:spcBef>
              <a:spcAft>
                <a:spcPct val="0"/>
              </a:spcAft>
              <a:buClrTx/>
              <a:buSzTx/>
              <a:buFontTx/>
              <a:buNone/>
              <a:tabLst/>
              <a:defRPr/>
            </a:pPr>
            <a:r>
              <a:rPr lang="en-US" sz="1000" dirty="0"/>
              <a:t>Middlesex London</a:t>
            </a:r>
            <a:r>
              <a:rPr lang="en-US" sz="1000" baseline="0" dirty="0"/>
              <a:t> Health Unit (2017). Reduce Your Alcohol Risks.  Retrieved from </a:t>
            </a:r>
            <a:r>
              <a:rPr lang="en-US" sz="1000" dirty="0"/>
              <a:t>https://www.healthunit.com/reduce-your-alcohol-risks</a:t>
            </a:r>
          </a:p>
          <a:p>
            <a:pPr defTabSz="882762">
              <a:defRPr/>
            </a:pPr>
            <a:endParaRPr lang="en-CA" sz="1000" dirty="0"/>
          </a:p>
          <a:p>
            <a:r>
              <a:rPr lang="en-US" sz="1000" dirty="0"/>
              <a:t>Rethink Your Drinking (2016).  Health</a:t>
            </a:r>
            <a:r>
              <a:rPr lang="en-US" sz="1000" baseline="0" dirty="0"/>
              <a:t> Effects.  </a:t>
            </a:r>
            <a:r>
              <a:rPr lang="en-US" sz="1000" dirty="0"/>
              <a:t>Retrieved from http://www.rethinkyourdrinking.ca/risks/</a:t>
            </a:r>
          </a:p>
        </p:txBody>
      </p:sp>
    </p:spTree>
    <p:extLst>
      <p:ext uri="{BB962C8B-B14F-4D97-AF65-F5344CB8AC3E}">
        <p14:creationId xmlns:p14="http://schemas.microsoft.com/office/powerpoint/2010/main" val="3748634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dirty="0"/>
              <a:t>References: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dirty="0"/>
          </a:p>
          <a:p>
            <a:pPr marL="0" marR="0" indent="0" algn="l" defTabSz="914400" rtl="0" eaLnBrk="1" fontAlgn="base" latinLnBrk="0" hangingPunct="1">
              <a:lnSpc>
                <a:spcPct val="100000"/>
              </a:lnSpc>
              <a:spcBef>
                <a:spcPct val="30000"/>
              </a:spcBef>
              <a:spcAft>
                <a:spcPct val="0"/>
              </a:spcAft>
              <a:buClrTx/>
              <a:buSzTx/>
              <a:buFontTx/>
              <a:buNone/>
              <a:tabLst/>
              <a:defRPr/>
            </a:pPr>
            <a:r>
              <a:rPr lang="en-CA" dirty="0"/>
              <a:t>Canadian Centre on Substance Use and Addiction. (2019). Canada’s low-risk alcohol drinking guidelines: Frequently asked questions. Retrieved from: https://ccsa.ca/sites/default/files/2019-04/2012-FAQs-Canada-Low-Risk-Alcohol-Drinking-Guidelines-en.pdf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alt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Middlesex</a:t>
            </a:r>
            <a:r>
              <a:rPr lang="en-US" altLang="en-US" sz="1200" baseline="0" dirty="0"/>
              <a:t> London Health Unit (2017). Drinking Alcohol-Short and Long Term Risks. Retrieved from </a:t>
            </a:r>
            <a:r>
              <a:rPr lang="en-CA" sz="1200" dirty="0"/>
              <a:t>https://www.healthunit.com/risks-of</a:t>
            </a:r>
            <a:r>
              <a:rPr lang="en-CA" sz="1200" baseline="0" dirty="0"/>
              <a:t>-drinking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sz="120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Rethink Your</a:t>
            </a:r>
            <a:r>
              <a:rPr lang="en-US" altLang="en-US" sz="1200" baseline="0" dirty="0"/>
              <a:t> Drinking (2016).  Health Effects.  Retrieved from http://www.rethinkyourdrinking.ca/risks/</a:t>
            </a:r>
            <a:endParaRPr lang="en-US" altLang="en-US" sz="1200" dirty="0"/>
          </a:p>
          <a:p>
            <a:endParaRPr lang="en-CA" dirty="0"/>
          </a:p>
        </p:txBody>
      </p:sp>
      <p:sp>
        <p:nvSpPr>
          <p:cNvPr id="4" name="Slide Number Placeholder 3"/>
          <p:cNvSpPr>
            <a:spLocks noGrp="1"/>
          </p:cNvSpPr>
          <p:nvPr>
            <p:ph type="sldNum" sz="quarter" idx="5"/>
          </p:nvPr>
        </p:nvSpPr>
        <p:spPr/>
        <p:txBody>
          <a:bodyPr/>
          <a:lstStyle/>
          <a:p>
            <a:fld id="{00968BD2-BE27-4A49-BD0C-7D0E2ED9DD9D}" type="slidenum">
              <a:rPr lang="en-CA" smtClean="0"/>
              <a:t>19</a:t>
            </a:fld>
            <a:endParaRPr lang="en-CA"/>
          </a:p>
        </p:txBody>
      </p:sp>
    </p:spTree>
    <p:extLst>
      <p:ext uri="{BB962C8B-B14F-4D97-AF65-F5344CB8AC3E}">
        <p14:creationId xmlns:p14="http://schemas.microsoft.com/office/powerpoint/2010/main" val="4224237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40735-A9CD-4517-BD81-A9A437716C54}" type="slidenum">
              <a:rPr lang="en-US"/>
              <a:pPr/>
              <a:t>20</a:t>
            </a:fld>
            <a:endParaRPr lang="en-US"/>
          </a:p>
        </p:txBody>
      </p:sp>
      <p:sp>
        <p:nvSpPr>
          <p:cNvPr id="472066" name="Rectangle 2"/>
          <p:cNvSpPr>
            <a:spLocks noGrp="1" noRot="1" noChangeAspect="1" noChangeArrowheads="1" noTextEdit="1"/>
          </p:cNvSpPr>
          <p:nvPr>
            <p:ph type="sldImg"/>
          </p:nvPr>
        </p:nvSpPr>
        <p:spPr>
          <a:xfrm>
            <a:off x="1181100" y="696913"/>
            <a:ext cx="4648200" cy="3486150"/>
          </a:xfrm>
          <a:ln/>
        </p:spPr>
      </p:sp>
      <p:sp>
        <p:nvSpPr>
          <p:cNvPr id="472067" name="Rectangle 3"/>
          <p:cNvSpPr>
            <a:spLocks noGrp="1" noChangeArrowheads="1"/>
          </p:cNvSpPr>
          <p:nvPr>
            <p:ph type="body" idx="1"/>
          </p:nvPr>
        </p:nvSpPr>
        <p:spPr>
          <a:xfrm>
            <a:off x="701993" y="4416744"/>
            <a:ext cx="5606419" cy="4182111"/>
          </a:xfrm>
        </p:spPr>
        <p:txBody>
          <a:bodyPr/>
          <a:lstStyle/>
          <a:p>
            <a:r>
              <a:rPr lang="en-US" sz="1000" dirty="0"/>
              <a:t>When we think of alcohol related harms, we often think of things like drunk driving crashes, a bar fight, or struggling with a hangover the next day – those immediate effects like on the pervious slides.</a:t>
            </a:r>
          </a:p>
          <a:p>
            <a:endParaRPr lang="en-US" sz="1000" dirty="0"/>
          </a:p>
          <a:p>
            <a:r>
              <a:rPr lang="en-US" sz="1000" dirty="0"/>
              <a:t>What we don’t always realize is that alcohol use can </a:t>
            </a:r>
            <a:r>
              <a:rPr lang="en-US" sz="1000" b="1" dirty="0"/>
              <a:t>lead to many long-term health problems such as:</a:t>
            </a:r>
            <a:r>
              <a:rPr lang="en-US" sz="1000" dirty="0"/>
              <a:t> </a:t>
            </a:r>
          </a:p>
          <a:p>
            <a:endParaRPr lang="en-US" sz="1000" dirty="0"/>
          </a:p>
          <a:p>
            <a:pPr>
              <a:buFontTx/>
              <a:buChar char="•"/>
            </a:pPr>
            <a:r>
              <a:rPr lang="en-US" sz="1000" b="1" dirty="0"/>
              <a:t>Cardiovascular problems – </a:t>
            </a:r>
            <a:r>
              <a:rPr lang="en-US" sz="1000" dirty="0"/>
              <a:t>heart attack, heart disease and high blood pressure</a:t>
            </a:r>
          </a:p>
          <a:p>
            <a:endParaRPr lang="en-US" sz="1000" dirty="0"/>
          </a:p>
          <a:p>
            <a:pPr marL="0" marR="0" indent="0" algn="l" defTabSz="914400" rtl="0" eaLnBrk="1" fontAlgn="base" latinLnBrk="0" hangingPunct="1">
              <a:lnSpc>
                <a:spcPct val="100000"/>
              </a:lnSpc>
              <a:spcBef>
                <a:spcPct val="30000"/>
              </a:spcBef>
              <a:spcAft>
                <a:spcPct val="0"/>
              </a:spcAft>
              <a:buClrTx/>
              <a:buSzTx/>
              <a:buFontTx/>
              <a:buChar char="•"/>
              <a:tabLst/>
              <a:defRPr/>
            </a:pPr>
            <a:r>
              <a:rPr lang="en-US" sz="1000" b="1" dirty="0"/>
              <a:t>Mental Health– </a:t>
            </a:r>
            <a:r>
              <a:rPr lang="en-US" sz="1000" dirty="0"/>
              <a:t>alcohol dependence, depression, anxiety, and suicide. What comes first-the substance use issue or the mental health concern-varies and may be difficult to determine.  The two are often intertwined and related.  </a:t>
            </a:r>
          </a:p>
          <a:p>
            <a:endParaRPr lang="en-US" sz="1000" dirty="0"/>
          </a:p>
          <a:p>
            <a:pPr>
              <a:buFontTx/>
              <a:buChar char="•"/>
            </a:pPr>
            <a:r>
              <a:rPr lang="en-US" sz="1000" b="1" dirty="0"/>
              <a:t>Social problems – </a:t>
            </a:r>
            <a:r>
              <a:rPr lang="en-US" sz="1000" dirty="0"/>
              <a:t>unemployment, lost productivity, financial crisis, and family/friend difficulties.</a:t>
            </a:r>
          </a:p>
          <a:p>
            <a:endParaRPr lang="en-US" sz="1000" dirty="0"/>
          </a:p>
          <a:p>
            <a:pPr>
              <a:buFontTx/>
              <a:buChar char="•"/>
            </a:pPr>
            <a:r>
              <a:rPr lang="en-US" sz="1000" b="1" dirty="0"/>
              <a:t>Neurological problems – </a:t>
            </a:r>
            <a:r>
              <a:rPr lang="en-US" sz="1000" dirty="0"/>
              <a:t>dementia and stroke.  We will talk about the impact on the teen brain next.  </a:t>
            </a:r>
          </a:p>
          <a:p>
            <a:endParaRPr lang="en-US" sz="1000" dirty="0"/>
          </a:p>
          <a:p>
            <a:pPr>
              <a:buFontTx/>
              <a:buChar char="•"/>
            </a:pPr>
            <a:r>
              <a:rPr lang="en-US" sz="1000" b="1" dirty="0"/>
              <a:t>Liver disease </a:t>
            </a:r>
            <a:r>
              <a:rPr lang="en-US" sz="1000" dirty="0"/>
              <a:t>and</a:t>
            </a:r>
            <a:r>
              <a:rPr lang="en-US" sz="1000" b="1" dirty="0"/>
              <a:t> </a:t>
            </a:r>
            <a:r>
              <a:rPr lang="en-US" sz="1000" dirty="0"/>
              <a:t>other</a:t>
            </a:r>
            <a:r>
              <a:rPr lang="en-US" sz="1000" b="1" dirty="0"/>
              <a:t> gastrointestinal problems</a:t>
            </a:r>
            <a:r>
              <a:rPr lang="en-US" sz="1000" dirty="0"/>
              <a:t> </a:t>
            </a:r>
            <a:endParaRPr lang="en-US" sz="1000" b="1" dirty="0"/>
          </a:p>
          <a:p>
            <a:endParaRPr lang="en-US" sz="1000" dirty="0"/>
          </a:p>
          <a:p>
            <a:r>
              <a:rPr lang="en-US" sz="1000" b="1" dirty="0"/>
              <a:t>Cancer –</a:t>
            </a:r>
            <a:r>
              <a:rPr lang="en-US" sz="1000" dirty="0"/>
              <a:t> Cancer is often surprising to the public – even though it was first linked to alcohol in the late 1980s – this includes cancers of the head &amp; neck, liver, colon, and breast. In general, the risk of cancer rises with increasing amounts of alcohol.  If you </a:t>
            </a:r>
            <a:r>
              <a:rPr lang="en-US" sz="1000" b="1" dirty="0"/>
              <a:t>drink &amp; smoke cigarettes, the risk of developing certain cancers is even greater</a:t>
            </a:r>
            <a:r>
              <a:rPr lang="en-US" sz="1000" dirty="0"/>
              <a:t>. </a:t>
            </a:r>
          </a:p>
          <a:p>
            <a:endParaRPr lang="en-US" sz="1000" dirty="0"/>
          </a:p>
          <a:p>
            <a:r>
              <a:rPr lang="en-CA" sz="1000" dirty="0"/>
              <a:t>It’s important to</a:t>
            </a:r>
            <a:r>
              <a:rPr lang="en-CA" sz="1000" b="1" dirty="0"/>
              <a:t> remember that alcohol is circulated through the blood to every organ and tissue in the body and therefore effects every organ and tissue in the body.</a:t>
            </a:r>
            <a:endParaRPr lang="en-US" sz="1000" dirty="0"/>
          </a:p>
          <a:p>
            <a:endParaRPr lang="en-US" sz="10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00"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0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00" dirty="0"/>
              <a:t>Middlesex</a:t>
            </a:r>
            <a:r>
              <a:rPr lang="en-US" altLang="en-US" sz="1000" baseline="0" dirty="0"/>
              <a:t> London Health Unit (2017). Drinking Alcohol-Short and Long Term Risks. Retrieved from </a:t>
            </a:r>
            <a:r>
              <a:rPr lang="en-CA" sz="1000" dirty="0"/>
              <a:t>https://www.healthunit.com/risks-of</a:t>
            </a:r>
            <a:r>
              <a:rPr lang="en-CA" sz="1000" baseline="0" dirty="0"/>
              <a:t>-drinking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sz="100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00" dirty="0"/>
              <a:t>Rethink Your</a:t>
            </a:r>
            <a:r>
              <a:rPr lang="en-US" altLang="en-US" sz="1000" baseline="0" dirty="0"/>
              <a:t> Drinking (2016).  Health Effects.  Retrieved from http://www.rethinkyourdrinking.ca/risks/</a:t>
            </a:r>
            <a:endParaRPr lang="en-US" altLang="en-US" sz="100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dirty="0"/>
          </a:p>
          <a:p>
            <a:endParaRPr lang="en-US" sz="1000" dirty="0"/>
          </a:p>
        </p:txBody>
      </p:sp>
    </p:spTree>
    <p:extLst>
      <p:ext uri="{BB962C8B-B14F-4D97-AF65-F5344CB8AC3E}">
        <p14:creationId xmlns:p14="http://schemas.microsoft.com/office/powerpoint/2010/main" val="3081372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Canadian Centre on Substance Use and Addiction (2018). Drinking Guidelines.  Retrieved</a:t>
            </a:r>
            <a:r>
              <a:rPr lang="en-US" b="0" baseline="0" dirty="0"/>
              <a:t> from </a:t>
            </a:r>
            <a:r>
              <a:rPr lang="en-US" b="0" dirty="0"/>
              <a:t>http://www.ccsa.ca/Resource%20Library/2012-Canada-Low-Risk-Alcohol-Drinking-Guidelines-Brochure-en.pdf</a:t>
            </a:r>
          </a:p>
          <a:p>
            <a:endParaRPr lang="en-CA" dirty="0"/>
          </a:p>
        </p:txBody>
      </p:sp>
      <p:sp>
        <p:nvSpPr>
          <p:cNvPr id="4" name="Slide Number Placeholder 3"/>
          <p:cNvSpPr>
            <a:spLocks noGrp="1"/>
          </p:cNvSpPr>
          <p:nvPr>
            <p:ph type="sldNum" sz="quarter" idx="5"/>
          </p:nvPr>
        </p:nvSpPr>
        <p:spPr/>
        <p:txBody>
          <a:bodyPr/>
          <a:lstStyle/>
          <a:p>
            <a:fld id="{00968BD2-BE27-4A49-BD0C-7D0E2ED9DD9D}" type="slidenum">
              <a:rPr lang="en-CA" smtClean="0"/>
              <a:t>21</a:t>
            </a:fld>
            <a:endParaRPr lang="en-CA"/>
          </a:p>
        </p:txBody>
      </p:sp>
    </p:spTree>
    <p:extLst>
      <p:ext uri="{BB962C8B-B14F-4D97-AF65-F5344CB8AC3E}">
        <p14:creationId xmlns:p14="http://schemas.microsoft.com/office/powerpoint/2010/main" val="288185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Women are anything but equal when we talk</a:t>
            </a:r>
            <a:r>
              <a:rPr lang="en-CA" b="0" baseline="0" dirty="0"/>
              <a:t> about alcohol and </a:t>
            </a:r>
            <a:r>
              <a:rPr lang="en-CA" b="0" dirty="0"/>
              <a:t>we wanted to take a minute to look at the unique characteristics that lead women to distinctive problems associated with alcohol. </a:t>
            </a:r>
          </a:p>
          <a:p>
            <a:endParaRPr lang="en-CA" b="1" dirty="0"/>
          </a:p>
          <a:p>
            <a:r>
              <a:rPr lang="en-CA" b="1" dirty="0"/>
              <a:t>Women are generally:</a:t>
            </a:r>
          </a:p>
          <a:p>
            <a:pPr>
              <a:buFontTx/>
              <a:buChar char="•"/>
            </a:pPr>
            <a:r>
              <a:rPr lang="en-CA" b="1" dirty="0"/>
              <a:t>Smaller</a:t>
            </a:r>
            <a:r>
              <a:rPr lang="en-CA" dirty="0"/>
              <a:t> then men</a:t>
            </a:r>
          </a:p>
          <a:p>
            <a:pPr>
              <a:buFontTx/>
              <a:buChar char="•"/>
            </a:pPr>
            <a:r>
              <a:rPr lang="en-CA" dirty="0"/>
              <a:t>Have </a:t>
            </a:r>
            <a:r>
              <a:rPr lang="en-CA" b="1" dirty="0"/>
              <a:t>less water in their bodies</a:t>
            </a:r>
            <a:r>
              <a:rPr lang="en-CA" dirty="0"/>
              <a:t> to dilute alcohol </a:t>
            </a:r>
          </a:p>
          <a:p>
            <a:pPr>
              <a:buFontTx/>
              <a:buChar char="•"/>
            </a:pPr>
            <a:r>
              <a:rPr lang="en-CA" dirty="0"/>
              <a:t>Have </a:t>
            </a:r>
            <a:r>
              <a:rPr lang="en-CA" b="1" dirty="0"/>
              <a:t>less alcohol </a:t>
            </a:r>
            <a:r>
              <a:rPr lang="en-US" b="1" dirty="0"/>
              <a:t>dehydrogenase</a:t>
            </a:r>
            <a:r>
              <a:rPr lang="en-US" dirty="0"/>
              <a:t> – enzyme that breaks down alcohol in the stomach</a:t>
            </a:r>
          </a:p>
          <a:p>
            <a:pPr>
              <a:buFontTx/>
              <a:buChar char="•"/>
            </a:pPr>
            <a:r>
              <a:rPr lang="en-US" dirty="0"/>
              <a:t>Have </a:t>
            </a:r>
            <a:r>
              <a:rPr lang="en-US" b="1" dirty="0"/>
              <a:t>changing hormone</a:t>
            </a:r>
            <a:r>
              <a:rPr lang="en-US" dirty="0"/>
              <a:t> </a:t>
            </a:r>
            <a:r>
              <a:rPr lang="en-US" b="1" dirty="0"/>
              <a:t>levels</a:t>
            </a:r>
            <a:r>
              <a:rPr lang="en-US" dirty="0"/>
              <a:t> that alter how alcohol is processed in our bodies</a:t>
            </a:r>
          </a:p>
          <a:p>
            <a:pPr>
              <a:buFontTx/>
              <a:buChar char="•"/>
            </a:pPr>
            <a:endParaRPr lang="en-US" dirty="0"/>
          </a:p>
          <a:p>
            <a:r>
              <a:rPr lang="en-CA" b="1" dirty="0"/>
              <a:t>All of these factors mean that alcohol stays in a woman’s body longer than a man’s and at higher concentrations.</a:t>
            </a:r>
          </a:p>
          <a:p>
            <a:endParaRPr lang="en-CA" b="1" dirty="0"/>
          </a:p>
          <a:p>
            <a:pPr>
              <a:lnSpc>
                <a:spcPct val="90000"/>
              </a:lnSpc>
            </a:pPr>
            <a:r>
              <a:rPr lang="en-US" dirty="0">
                <a:sym typeface="Wingdings" pitchFamily="2" charset="2"/>
              </a:rPr>
              <a:t>Women are also at  risk for breast cancer (less than1drink/day) and  risk for infertility, menstrual abnormalities, adverse pregnancy outcomes, unplanned pregnancies, sexually transmitted infections</a:t>
            </a:r>
            <a:endParaRPr lang="en-CA" dirty="0"/>
          </a:p>
          <a:p>
            <a:endParaRPr lang="en-CA" dirty="0"/>
          </a:p>
          <a:p>
            <a:r>
              <a:rPr lang="en-CA" dirty="0"/>
              <a:t>It’s important to</a:t>
            </a:r>
            <a:r>
              <a:rPr lang="en-CA" b="1" dirty="0"/>
              <a:t> remember that alcohol is circulated through the blood to every organ and tissue in the body – a  higher alcohol level circulating in the body equals more damage.</a:t>
            </a:r>
          </a:p>
          <a:p>
            <a:endParaRPr lang="en-CA" b="1"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Canadian Centre on</a:t>
            </a:r>
            <a:r>
              <a:rPr lang="en-US" sz="1200" baseline="0" dirty="0"/>
              <a:t> Substance Use (2014).  Women and Alcohol.  Retrieved from </a:t>
            </a:r>
            <a:r>
              <a:rPr lang="en-US" sz="1200" dirty="0"/>
              <a:t>http://www.ccdus.ca/Resource%20Library/CCSA-Women-and-Alcohol-Summary-2014-en.pdf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Middlesex London Health Unit</a:t>
            </a:r>
            <a:r>
              <a:rPr lang="en-US" sz="1200" baseline="0" dirty="0"/>
              <a:t> (2017).  Women and Alcohol.  Retrieved from </a:t>
            </a:r>
            <a:r>
              <a:rPr lang="en-US" sz="1200" dirty="0"/>
              <a:t>https://www.healthunit.com/women-and-alcohol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Rethink Your Drinking (2016).  </a:t>
            </a:r>
            <a:r>
              <a:rPr lang="en-US" sz="1200" i="0" dirty="0"/>
              <a:t>Sex</a:t>
            </a:r>
            <a:r>
              <a:rPr lang="en-US" sz="1200" dirty="0"/>
              <a:t>.</a:t>
            </a:r>
            <a:r>
              <a:rPr lang="en-US" sz="1200" baseline="0" dirty="0"/>
              <a:t> </a:t>
            </a:r>
            <a:r>
              <a:rPr lang="en-US" sz="1200" dirty="0"/>
              <a:t>Retrieved from http://www.rethinkyourdrinking.ca/sex2/</a:t>
            </a:r>
          </a:p>
          <a:p>
            <a:endParaRPr lang="en-CA" dirty="0"/>
          </a:p>
        </p:txBody>
      </p:sp>
      <p:sp>
        <p:nvSpPr>
          <p:cNvPr id="4" name="Slide Number Placeholder 3"/>
          <p:cNvSpPr>
            <a:spLocks noGrp="1"/>
          </p:cNvSpPr>
          <p:nvPr>
            <p:ph type="sldNum" sz="quarter" idx="5"/>
          </p:nvPr>
        </p:nvSpPr>
        <p:spPr/>
        <p:txBody>
          <a:bodyPr/>
          <a:lstStyle/>
          <a:p>
            <a:fld id="{00968BD2-BE27-4A49-BD0C-7D0E2ED9DD9D}" type="slidenum">
              <a:rPr lang="en-CA" smtClean="0"/>
              <a:t>4</a:t>
            </a:fld>
            <a:endParaRPr lang="en-CA"/>
          </a:p>
        </p:txBody>
      </p:sp>
    </p:spTree>
    <p:extLst>
      <p:ext uri="{BB962C8B-B14F-4D97-AF65-F5344CB8AC3E}">
        <p14:creationId xmlns:p14="http://schemas.microsoft.com/office/powerpoint/2010/main" val="3057902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92A4F-BD7E-4CB8-BE7D-582095BE20D2}" type="slidenum">
              <a:rPr lang="en-US"/>
              <a:pPr/>
              <a:t>22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701993" y="4416744"/>
            <a:ext cx="5606419" cy="4182111"/>
          </a:xfrm>
        </p:spPr>
        <p:txBody>
          <a:bodyPr/>
          <a:lstStyle/>
          <a:p>
            <a:r>
              <a:rPr lang="en-US" dirty="0"/>
              <a:t>In 2011 </a:t>
            </a:r>
            <a:r>
              <a:rPr lang="en-US" b="1" dirty="0"/>
              <a:t>Canada developed one national set of low-risk alcohol drinking guidelines</a:t>
            </a:r>
            <a:r>
              <a:rPr lang="en-US" dirty="0"/>
              <a:t>, with the support of federal, provincial and territorial health ministers, as well as many respected Canadian organizations.  </a:t>
            </a:r>
          </a:p>
          <a:p>
            <a:endParaRPr lang="en-US" dirty="0"/>
          </a:p>
          <a:p>
            <a:r>
              <a:rPr lang="en-US" dirty="0"/>
              <a:t>These guidelines, which are intended for Canadians of legal drinking age who choose to drink alcohol, </a:t>
            </a:r>
            <a:r>
              <a:rPr lang="en-US" b="1" dirty="0"/>
              <a:t>are informed by the most recent and best available scientific research and evidence</a:t>
            </a:r>
            <a:r>
              <a:rPr lang="en-US" dirty="0"/>
              <a:t>. They are intended to provide consistent information across the country to </a:t>
            </a:r>
            <a:r>
              <a:rPr lang="en-US" b="1" dirty="0"/>
              <a:t>help Canadians moderate their alcohol consumption and reduce their immediate and long-term alcohol-related harm.</a:t>
            </a:r>
          </a:p>
          <a:p>
            <a:endParaRPr lang="en-US" b="1" dirty="0"/>
          </a:p>
          <a:p>
            <a:r>
              <a:rPr lang="en-US" b="1" dirty="0"/>
              <a:t>The idea is if all Canadian drinkers were drinking alcohol within the proposed guidelines, it is estimated that alcohol-related deaths would be reduced by approximately 4,600 per year.*</a:t>
            </a:r>
          </a:p>
          <a:p>
            <a:endParaRPr lang="en-US" b="1" dirty="0"/>
          </a:p>
          <a:p>
            <a:r>
              <a:rPr lang="en-US" b="1" dirty="0"/>
              <a:t>There are 5 sections to the LRDGs</a:t>
            </a:r>
          </a:p>
          <a:p>
            <a:endParaRPr lang="en-US" b="1" dirty="0"/>
          </a:p>
          <a:p>
            <a:r>
              <a:rPr lang="en-US" b="0" dirty="0"/>
              <a:t>Reference:</a:t>
            </a:r>
          </a:p>
          <a:p>
            <a:endParaRPr lang="en-US" b="0" dirty="0"/>
          </a:p>
          <a:p>
            <a:r>
              <a:rPr lang="en-US" b="0" dirty="0"/>
              <a:t>Canadian Centre on Substance Use and Addiction (2018). Drinking Guidelines.  Retrieved</a:t>
            </a:r>
            <a:r>
              <a:rPr lang="en-US" b="0" baseline="0" dirty="0"/>
              <a:t> from </a:t>
            </a:r>
            <a:r>
              <a:rPr lang="en-US" b="0" dirty="0"/>
              <a:t>http://www.ccsa.ca/Resource%20Library/2012-Canada-Low-Risk-Alcohol-Drinking-Guidelines-Brochure-en.pdf</a:t>
            </a:r>
          </a:p>
          <a:p>
            <a:endParaRPr lang="en-US" b="1" dirty="0"/>
          </a:p>
        </p:txBody>
      </p:sp>
    </p:spTree>
    <p:extLst>
      <p:ext uri="{BB962C8B-B14F-4D97-AF65-F5344CB8AC3E}">
        <p14:creationId xmlns:p14="http://schemas.microsoft.com/office/powerpoint/2010/main" val="84126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Important to note that these guidelines apply to adults of drinking age (&gt;19</a:t>
            </a:r>
            <a:r>
              <a:rPr lang="en-CA" baseline="0" dirty="0"/>
              <a:t> years).</a:t>
            </a:r>
            <a:endParaRPr lang="en-CA" dirty="0"/>
          </a:p>
          <a:p>
            <a:endParaRPr lang="en-CA" dirty="0"/>
          </a:p>
          <a:p>
            <a:r>
              <a:rPr lang="en-CA" dirty="0"/>
              <a:t>Reference:</a:t>
            </a:r>
          </a:p>
          <a:p>
            <a:endParaRPr lang="en-CA" dirty="0"/>
          </a:p>
          <a:p>
            <a:r>
              <a:rPr lang="en-CA" dirty="0"/>
              <a:t>Rethink Your</a:t>
            </a:r>
            <a:r>
              <a:rPr lang="en-CA" baseline="0" dirty="0"/>
              <a:t> Drinking (2016). Guidelines. Retrieved from </a:t>
            </a:r>
            <a:r>
              <a:rPr lang="en-CA" dirty="0"/>
              <a:t>http://www.rethinkyourdrinking.ca/information/</a:t>
            </a:r>
          </a:p>
        </p:txBody>
      </p:sp>
      <p:sp>
        <p:nvSpPr>
          <p:cNvPr id="4" name="Slide Number Placeholder 3"/>
          <p:cNvSpPr>
            <a:spLocks noGrp="1"/>
          </p:cNvSpPr>
          <p:nvPr>
            <p:ph type="sldNum" sz="quarter" idx="10"/>
          </p:nvPr>
        </p:nvSpPr>
        <p:spPr/>
        <p:txBody>
          <a:bodyPr/>
          <a:lstStyle/>
          <a:p>
            <a:fld id="{41F8A2F4-E82C-40E8-83EF-2F1540E2C920}" type="slidenum">
              <a:rPr lang="en-US" smtClean="0"/>
              <a:pPr/>
              <a:t>23</a:t>
            </a:fld>
            <a:endParaRPr lang="en-US"/>
          </a:p>
        </p:txBody>
      </p:sp>
    </p:spTree>
    <p:extLst>
      <p:ext uri="{BB962C8B-B14F-4D97-AF65-F5344CB8AC3E}">
        <p14:creationId xmlns:p14="http://schemas.microsoft.com/office/powerpoint/2010/main" val="1704347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151" indent="-190151">
              <a:lnSpc>
                <a:spcPct val="80000"/>
              </a:lnSpc>
            </a:pPr>
            <a:r>
              <a:rPr lang="en-US" sz="1200" dirty="0"/>
              <a:t>References:</a:t>
            </a:r>
          </a:p>
          <a:p>
            <a:pPr marL="190151" indent="-190151">
              <a:lnSpc>
                <a:spcPct val="80000"/>
              </a:lnSpc>
            </a:pPr>
            <a:endParaRPr lang="en-US" sz="1200" dirty="0"/>
          </a:p>
          <a:p>
            <a:r>
              <a:rPr lang="en-US" dirty="0"/>
              <a:t>Butt et. al</a:t>
            </a:r>
            <a:r>
              <a:rPr lang="en-US" baseline="0" dirty="0"/>
              <a:t> (2011).  Alcohol and Health in Canada: A Summary of Evidence and Guidelines for Low-Risk Drinking.  Retrieved from </a:t>
            </a:r>
            <a:r>
              <a:rPr lang="en-US" dirty="0"/>
              <a:t>http://www.ccdus.ca/Resource%20Library/2011-Summary-of-Evidence-and-Guidelines-for-Low-Risk%20Drinking-en.pdf</a:t>
            </a:r>
            <a:endParaRPr lang="en-CA" dirty="0"/>
          </a:p>
          <a:p>
            <a:pPr marL="190151" indent="-190151">
              <a:lnSpc>
                <a:spcPct val="80000"/>
              </a:lnSpc>
            </a:pPr>
            <a:endParaRPr lang="en-US" sz="1200" dirty="0"/>
          </a:p>
          <a:p>
            <a:pPr marL="190151" indent="-190151">
              <a:lnSpc>
                <a:spcPct val="80000"/>
              </a:lnSpc>
            </a:pPr>
            <a:r>
              <a:rPr lang="en-US" sz="1200" dirty="0"/>
              <a:t>Centre for Addiction and Mental Health. (2018). Do You</a:t>
            </a:r>
            <a:r>
              <a:rPr lang="en-US" sz="1200" baseline="0" dirty="0"/>
              <a:t> Know…Alcohol</a:t>
            </a:r>
            <a:r>
              <a:rPr lang="en-US" sz="1200" dirty="0"/>
              <a:t>. Retrieved from </a:t>
            </a:r>
          </a:p>
          <a:p>
            <a:pPr marL="190151" indent="-190151">
              <a:lnSpc>
                <a:spcPct val="80000"/>
              </a:lnSpc>
            </a:pPr>
            <a:r>
              <a:rPr lang="en-US" sz="1200" dirty="0"/>
              <a:t>http://www.camhx.ca/About_Addiction_Mental_Health/Drug_and_Addiction_Information/alcohol_dyk.html</a:t>
            </a:r>
          </a:p>
          <a:p>
            <a:pPr marL="190151" indent="-190151">
              <a:lnSpc>
                <a:spcPct val="80000"/>
              </a:lnSpc>
            </a:pPr>
            <a:endParaRPr lang="en-US" sz="1200"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24</a:t>
            </a:fld>
            <a:endParaRPr lang="en-US"/>
          </a:p>
        </p:txBody>
      </p:sp>
    </p:spTree>
    <p:extLst>
      <p:ext uri="{BB962C8B-B14F-4D97-AF65-F5344CB8AC3E}">
        <p14:creationId xmlns:p14="http://schemas.microsoft.com/office/powerpoint/2010/main" val="1058214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Government of Canada (2018).  Drinking</a:t>
            </a:r>
            <a:r>
              <a:rPr lang="en-US" b="0" baseline="0" dirty="0"/>
              <a:t> and Driving Laws – Criminal Code of Canada.  Retrieved from </a:t>
            </a:r>
            <a:r>
              <a:rPr lang="en-US" b="0" dirty="0"/>
              <a:t>http://laws-lois.justice.gc.ca/eng/acts/C-46/section-255.html</a:t>
            </a:r>
          </a:p>
          <a:p>
            <a:endParaRPr lang="en-CA" dirty="0"/>
          </a:p>
        </p:txBody>
      </p:sp>
      <p:sp>
        <p:nvSpPr>
          <p:cNvPr id="4" name="Slide Number Placeholder 3"/>
          <p:cNvSpPr>
            <a:spLocks noGrp="1"/>
          </p:cNvSpPr>
          <p:nvPr>
            <p:ph type="sldNum" sz="quarter" idx="5"/>
          </p:nvPr>
        </p:nvSpPr>
        <p:spPr/>
        <p:txBody>
          <a:bodyPr/>
          <a:lstStyle/>
          <a:p>
            <a:fld id="{00968BD2-BE27-4A49-BD0C-7D0E2ED9DD9D}" type="slidenum">
              <a:rPr lang="en-CA" smtClean="0"/>
              <a:t>25</a:t>
            </a:fld>
            <a:endParaRPr lang="en-CA"/>
          </a:p>
        </p:txBody>
      </p:sp>
    </p:spTree>
    <p:extLst>
      <p:ext uri="{BB962C8B-B14F-4D97-AF65-F5344CB8AC3E}">
        <p14:creationId xmlns:p14="http://schemas.microsoft.com/office/powerpoint/2010/main" val="2526414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30B2F-E6ED-4399-A532-8524642AA85C}" type="slidenum">
              <a:rPr lang="en-US"/>
              <a:pPr/>
              <a:t>26</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b="0" dirty="0"/>
              <a:t>References:</a:t>
            </a:r>
          </a:p>
          <a:p>
            <a:endParaRPr lang="en-US" b="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a:t>Government of Canada (2018).  Drinking</a:t>
            </a:r>
            <a:r>
              <a:rPr lang="en-US" b="0" baseline="0" dirty="0"/>
              <a:t> and Driving Laws – Criminal Code of Canada.  Retrieved from </a:t>
            </a:r>
            <a:r>
              <a:rPr lang="en-US" b="0" dirty="0"/>
              <a:t>http://laws-lois.justice.gc.ca/eng/acts/C-46/section-255.html</a:t>
            </a:r>
          </a:p>
          <a:p>
            <a:endParaRPr lang="en-US" b="0" dirty="0"/>
          </a:p>
          <a:p>
            <a:r>
              <a:rPr lang="en-US" b="0" dirty="0"/>
              <a:t>Government</a:t>
            </a:r>
            <a:r>
              <a:rPr lang="en-US" b="0" baseline="0" dirty="0"/>
              <a:t> of Ontario (2017).  Liquor License Act.  Retrieved from </a:t>
            </a:r>
            <a:r>
              <a:rPr lang="en-US" b="0" dirty="0"/>
              <a:t>https://www.ontario.ca/laws/statute/90l19</a:t>
            </a:r>
          </a:p>
          <a:p>
            <a:endParaRPr lang="en-US" b="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Ontario Ministry of Transportation (2018).  Impaired</a:t>
            </a:r>
            <a:r>
              <a:rPr lang="en-CA" baseline="0" dirty="0"/>
              <a:t> Driving.  Retrieved from </a:t>
            </a:r>
            <a:r>
              <a:rPr lang="en-CA" dirty="0"/>
              <a:t>http://www.mto.gov.on.ca/english/safety/impaired-driving.shtml</a:t>
            </a:r>
          </a:p>
        </p:txBody>
      </p:sp>
      <p:sp>
        <p:nvSpPr>
          <p:cNvPr id="4" name="Slide Number Placeholder 3"/>
          <p:cNvSpPr>
            <a:spLocks noGrp="1"/>
          </p:cNvSpPr>
          <p:nvPr>
            <p:ph type="sldNum" sz="quarter" idx="10"/>
          </p:nvPr>
        </p:nvSpPr>
        <p:spPr/>
        <p:txBody>
          <a:bodyPr/>
          <a:lstStyle/>
          <a:p>
            <a:fld id="{41F8A2F4-E82C-40E8-83EF-2F1540E2C920}" type="slidenum">
              <a:rPr lang="en-US" smtClean="0"/>
              <a:pPr/>
              <a:t>27</a:t>
            </a:fld>
            <a:endParaRPr lang="en-US"/>
          </a:p>
        </p:txBody>
      </p:sp>
    </p:spTree>
    <p:extLst>
      <p:ext uri="{BB962C8B-B14F-4D97-AF65-F5344CB8AC3E}">
        <p14:creationId xmlns:p14="http://schemas.microsoft.com/office/powerpoint/2010/main" val="2922984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Its difficult</a:t>
            </a:r>
            <a:r>
              <a:rPr lang="en-CA" baseline="0" dirty="0"/>
              <a:t> to remember your limits when they are being pushed by the atmosphere of playing the game. We can quickly consume above and beyond what our bodies can handle when we participate in drinking games. </a:t>
            </a:r>
          </a:p>
          <a:p>
            <a:endParaRPr lang="en-CA" baseline="0" dirty="0"/>
          </a:p>
          <a:p>
            <a:r>
              <a:rPr lang="en-CA" baseline="0" dirty="0"/>
              <a:t>Reference:</a:t>
            </a:r>
          </a:p>
          <a:p>
            <a:endParaRPr lang="en-CA" baseline="0" dirty="0"/>
          </a:p>
          <a:p>
            <a:r>
              <a:rPr lang="en-US" sz="1200" dirty="0"/>
              <a:t>Rethink Your Drinking (2016).  Risky Drinking.  Retrieved from </a:t>
            </a:r>
            <a:r>
              <a:rPr lang="en-CA" baseline="0" dirty="0"/>
              <a:t>http://www.rethinkyourdrinking.ca/playing-matters/</a:t>
            </a:r>
          </a:p>
        </p:txBody>
      </p:sp>
      <p:sp>
        <p:nvSpPr>
          <p:cNvPr id="4" name="Slide Number Placeholder 3"/>
          <p:cNvSpPr>
            <a:spLocks noGrp="1"/>
          </p:cNvSpPr>
          <p:nvPr>
            <p:ph type="sldNum" sz="quarter" idx="10"/>
          </p:nvPr>
        </p:nvSpPr>
        <p:spPr/>
        <p:txBody>
          <a:bodyPr/>
          <a:lstStyle/>
          <a:p>
            <a:fld id="{41F8A2F4-E82C-40E8-83EF-2F1540E2C920}" type="slidenum">
              <a:rPr lang="en-US" smtClean="0"/>
              <a:pPr/>
              <a:t>28</a:t>
            </a:fld>
            <a:endParaRPr lang="en-US"/>
          </a:p>
        </p:txBody>
      </p:sp>
    </p:spTree>
    <p:extLst>
      <p:ext uri="{BB962C8B-B14F-4D97-AF65-F5344CB8AC3E}">
        <p14:creationId xmlns:p14="http://schemas.microsoft.com/office/powerpoint/2010/main" val="4112977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05F41-A68A-4873-85B1-3FCBFCA2C13C}" type="slidenum">
              <a:rPr lang="en-US"/>
              <a:pPr/>
              <a:t>30</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ltLang="en-US" dirty="0"/>
              <a:t>TVAS-numerous programs staffed by professionals- support, education and treatment.  Services are free and confidential.</a:t>
            </a:r>
          </a:p>
          <a:p>
            <a:endParaRPr lang="en-US" altLang="en-US" dirty="0"/>
          </a:p>
          <a:p>
            <a:r>
              <a:rPr lang="en-US" altLang="en-US" dirty="0"/>
              <a:t>CAMH- educational, web-based, research- programs based in Toronto.  </a:t>
            </a:r>
            <a:r>
              <a:rPr lang="en-US" dirty="0"/>
              <a:t>The Youth Addiction and Concurrent Disorders Service (YACDS) offers treatment to young people (14 to 24 years) who have substance use challenges/concerns, with or without concurrent mental health concerns, and to their families. </a:t>
            </a:r>
          </a:p>
          <a:p>
            <a:endParaRPr lang="en-US" altLang="en-US" dirty="0"/>
          </a:p>
          <a:p>
            <a:r>
              <a:rPr lang="en-US" altLang="en-US" dirty="0" err="1"/>
              <a:t>Connex</a:t>
            </a:r>
            <a:r>
              <a:rPr lang="en-US" altLang="en-US" dirty="0"/>
              <a:t>- </a:t>
            </a:r>
            <a:r>
              <a:rPr lang="en-US" dirty="0"/>
              <a:t>Access to Addiction, Mental Health, and Problem Gambling Services.  </a:t>
            </a:r>
            <a:r>
              <a:rPr lang="en-US" dirty="0" err="1"/>
              <a:t>ConnexOntario</a:t>
            </a:r>
            <a:r>
              <a:rPr lang="en-US" dirty="0"/>
              <a:t> provides free and confidential health services information for people experiencing problems with alcohol and drugs, mental illness or gambling. Funded by the Government of Ontario.  Helpline is 24/7, confidential and free.</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CMHA- P</a:t>
            </a:r>
            <a:r>
              <a:rPr lang="en-US" dirty="0"/>
              <a:t>romotes good mental health, prevent further illness, offer treatment, support recovery and provide mental health education in the communities of London, Middlesex, Exeter and Goderich.</a:t>
            </a:r>
          </a:p>
          <a:p>
            <a:endParaRPr lang="en-US" altLang="en-US" dirty="0"/>
          </a:p>
          <a:p>
            <a:r>
              <a:rPr lang="en-US" sz="1200" kern="1200" dirty="0">
                <a:solidFill>
                  <a:schemeClr val="tx1"/>
                </a:solidFill>
                <a:effectLst/>
                <a:latin typeface="Times New Roman" pitchFamily="18" charset="0"/>
                <a:ea typeface="+mn-ea"/>
                <a:cs typeface="+mn-cs"/>
              </a:rPr>
              <a:t>Reach Out is a confidential 24/7 information, support and crisis service for people living with mental health or addictions concerns in Elgin, Oxford, Middlesex and London.</a:t>
            </a:r>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31</a:t>
            </a:fld>
            <a:endParaRPr lang="en-US"/>
          </a:p>
        </p:txBody>
      </p:sp>
    </p:spTree>
    <p:extLst>
      <p:ext uri="{BB962C8B-B14F-4D97-AF65-F5344CB8AC3E}">
        <p14:creationId xmlns:p14="http://schemas.microsoft.com/office/powerpoint/2010/main" val="291115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 </a:t>
            </a:r>
          </a:p>
          <a:p>
            <a:endParaRPr lang="en-CA" dirty="0"/>
          </a:p>
          <a:p>
            <a:r>
              <a:rPr lang="en-CA" dirty="0"/>
              <a:t>OSDUHS 2017 </a:t>
            </a:r>
          </a:p>
        </p:txBody>
      </p:sp>
      <p:sp>
        <p:nvSpPr>
          <p:cNvPr id="4" name="Slide Number Placeholder 3"/>
          <p:cNvSpPr>
            <a:spLocks noGrp="1"/>
          </p:cNvSpPr>
          <p:nvPr>
            <p:ph type="sldNum" sz="quarter" idx="5"/>
          </p:nvPr>
        </p:nvSpPr>
        <p:spPr/>
        <p:txBody>
          <a:bodyPr/>
          <a:lstStyle/>
          <a:p>
            <a:fld id="{00968BD2-BE27-4A49-BD0C-7D0E2ED9DD9D}" type="slidenum">
              <a:rPr lang="en-CA" smtClean="0"/>
              <a:t>5</a:t>
            </a:fld>
            <a:endParaRPr lang="en-CA"/>
          </a:p>
        </p:txBody>
      </p:sp>
    </p:spTree>
    <p:extLst>
      <p:ext uri="{BB962C8B-B14F-4D97-AF65-F5344CB8AC3E}">
        <p14:creationId xmlns:p14="http://schemas.microsoft.com/office/powerpoint/2010/main" val="97372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 </a:t>
            </a:r>
          </a:p>
          <a:p>
            <a:endParaRPr lang="en-CA" dirty="0"/>
          </a:p>
          <a:p>
            <a:r>
              <a:rPr lang="en-CA" dirty="0"/>
              <a:t>Foundation for a Drug Free World. (2019). What is alcohol. Retrieved from: https://www.drugfreeworld.org/drugfacts/alcohol.html</a:t>
            </a:r>
          </a:p>
          <a:p>
            <a:endParaRPr lang="en-CA" dirty="0"/>
          </a:p>
        </p:txBody>
      </p:sp>
      <p:sp>
        <p:nvSpPr>
          <p:cNvPr id="4" name="Slide Number Placeholder 3"/>
          <p:cNvSpPr>
            <a:spLocks noGrp="1"/>
          </p:cNvSpPr>
          <p:nvPr>
            <p:ph type="sldNum" sz="quarter" idx="5"/>
          </p:nvPr>
        </p:nvSpPr>
        <p:spPr/>
        <p:txBody>
          <a:bodyPr/>
          <a:lstStyle/>
          <a:p>
            <a:fld id="{00968BD2-BE27-4A49-BD0C-7D0E2ED9DD9D}" type="slidenum">
              <a:rPr lang="en-CA" smtClean="0"/>
              <a:t>6</a:t>
            </a:fld>
            <a:endParaRPr lang="en-CA"/>
          </a:p>
        </p:txBody>
      </p:sp>
    </p:spTree>
    <p:extLst>
      <p:ext uri="{BB962C8B-B14F-4D97-AF65-F5344CB8AC3E}">
        <p14:creationId xmlns:p14="http://schemas.microsoft.com/office/powerpoint/2010/main" val="218339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Unfortunately, developing brains are generally more prone to damage.  This means that experimentation with alcohol and drugs can have lasting, harmful effects on teen brains.</a:t>
            </a:r>
          </a:p>
          <a:p>
            <a:endParaRPr lang="en-CA" dirty="0"/>
          </a:p>
          <a:p>
            <a:pPr eaLnBrk="1" hangingPunct="1"/>
            <a:r>
              <a:rPr lang="en-CA" altLang="en-US" dirty="0">
                <a:latin typeface="Arial" panose="020B0604020202020204" pitchFamily="34" charset="0"/>
                <a:ea typeface="ＭＳ Ｐゴシック" panose="020B0600070205080204" pitchFamily="34" charset="-128"/>
              </a:rPr>
              <a:t>Brain development- </a:t>
            </a:r>
            <a:r>
              <a:rPr lang="en-CA" altLang="en-US" baseline="0" dirty="0">
                <a:latin typeface="Arial" panose="020B0604020202020204" pitchFamily="34" charset="0"/>
                <a:ea typeface="ＭＳ Ｐゴシック" panose="020B0600070205080204" pitchFamily="34" charset="-128"/>
              </a:rPr>
              <a:t>The last area to mature is the </a:t>
            </a:r>
            <a:r>
              <a:rPr lang="en-CA" altLang="en-US" dirty="0">
                <a:latin typeface="Arial" panose="020B0604020202020204" pitchFamily="34" charset="0"/>
                <a:ea typeface="ＭＳ Ｐゴシック" panose="020B0600070205080204" pitchFamily="34" charset="-128"/>
              </a:rPr>
              <a:t>frontal lobe (prefrontal cortex)- responsible for executive functions- decision making, thinking through consequences of actions,</a:t>
            </a:r>
            <a:r>
              <a:rPr lang="en-US" altLang="en-US" dirty="0">
                <a:latin typeface="Arial" panose="020B0604020202020204" pitchFamily="34" charset="0"/>
                <a:ea typeface="ＭＳ Ｐゴシック" panose="020B0600070205080204" pitchFamily="34" charset="-128"/>
              </a:rPr>
              <a:t> emotional expression, problem solving, memory, language, and judgment/impulse control. </a:t>
            </a:r>
            <a:r>
              <a:rPr lang="en-CA" altLang="en-US" dirty="0">
                <a:latin typeface="Arial" panose="020B0604020202020204" pitchFamily="34" charset="0"/>
                <a:ea typeface="ＭＳ Ｐゴシック" panose="020B0600070205080204" pitchFamily="34" charset="-128"/>
              </a:rPr>
              <a:t> </a:t>
            </a:r>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CA" altLang="en-US" b="0" dirty="0">
                <a:latin typeface="Arial" panose="020B0604020202020204" pitchFamily="34" charset="0"/>
                <a:ea typeface="ＭＳ Ｐゴシック" panose="020B0600070205080204" pitchFamily="34" charset="-128"/>
              </a:rPr>
              <a:t>References:</a:t>
            </a:r>
          </a:p>
          <a:p>
            <a:pPr eaLnBrk="1" hangingPunct="1"/>
            <a:endParaRPr lang="en-CA" altLang="en-US" b="0" dirty="0">
              <a:latin typeface="Arial" panose="020B0604020202020204" pitchFamily="34" charset="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b="0" baseline="0" dirty="0">
                <a:latin typeface="Arial" panose="020B0604020202020204" pitchFamily="34" charset="0"/>
                <a:ea typeface="ＭＳ Ｐゴシック" panose="020B0600070205080204" pitchFamily="34" charset="-128"/>
              </a:rPr>
              <a:t>Partnership for Drug Free Kids. (n.d.). Brain Development, Teen Behaviour and Preventing Drug Use.  Retrieved from</a:t>
            </a:r>
            <a:endParaRPr lang="en-CA" u="none" dirty="0">
              <a:solidFill>
                <a:schemeClr val="tx1"/>
              </a:solidFill>
              <a:hlinkClick r:id="rId3"/>
            </a:endParaRPr>
          </a:p>
          <a:p>
            <a:r>
              <a:rPr lang="en-CA" u="sng" dirty="0">
                <a:hlinkClick r:id="rId3"/>
              </a:rPr>
              <a:t>https://drugfree.org/article/brain-development-teen-behavior/</a:t>
            </a:r>
            <a:endParaRPr lang="en-CA" u="sng" dirty="0"/>
          </a:p>
          <a:p>
            <a:endParaRPr lang="en-CA" u="sng" dirty="0"/>
          </a:p>
          <a:p>
            <a:pPr eaLnBrk="1" hangingPunct="1"/>
            <a:r>
              <a:rPr lang="en-CA" altLang="en-US" b="0" dirty="0">
                <a:latin typeface="Arial" panose="020B0604020202020204" pitchFamily="34" charset="0"/>
                <a:ea typeface="ＭＳ Ｐゴシック" panose="020B0600070205080204" pitchFamily="34" charset="-128"/>
              </a:rPr>
              <a:t>Winters,</a:t>
            </a:r>
            <a:r>
              <a:rPr lang="en-CA" altLang="en-US" b="0" baseline="0" dirty="0">
                <a:latin typeface="Arial" panose="020B0604020202020204" pitchFamily="34" charset="0"/>
                <a:ea typeface="ＭＳ Ｐゴシック" panose="020B0600070205080204" pitchFamily="34" charset="-128"/>
              </a:rPr>
              <a:t> K. (2013). Alcohol and Other Drug Use and Adolescent Brain Development. Retrieved from</a:t>
            </a:r>
          </a:p>
          <a:p>
            <a:pPr defTabSz="882762">
              <a:defRPr/>
            </a:pPr>
            <a:r>
              <a:rPr lang="en-CA" u="sng" dirty="0">
                <a:hlinkClick r:id="rId4"/>
              </a:rPr>
              <a:t>https://www.oasas.ny.gov/prevention/documents/AdolescentBrain.pdf</a:t>
            </a:r>
            <a:endParaRPr lang="en-CA" dirty="0"/>
          </a:p>
          <a:p>
            <a:pPr eaLnBrk="1" hangingPunct="1"/>
            <a:endParaRPr lang="en-US" altLang="en-US" dirty="0">
              <a:latin typeface="Arial" panose="020B0604020202020204" pitchFamily="34" charset="0"/>
              <a:ea typeface="ＭＳ Ｐゴシック" panose="020B0600070205080204" pitchFamily="34" charset="-128"/>
            </a:endParaRPr>
          </a:p>
          <a:p>
            <a:r>
              <a:rPr lang="en-CA" dirty="0" err="1"/>
              <a:t>Pixabay</a:t>
            </a:r>
            <a:r>
              <a:rPr lang="en-CA" dirty="0"/>
              <a:t>.</a:t>
            </a:r>
            <a:r>
              <a:rPr lang="en-CA" baseline="0" dirty="0"/>
              <a:t> (n.d.). Brain. Retrieved from https://pixabay.com/en/anatomy-biology-brain-thought-mind-1751201/</a:t>
            </a:r>
          </a:p>
          <a:p>
            <a:endParaRPr lang="en-CA" dirty="0"/>
          </a:p>
        </p:txBody>
      </p:sp>
      <p:sp>
        <p:nvSpPr>
          <p:cNvPr id="4" name="Slide Number Placeholder 3"/>
          <p:cNvSpPr>
            <a:spLocks noGrp="1"/>
          </p:cNvSpPr>
          <p:nvPr>
            <p:ph type="sldNum" sz="quarter" idx="5"/>
          </p:nvPr>
        </p:nvSpPr>
        <p:spPr/>
        <p:txBody>
          <a:bodyPr/>
          <a:lstStyle/>
          <a:p>
            <a:fld id="{00968BD2-BE27-4A49-BD0C-7D0E2ED9DD9D}" type="slidenum">
              <a:rPr lang="en-CA" smtClean="0"/>
              <a:t>7</a:t>
            </a:fld>
            <a:endParaRPr lang="en-CA"/>
          </a:p>
        </p:txBody>
      </p:sp>
    </p:spTree>
    <p:extLst>
      <p:ext uri="{BB962C8B-B14F-4D97-AF65-F5344CB8AC3E}">
        <p14:creationId xmlns:p14="http://schemas.microsoft.com/office/powerpoint/2010/main" val="144181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endParaRPr lang="en-US" dirty="0"/>
          </a:p>
          <a:p>
            <a:r>
              <a:rPr lang="en-US" dirty="0"/>
              <a:t>Alberta Health Services (2014).  Alcohol and the</a:t>
            </a:r>
            <a:r>
              <a:rPr lang="en-US" baseline="0" dirty="0"/>
              <a:t> Human Body: Short-term Effects.  Retrieved from </a:t>
            </a:r>
            <a:r>
              <a:rPr lang="en-US" dirty="0"/>
              <a:t>https://www.albertahealthservices.ca/assets/info/hp/edu/if-hp-edu-amh-alcohol-and-the-human-body.pdf</a:t>
            </a:r>
          </a:p>
          <a:p>
            <a:endParaRPr lang="en-US" dirty="0"/>
          </a:p>
          <a:p>
            <a:r>
              <a:rPr lang="en-US" dirty="0"/>
              <a:t>Butt et. al</a:t>
            </a:r>
            <a:r>
              <a:rPr lang="en-US" baseline="0" dirty="0"/>
              <a:t> (2011).  Alcohol and Health in Canada: A Summary of Evidence and Guidelines for Low-Risk Drinking.  Retrieved from </a:t>
            </a:r>
            <a:r>
              <a:rPr lang="en-US" dirty="0"/>
              <a:t>http://www.ccdus.ca/Resource%20Library/2011-Summary-of-Evidence-and-Guidelines-for-Low-Risk%20Drinking-en.pdf</a:t>
            </a:r>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8</a:t>
            </a:fld>
            <a:endParaRPr lang="en-US"/>
          </a:p>
        </p:txBody>
      </p:sp>
    </p:spTree>
    <p:extLst>
      <p:ext uri="{BB962C8B-B14F-4D97-AF65-F5344CB8AC3E}">
        <p14:creationId xmlns:p14="http://schemas.microsoft.com/office/powerpoint/2010/main" val="186569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Alcohol is a toxin to the body and as you take in more of</a:t>
            </a:r>
            <a:r>
              <a:rPr lang="en-US" baseline="0" dirty="0"/>
              <a:t> it, the body has more difficulty filtering it out. This build up of toxin leads to the feeling of being drunk and also leads to many serious health risks.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r>
              <a:rPr lang="en-US" baseline="0" dirty="0"/>
              <a:t>-Increased risk for alcohol poisoning with binge drinking.  Often occurs when people take part in a funneling or chugging contest and drinking games. You stop realizing how much alcohol you have taken in as you get more excited and invested in these “games” </a:t>
            </a:r>
          </a:p>
          <a:p>
            <a:endParaRPr lang="en-US" baseline="0" dirty="0"/>
          </a:p>
          <a:p>
            <a:r>
              <a:rPr lang="en-US" baseline="0" dirty="0"/>
              <a:t>References:</a:t>
            </a:r>
          </a:p>
          <a:p>
            <a:endParaRPr lang="en-US" baseline="0" dirty="0"/>
          </a:p>
          <a:p>
            <a:r>
              <a:rPr lang="en-US" dirty="0"/>
              <a:t>Canadian Public Health Association. (n.d.). Binge drinking and alcohol poisoning: straight talk for parents. Retrieved from </a:t>
            </a:r>
            <a:br>
              <a:rPr lang="en-US" dirty="0"/>
            </a:br>
            <a:r>
              <a:rPr lang="en-US" dirty="0">
                <a:hlinkClick r:id="rId3"/>
              </a:rPr>
              <a:t>http://www.cpha.ca/en/programs/portals/substance/article02.aspx</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Centre for Addiction and Mental Health. (2008).  Partying and Getting Drunk [Brochure]. Toronto, ON. Retrieved from </a:t>
            </a:r>
            <a:br>
              <a:rPr lang="en-US" dirty="0"/>
            </a:br>
            <a:r>
              <a:rPr lang="en-US" dirty="0">
                <a:hlinkClick r:id="rId4"/>
              </a:rPr>
              <a:t>http://www.camh.ca/en/education/about/camh_publications/Pages/binge_drinking.aspx</a:t>
            </a:r>
            <a:r>
              <a:rPr lang="en-US" dirty="0"/>
              <a:t> </a:t>
            </a:r>
          </a:p>
          <a:p>
            <a:endParaRPr lang="en-US" dirty="0"/>
          </a:p>
          <a:p>
            <a:r>
              <a:rPr lang="en-US" dirty="0"/>
              <a:t>Centers for Disease Control and Prevention. (2012). Fact Sheets – Binge Drinking. Retrieved from </a:t>
            </a:r>
            <a:br>
              <a:rPr lang="en-US" dirty="0"/>
            </a:br>
            <a:r>
              <a:rPr lang="en-US" dirty="0">
                <a:hlinkClick r:id="rId5"/>
              </a:rPr>
              <a:t>http://www.cdc.gov/alcohol/fact-sheets/binge-drinking.htm</a:t>
            </a:r>
            <a:r>
              <a:rPr lang="en-US" dirty="0"/>
              <a:t> </a:t>
            </a:r>
          </a:p>
          <a:p>
            <a:endParaRPr lang="en-CA" dirty="0"/>
          </a:p>
        </p:txBody>
      </p:sp>
      <p:sp>
        <p:nvSpPr>
          <p:cNvPr id="4" name="Slide Number Placeholder 3"/>
          <p:cNvSpPr>
            <a:spLocks noGrp="1"/>
          </p:cNvSpPr>
          <p:nvPr>
            <p:ph type="sldNum" sz="quarter" idx="5"/>
          </p:nvPr>
        </p:nvSpPr>
        <p:spPr/>
        <p:txBody>
          <a:bodyPr/>
          <a:lstStyle/>
          <a:p>
            <a:fld id="{00968BD2-BE27-4A49-BD0C-7D0E2ED9DD9D}" type="slidenum">
              <a:rPr lang="en-CA" smtClean="0"/>
              <a:t>9</a:t>
            </a:fld>
            <a:endParaRPr lang="en-CA"/>
          </a:p>
        </p:txBody>
      </p:sp>
    </p:spTree>
    <p:extLst>
      <p:ext uri="{BB962C8B-B14F-4D97-AF65-F5344CB8AC3E}">
        <p14:creationId xmlns:p14="http://schemas.microsoft.com/office/powerpoint/2010/main" val="299710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D6C90-F486-41F6-AA2B-7C0E8A24025F}" type="slidenum">
              <a:rPr lang="en-US"/>
              <a:pPr/>
              <a:t>10</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pPr>
              <a:lnSpc>
                <a:spcPct val="90000"/>
              </a:lnSpc>
            </a:pPr>
            <a:r>
              <a:rPr lang="en-US" dirty="0"/>
              <a:t>Alcohol Poisoning occurs when drinking large quantities of alcohol within a short period of time</a:t>
            </a:r>
          </a:p>
          <a:p>
            <a:pPr>
              <a:lnSpc>
                <a:spcPct val="90000"/>
              </a:lnSpc>
            </a:pPr>
            <a:r>
              <a:rPr lang="en-US" dirty="0"/>
              <a:t>Depresses nerves that control involuntary actions such as breathing and the gag reflex </a:t>
            </a:r>
          </a:p>
          <a:p>
            <a:pPr>
              <a:lnSpc>
                <a:spcPct val="90000"/>
              </a:lnSpc>
            </a:pPr>
            <a:r>
              <a:rPr lang="en-US" dirty="0"/>
              <a:t>Funneling, Chugging, Drinking Games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p>
          <a:p>
            <a:r>
              <a:rPr lang="en-US" dirty="0"/>
              <a:t>Canadian Public Health Association. (</a:t>
            </a:r>
            <a:r>
              <a:rPr lang="en-US" dirty="0" err="1"/>
              <a:t>n.d.</a:t>
            </a:r>
            <a:r>
              <a:rPr lang="en-US" dirty="0"/>
              <a:t>). Binge drinking and alcohol poisoning: straight talk for parents. Retrieved from </a:t>
            </a:r>
            <a:br>
              <a:rPr lang="en-US" dirty="0"/>
            </a:br>
            <a:r>
              <a:rPr lang="en-US" dirty="0">
                <a:hlinkClick r:id="rId3"/>
              </a:rPr>
              <a:t>http://www.cpha.ca/en/programs/portals/substance/article02.aspx</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Centre for Addiction and Mental Health. (2008).  Partying and Getting Drunk [Brochure]. Toronto, ON. Retrieved from </a:t>
            </a:r>
            <a:br>
              <a:rPr lang="en-US" dirty="0"/>
            </a:br>
            <a:r>
              <a:rPr lang="en-US" dirty="0">
                <a:hlinkClick r:id="rId4"/>
              </a:rPr>
              <a:t>http://www.camh.ca/en/education/about/camh_publications/Pages/binge_drinking.aspx</a:t>
            </a:r>
            <a:r>
              <a:rPr lang="en-US" dirty="0"/>
              <a:t> </a:t>
            </a:r>
          </a:p>
          <a:p>
            <a:endParaRPr lang="en-US" dirty="0"/>
          </a:p>
          <a:p>
            <a:r>
              <a:rPr lang="en-US" dirty="0"/>
              <a:t>Centers for Disease Control and Prevention. (2012). Fact Sheets – Binge Drinking. Retrieved from </a:t>
            </a:r>
            <a:br>
              <a:rPr lang="en-US" dirty="0"/>
            </a:br>
            <a:r>
              <a:rPr lang="en-US" dirty="0">
                <a:hlinkClick r:id="rId5"/>
              </a:rPr>
              <a:t>http://www.cdc.gov/alcohol/fact-sheets/binge-drinking.htm</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Middlesex</a:t>
            </a:r>
            <a:r>
              <a:rPr lang="en-US" altLang="en-US" sz="1200" baseline="0" dirty="0"/>
              <a:t> London Health Unit (2017). Binge-Drinking &amp; Alcohol poisoning. Retrieved from </a:t>
            </a:r>
            <a:r>
              <a:rPr lang="en-CA" sz="1200" dirty="0"/>
              <a:t>https://www.healthunit.com/binge-drinking</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p>
          <a:p>
            <a:r>
              <a:rPr lang="en-US" dirty="0"/>
              <a:t>Canadian Public Health Association. (n.d.). Binge drinking and alcohol poisoning: straight talk for parents. Retrieved from </a:t>
            </a:r>
            <a:br>
              <a:rPr lang="en-US" dirty="0"/>
            </a:br>
            <a:r>
              <a:rPr lang="en-US" dirty="0">
                <a:hlinkClick r:id="rId3"/>
              </a:rPr>
              <a:t>http://www.cpha.ca/en/programs/portals/substance/article02.aspx</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Centre for Addiction and Mental Health. (2008).  Partying and Getting Drunk [Brochure]. Toronto, ON. Retrieved from </a:t>
            </a:r>
            <a:br>
              <a:rPr lang="en-US" dirty="0"/>
            </a:br>
            <a:r>
              <a:rPr lang="en-US" dirty="0">
                <a:hlinkClick r:id="rId4"/>
              </a:rPr>
              <a:t>http://www.camh.ca/en/education/about/camh_publications/Pages/binge_drinking.aspx</a:t>
            </a:r>
            <a:r>
              <a:rPr lang="en-US" dirty="0"/>
              <a:t> </a:t>
            </a:r>
          </a:p>
          <a:p>
            <a:endParaRPr lang="en-US" dirty="0"/>
          </a:p>
          <a:p>
            <a:r>
              <a:rPr lang="en-US" dirty="0"/>
              <a:t>Centers for Disease Control and Prevention. (2012). Fact Sheets – Binge Drinking. Retrieved from </a:t>
            </a:r>
            <a:br>
              <a:rPr lang="en-US" dirty="0"/>
            </a:br>
            <a:r>
              <a:rPr lang="en-US" dirty="0">
                <a:hlinkClick r:id="rId5"/>
              </a:rPr>
              <a:t>http://www.cdc.gov/alcohol/fact-sheets/binge-drinking.htm</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Middlesex</a:t>
            </a:r>
            <a:r>
              <a:rPr lang="en-US" altLang="en-US" sz="1200" baseline="0" dirty="0"/>
              <a:t> London Health Unit (2017). Binge-Drinking &amp; Alcohol poisoning. Retrieved from </a:t>
            </a:r>
            <a:r>
              <a:rPr lang="en-CA" sz="1200" dirty="0"/>
              <a:t>https://www.healthunit.com/binge-drinking</a:t>
            </a:r>
          </a:p>
          <a:p>
            <a:endParaRPr lang="en-CA" dirty="0"/>
          </a:p>
        </p:txBody>
      </p:sp>
      <p:sp>
        <p:nvSpPr>
          <p:cNvPr id="4" name="Slide Number Placeholder 3"/>
          <p:cNvSpPr>
            <a:spLocks noGrp="1"/>
          </p:cNvSpPr>
          <p:nvPr>
            <p:ph type="sldNum" sz="quarter" idx="5"/>
          </p:nvPr>
        </p:nvSpPr>
        <p:spPr/>
        <p:txBody>
          <a:bodyPr/>
          <a:lstStyle/>
          <a:p>
            <a:fld id="{00968BD2-BE27-4A49-BD0C-7D0E2ED9DD9D}" type="slidenum">
              <a:rPr lang="en-CA" smtClean="0"/>
              <a:t>11</a:t>
            </a:fld>
            <a:endParaRPr lang="en-CA"/>
          </a:p>
        </p:txBody>
      </p:sp>
    </p:spTree>
    <p:extLst>
      <p:ext uri="{BB962C8B-B14F-4D97-AF65-F5344CB8AC3E}">
        <p14:creationId xmlns:p14="http://schemas.microsoft.com/office/powerpoint/2010/main" val="815930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A young boy brushing his teeth with a toothbrush in his mouth&#10;&#10;Description automatically generated">
            <a:extLst>
              <a:ext uri="{FF2B5EF4-FFF2-40B4-BE49-F238E27FC236}">
                <a16:creationId xmlns:a16="http://schemas.microsoft.com/office/drawing/2014/main" id="{74DA65F1-CCE4-4B89-8916-1864EB887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5162" y="2063003"/>
            <a:ext cx="2358838" cy="235883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5" y="2063003"/>
            <a:ext cx="6695515" cy="2358838"/>
          </a:xfrm>
          <a:prstGeom prst="rect">
            <a:avLst/>
          </a:prstGeom>
        </p:spPr>
      </p:pic>
      <p:sp>
        <p:nvSpPr>
          <p:cNvPr id="2" name="Title 1"/>
          <p:cNvSpPr>
            <a:spLocks noGrp="1"/>
          </p:cNvSpPr>
          <p:nvPr>
            <p:ph type="ctrTitle"/>
          </p:nvPr>
        </p:nvSpPr>
        <p:spPr>
          <a:xfrm>
            <a:off x="356347" y="2196353"/>
            <a:ext cx="6101603" cy="1313610"/>
          </a:xfrm>
        </p:spPr>
        <p:txBody>
          <a:bodyPr anchor="ctr">
            <a:normAutofit/>
          </a:bodyPr>
          <a:lstStyle>
            <a:lvl1pPr algn="l">
              <a:defRPr sz="4000" b="1" cap="all" baseline="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356347" y="3602038"/>
            <a:ext cx="6101603" cy="760600"/>
          </a:xfrm>
        </p:spPr>
        <p:txBody>
          <a:bodyPr>
            <a:noAutofit/>
          </a:bodyPr>
          <a:lstStyle>
            <a:lvl1pPr marL="0" indent="0" algn="l">
              <a:buNone/>
              <a:defRPr lang="en-US" sz="2800" b="1" kern="1200" dirty="0">
                <a:solidFill>
                  <a:schemeClr val="bg1"/>
                </a:solidFill>
                <a:latin typeface="Arial Narrow" panose="020B0606020202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347" y="254560"/>
            <a:ext cx="2672603" cy="1527201"/>
          </a:xfrm>
          <a:prstGeom prst="rect">
            <a:avLst/>
          </a:prstGeom>
        </p:spPr>
      </p:pic>
      <p:sp>
        <p:nvSpPr>
          <p:cNvPr id="13" name="Rectangle 12"/>
          <p:cNvSpPr/>
          <p:nvPr userDrawn="1"/>
        </p:nvSpPr>
        <p:spPr>
          <a:xfrm>
            <a:off x="6601386" y="0"/>
            <a:ext cx="108697" cy="6858000"/>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 Placeholder 15"/>
          <p:cNvSpPr>
            <a:spLocks noGrp="1"/>
          </p:cNvSpPr>
          <p:nvPr>
            <p:ph type="body" sz="quarter" idx="10" hasCustomPrompt="1"/>
          </p:nvPr>
        </p:nvSpPr>
        <p:spPr>
          <a:xfrm>
            <a:off x="356346" y="4608513"/>
            <a:ext cx="6101603" cy="708025"/>
          </a:xfrm>
        </p:spPr>
        <p:txBody>
          <a:bodyPr>
            <a:normAutofit/>
          </a:bodyPr>
          <a:lstStyle>
            <a:lvl1pPr marL="0" indent="0">
              <a:buNone/>
              <a:defRPr sz="1800" b="0" baseline="0">
                <a:latin typeface="Arial" panose="020B0604020202020204" pitchFamily="34" charset="0"/>
                <a:cs typeface="Arial" panose="020B0604020202020204" pitchFamily="34" charset="0"/>
              </a:defRPr>
            </a:lvl1pPr>
          </a:lstStyle>
          <a:p>
            <a:pPr lvl="0"/>
            <a:r>
              <a:rPr lang="en-US" dirty="0"/>
              <a:t>Click to add speaker, event, date</a:t>
            </a:r>
            <a:endParaRPr lang="en-CA" dirty="0"/>
          </a:p>
        </p:txBody>
      </p:sp>
      <p:pic>
        <p:nvPicPr>
          <p:cNvPr id="24" name="Picture 23" descr="Two people standing in front of a window&#10;&#10;Description automatically generated">
            <a:extLst>
              <a:ext uri="{FF2B5EF4-FFF2-40B4-BE49-F238E27FC236}">
                <a16:creationId xmlns:a16="http://schemas.microsoft.com/office/drawing/2014/main" id="{113EC221-65E6-4571-A129-27FF865B210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85161" y="-373157"/>
            <a:ext cx="2358839" cy="2358839"/>
          </a:xfrm>
          <a:prstGeom prst="rect">
            <a:avLst/>
          </a:prstGeom>
        </p:spPr>
      </p:pic>
      <p:pic>
        <p:nvPicPr>
          <p:cNvPr id="26" name="Picture 25" descr="A group of people sitting at a table with food&#10;&#10;Description automatically generated">
            <a:extLst>
              <a:ext uri="{FF2B5EF4-FFF2-40B4-BE49-F238E27FC236}">
                <a16:creationId xmlns:a16="http://schemas.microsoft.com/office/drawing/2014/main" id="{D37DC4AE-BD1D-4092-943C-14650EBECD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85162" y="4499162"/>
            <a:ext cx="2358838" cy="2358838"/>
          </a:xfrm>
          <a:prstGeom prst="rect">
            <a:avLst/>
          </a:prstGeom>
        </p:spPr>
      </p:pic>
    </p:spTree>
    <p:extLst>
      <p:ext uri="{BB962C8B-B14F-4D97-AF65-F5344CB8AC3E}">
        <p14:creationId xmlns:p14="http://schemas.microsoft.com/office/powerpoint/2010/main" val="293919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609600" y="2133600"/>
            <a:ext cx="7772400" cy="3962400"/>
          </a:xfrm>
        </p:spPr>
        <p:txBody>
          <a:bodyPr/>
          <a:lstStyle/>
          <a:p>
            <a:endParaRPr lang="en-CA"/>
          </a:p>
        </p:txBody>
      </p:sp>
      <p:sp>
        <p:nvSpPr>
          <p:cNvPr id="4" name="Date Placeholder 3"/>
          <p:cNvSpPr>
            <a:spLocks noGrp="1"/>
          </p:cNvSpPr>
          <p:nvPr>
            <p:ph type="dt" sz="half" idx="10"/>
          </p:nvPr>
        </p:nvSpPr>
        <p:spPr>
          <a:xfrm>
            <a:off x="685800" y="63246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p:spPr>
        <p:txBody>
          <a:bodyPr/>
          <a:lstStyle>
            <a:lvl1pPr>
              <a:defRPr/>
            </a:lvl1pPr>
          </a:lstStyle>
          <a:p>
            <a:fld id="{66F4ED94-EEF4-4EB2-AA55-8E038EF33DED}" type="slidenum">
              <a:rPr lang="en-US"/>
              <a:pPr/>
              <a:t>‹#›</a:t>
            </a:fld>
            <a:endParaRPr lang="en-US"/>
          </a:p>
        </p:txBody>
      </p:sp>
    </p:spTree>
    <p:extLst>
      <p:ext uri="{BB962C8B-B14F-4D97-AF65-F5344CB8AC3E}">
        <p14:creationId xmlns:p14="http://schemas.microsoft.com/office/powerpoint/2010/main" val="27749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Image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7318" y="0"/>
            <a:ext cx="2366683" cy="6858000"/>
          </a:xfrm>
          <a:prstGeom prst="rect">
            <a:avLst/>
          </a:prstGeom>
        </p:spPr>
      </p:pic>
      <p:sp>
        <p:nvSpPr>
          <p:cNvPr id="3" name="Text Placeholder 2"/>
          <p:cNvSpPr>
            <a:spLocks noGrp="1"/>
          </p:cNvSpPr>
          <p:nvPr>
            <p:ph type="body" idx="1"/>
          </p:nvPr>
        </p:nvSpPr>
        <p:spPr>
          <a:xfrm>
            <a:off x="356346" y="4032444"/>
            <a:ext cx="6053419" cy="880218"/>
          </a:xfrm>
        </p:spPr>
        <p:txBody>
          <a:bodyPr/>
          <a:lstStyle>
            <a:lvl1pPr marL="0" indent="0">
              <a:buNone/>
              <a:defRPr sz="2400">
                <a:solidFill>
                  <a:schemeClr val="tx1"/>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Title 12"/>
          <p:cNvSpPr>
            <a:spLocks noGrp="1"/>
          </p:cNvSpPr>
          <p:nvPr>
            <p:ph type="title"/>
          </p:nvPr>
        </p:nvSpPr>
        <p:spPr>
          <a:xfrm>
            <a:off x="356346" y="2034993"/>
            <a:ext cx="6053419" cy="1855694"/>
          </a:xfrm>
        </p:spPr>
        <p:txBody>
          <a:bodyPr>
            <a:normAutofit/>
          </a:bodyPr>
          <a:lstStyle>
            <a:lvl1pPr>
              <a:defRPr sz="4000" b="1" cap="all" baseline="0">
                <a:latin typeface="Arial Narrow" panose="020B0606020202030204" pitchFamily="34" charset="0"/>
                <a:cs typeface="Arial" panose="020B0604020202020204" pitchFamily="34" charset="0"/>
              </a:defRPr>
            </a:lvl1pPr>
          </a:lstStyle>
          <a:p>
            <a:r>
              <a:rPr lang="en-US" dirty="0"/>
              <a:t>Click to edit Master title style</a:t>
            </a:r>
            <a:endParaRPr lang="en-CA" dirty="0"/>
          </a:p>
        </p:txBody>
      </p:sp>
      <p:sp>
        <p:nvSpPr>
          <p:cNvPr id="21" name="Text Placeholder 20"/>
          <p:cNvSpPr>
            <a:spLocks noGrp="1"/>
          </p:cNvSpPr>
          <p:nvPr>
            <p:ph type="body" sz="quarter" idx="13" hasCustomPrompt="1"/>
          </p:nvPr>
        </p:nvSpPr>
        <p:spPr>
          <a:xfrm>
            <a:off x="356346" y="5001749"/>
            <a:ext cx="6053494" cy="825500"/>
          </a:xfrm>
        </p:spPr>
        <p:txBody>
          <a:bodyPr>
            <a:normAutofit/>
          </a:bodyPr>
          <a:lstStyle>
            <a:lvl1pPr marL="0" indent="0">
              <a:buNone/>
              <a:defRPr sz="1800" b="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Click to add speaker, date, event</a:t>
            </a:r>
            <a:endParaRPr lang="en-CA"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47" y="254560"/>
            <a:ext cx="2672603" cy="1527201"/>
          </a:xfrm>
          <a:prstGeom prst="rect">
            <a:avLst/>
          </a:prstGeom>
        </p:spPr>
      </p:pic>
    </p:spTree>
    <p:extLst>
      <p:ext uri="{BB962C8B-B14F-4D97-AF65-F5344CB8AC3E}">
        <p14:creationId xmlns:p14="http://schemas.microsoft.com/office/powerpoint/2010/main" val="155763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2" name="Title 1"/>
          <p:cNvSpPr>
            <a:spLocks noGrp="1"/>
          </p:cNvSpPr>
          <p:nvPr>
            <p:ph type="title"/>
          </p:nvPr>
        </p:nvSpPr>
        <p:spPr>
          <a:xfrm>
            <a:off x="475130" y="365126"/>
            <a:ext cx="7485530" cy="1028245"/>
          </a:xfrm>
        </p:spPr>
        <p:txBody>
          <a:bodyPr>
            <a:noAutofit/>
          </a:bodyPr>
          <a:lstStyle>
            <a:lvl1pPr>
              <a:defRPr sz="3600" b="1" cap="all"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475130" y="1584961"/>
            <a:ext cx="7485530" cy="4215204"/>
          </a:xfrm>
        </p:spPr>
        <p:txBody>
          <a:bodyPr/>
          <a:lstStyle>
            <a:lvl1pPr>
              <a:defRPr sz="2400"/>
            </a:lvl1pPr>
            <a:lvl2pPr marL="514350" indent="-228600">
              <a:buClr>
                <a:schemeClr val="bg1">
                  <a:lumMod val="75000"/>
                </a:schemeClr>
              </a:buClr>
              <a:buSzPct val="50000"/>
              <a:buFont typeface="Arial" panose="020B0604020202020204" pitchFamily="34" charset="0"/>
              <a:buChar char="►"/>
              <a:defRPr sz="2000"/>
            </a:lvl2pPr>
            <a:lvl3pPr marL="739775" indent="-225425">
              <a:buClr>
                <a:schemeClr val="bg1">
                  <a:lumMod val="75000"/>
                </a:schemeClr>
              </a:buClr>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248650" y="6320491"/>
            <a:ext cx="500902" cy="400984"/>
          </a:xfrm>
        </p:spPr>
        <p:txBody>
          <a:bodyPr/>
          <a:lstStyle>
            <a:lvl1pPr>
              <a:defRPr>
                <a:solidFill>
                  <a:schemeClr val="bg1"/>
                </a:solidFill>
              </a:defRPr>
            </a:lvl1pPr>
          </a:lstStyle>
          <a:p>
            <a:fld id="{4B0789BF-F082-4B6E-9D11-95C9D409B9AD}" type="slidenum">
              <a:rPr lang="en-CA" smtClean="0"/>
              <a:pPr/>
              <a:t>‹#›</a:t>
            </a:fld>
            <a:endParaRPr lang="en-CA"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6370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3" name="Content Placeholder 2"/>
          <p:cNvSpPr>
            <a:spLocks noGrp="1"/>
          </p:cNvSpPr>
          <p:nvPr>
            <p:ph sz="half" idx="1"/>
          </p:nvPr>
        </p:nvSpPr>
        <p:spPr>
          <a:xfrm>
            <a:off x="475130" y="1497875"/>
            <a:ext cx="3567952" cy="4472620"/>
          </a:xfrm>
        </p:spPr>
        <p:txBody>
          <a:bodyPr/>
          <a:lstStyle>
            <a:lvl1pPr marL="0" indent="0">
              <a:buNone/>
              <a:defRPr/>
            </a:lvl1pPr>
            <a:lvl2pPr marL="461963" indent="-234950">
              <a:buClr>
                <a:schemeClr val="bg1">
                  <a:lumMod val="75000"/>
                </a:schemeClr>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392708" y="1497875"/>
            <a:ext cx="3567952" cy="4472619"/>
          </a:xfrm>
        </p:spPr>
        <p:txBody>
          <a:bodyPr/>
          <a:lstStyle>
            <a:lvl1pPr marL="60325" marR="0" indent="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None/>
              <a:tabLst/>
              <a:defRPr/>
            </a:lvl1pPr>
            <a:lvl2pPr>
              <a:defRPr lang="en-US" sz="20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marL="461963" marR="0" lvl="1" indent="-234950" algn="l" defTabSz="914400" rtl="0" eaLnBrk="1" fontAlgn="auto" latinLnBrk="0" hangingPunct="1">
              <a:lnSpc>
                <a:spcPct val="90000"/>
              </a:lnSpc>
              <a:spcBef>
                <a:spcPts val="500"/>
              </a:spcBef>
              <a:spcAft>
                <a:spcPts val="0"/>
              </a:spcAft>
              <a:buClr>
                <a:schemeClr val="bg1">
                  <a:lumMod val="75000"/>
                </a:schemeClr>
              </a:buClr>
              <a:buSzPct val="90000"/>
              <a:buFont typeface="Arial" panose="020B0604020202020204" pitchFamily="34" charset="0"/>
              <a:buChar char="•"/>
              <a:tabLst/>
              <a:defRPr/>
            </a:pPr>
            <a:r>
              <a:rPr lang="en-US" dirty="0"/>
              <a:t>Second level</a:t>
            </a:r>
          </a:p>
          <a:p>
            <a:pPr lvl="0"/>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sp>
        <p:nvSpPr>
          <p:cNvPr id="11" name="Title 1"/>
          <p:cNvSpPr>
            <a:spLocks noGrp="1"/>
          </p:cNvSpPr>
          <p:nvPr>
            <p:ph type="title"/>
          </p:nvPr>
        </p:nvSpPr>
        <p:spPr>
          <a:xfrm>
            <a:off x="475130" y="365126"/>
            <a:ext cx="7485530" cy="1028245"/>
          </a:xfrm>
        </p:spPr>
        <p:txBody>
          <a:bodyPr>
            <a:normAutofit/>
          </a:bodyPr>
          <a:lstStyle>
            <a:lvl1pPr>
              <a:defRPr lang="en-US" sz="3600" b="1" kern="1200" cap="all"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90273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3" name="Text Placeholder 2"/>
          <p:cNvSpPr>
            <a:spLocks noGrp="1"/>
          </p:cNvSpPr>
          <p:nvPr>
            <p:ph type="body" idx="1"/>
          </p:nvPr>
        </p:nvSpPr>
        <p:spPr>
          <a:xfrm>
            <a:off x="475130" y="1538800"/>
            <a:ext cx="3585881" cy="823912"/>
          </a:xfrm>
        </p:spPr>
        <p:txBody>
          <a:bodyPr anchor="b">
            <a:noAutofit/>
          </a:bodyPr>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5130" y="2508142"/>
            <a:ext cx="3585881" cy="3471318"/>
          </a:xfrm>
        </p:spPr>
        <p:txBody>
          <a:bodyPr/>
          <a:lstStyle>
            <a:lvl1pPr>
              <a:defRPr sz="2000" b="0">
                <a:solidFill>
                  <a:schemeClr val="tx1">
                    <a:lumMod val="75000"/>
                    <a:lumOff val="25000"/>
                  </a:schemeClr>
                </a:solidFill>
              </a:defRPr>
            </a:lvl1pPr>
          </a:lstStyle>
          <a:p>
            <a:pPr lvl="0"/>
            <a:r>
              <a:rPr lang="en-US" dirty="0"/>
              <a:t>Click to edit Master text styles</a:t>
            </a:r>
          </a:p>
        </p:txBody>
      </p:sp>
      <p:sp>
        <p:nvSpPr>
          <p:cNvPr id="5" name="Text Placeholder 4"/>
          <p:cNvSpPr>
            <a:spLocks noGrp="1"/>
          </p:cNvSpPr>
          <p:nvPr>
            <p:ph type="body" sz="quarter" idx="3"/>
          </p:nvPr>
        </p:nvSpPr>
        <p:spPr>
          <a:xfrm>
            <a:off x="4349001" y="1538800"/>
            <a:ext cx="3611659" cy="823912"/>
          </a:xfrm>
        </p:spPr>
        <p:txBody>
          <a:bodyPr anchor="b">
            <a:noAutofit/>
          </a:bodyPr>
          <a:lstStyle>
            <a:lvl1pPr marL="0" indent="0">
              <a:buNone/>
              <a:defRPr lang="en-US" sz="2400" b="1" kern="1200" dirty="0" smtClean="0">
                <a:solidFill>
                  <a:srgbClr val="06698A"/>
                </a:solidFill>
                <a:latin typeface="Arial Narrow" panose="020B0606020202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chemeClr val="bg1">
                  <a:lumMod val="75000"/>
                </a:schemeClr>
              </a:buClr>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4349001" y="2508141"/>
            <a:ext cx="3611659" cy="3471319"/>
          </a:xfrm>
        </p:spPr>
        <p:txBody>
          <a:bodyPr/>
          <a:lstStyle>
            <a:lvl1pPr marL="227013" indent="-227013">
              <a:defRPr lang="en-US" sz="2000" b="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stStyle>
          <a:p>
            <a:pPr marL="227013" lvl="0"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pPr>
            <a:r>
              <a:rPr lang="en-US" dirty="0"/>
              <a:t>Click to edit Master text styles</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sp>
        <p:nvSpPr>
          <p:cNvPr id="12" name="Title 1"/>
          <p:cNvSpPr>
            <a:spLocks noGrp="1"/>
          </p:cNvSpPr>
          <p:nvPr>
            <p:ph type="title"/>
          </p:nvPr>
        </p:nvSpPr>
        <p:spPr>
          <a:xfrm>
            <a:off x="475130" y="365126"/>
            <a:ext cx="7485530" cy="1028245"/>
          </a:xfrm>
        </p:spPr>
        <p:txBody>
          <a:bodyPr>
            <a:normAutofit/>
          </a:bodyPr>
          <a:lstStyle>
            <a:lvl1pPr>
              <a:defRPr lang="en-US" sz="3600" b="1" kern="1200" cap="all"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49744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5" name="Slide Number Placeholder 4"/>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dirty="0"/>
          </a:p>
        </p:txBody>
      </p:sp>
      <p:sp>
        <p:nvSpPr>
          <p:cNvPr id="8" name="Title 1"/>
          <p:cNvSpPr>
            <a:spLocks noGrp="1"/>
          </p:cNvSpPr>
          <p:nvPr>
            <p:ph type="title"/>
          </p:nvPr>
        </p:nvSpPr>
        <p:spPr>
          <a:xfrm>
            <a:off x="475130" y="365126"/>
            <a:ext cx="7485530" cy="1028245"/>
          </a:xfrm>
        </p:spPr>
        <p:txBody>
          <a:bodyPr>
            <a:normAutofit/>
          </a:bodyPr>
          <a:lstStyle>
            <a:lvl1pPr>
              <a:defRPr lang="en-US" sz="3600" b="1" kern="1200" cap="all"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63182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4" name="Slide Number Placeholder 3"/>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11117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2" name="Title 1"/>
          <p:cNvSpPr>
            <a:spLocks noGrp="1"/>
          </p:cNvSpPr>
          <p:nvPr>
            <p:ph type="title"/>
          </p:nvPr>
        </p:nvSpPr>
        <p:spPr>
          <a:xfrm>
            <a:off x="475131" y="457200"/>
            <a:ext cx="2749743" cy="1600200"/>
          </a:xfrm>
        </p:spPr>
        <p:txBody>
          <a:bodyPr anchor="b"/>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3576918" y="987426"/>
            <a:ext cx="4383743" cy="4873625"/>
          </a:xfrm>
        </p:spPr>
        <p:txBody>
          <a:bodyPr/>
          <a:lstStyle>
            <a:lvl1pPr marL="0" indent="0">
              <a:buFont typeface="Arial" panose="020B0604020202020204" pitchFamily="34" charset="0"/>
              <a:buNone/>
              <a:defRPr lang="en-US" sz="2000" b="0" kern="1200" dirty="0" smtClean="0">
                <a:solidFill>
                  <a:srgbClr val="06698A"/>
                </a:solidFill>
                <a:latin typeface="Arial" panose="020B0604020202020204" pitchFamily="34" charset="0"/>
                <a:ea typeface="+mn-ea"/>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marL="227013" lvl="0"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pPr>
            <a:r>
              <a:rPr lang="en-US" dirty="0"/>
              <a:t>Second level</a:t>
            </a:r>
          </a:p>
        </p:txBody>
      </p:sp>
      <p:sp>
        <p:nvSpPr>
          <p:cNvPr id="4" name="Text Placeholder 3"/>
          <p:cNvSpPr>
            <a:spLocks noGrp="1"/>
          </p:cNvSpPr>
          <p:nvPr>
            <p:ph type="body" sz="half" idx="2"/>
          </p:nvPr>
        </p:nvSpPr>
        <p:spPr>
          <a:xfrm>
            <a:off x="475131" y="2057400"/>
            <a:ext cx="2749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361541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7700" y="0"/>
            <a:ext cx="876300" cy="6858000"/>
          </a:xfrm>
          <a:prstGeom prst="rect">
            <a:avLst/>
          </a:prstGeom>
        </p:spPr>
      </p:pic>
      <p:sp>
        <p:nvSpPr>
          <p:cNvPr id="2" name="Title 1"/>
          <p:cNvSpPr>
            <a:spLocks noGrp="1"/>
          </p:cNvSpPr>
          <p:nvPr>
            <p:ph type="title"/>
          </p:nvPr>
        </p:nvSpPr>
        <p:spPr>
          <a:xfrm>
            <a:off x="475131" y="457200"/>
            <a:ext cx="2749743" cy="1600200"/>
          </a:xfrm>
        </p:spPr>
        <p:txBody>
          <a:bodyPr anchor="b">
            <a:normAutofit/>
          </a:bodyPr>
          <a:lstStyle>
            <a:lvl1pPr algn="l" defTabSz="914400" rtl="0" eaLnBrk="1" latinLnBrk="0" hangingPunct="1">
              <a:lnSpc>
                <a:spcPct val="90000"/>
              </a:lnSpc>
              <a:spcBef>
                <a:spcPct val="0"/>
              </a:spcBef>
              <a:buNone/>
              <a:defRPr lang="en-US" sz="3200" b="1" kern="1200" baseline="0" dirty="0">
                <a:solidFill>
                  <a:srgbClr val="0E3D51"/>
                </a:solidFill>
                <a:latin typeface="Arial Narrow" panose="020B0606020202030204" pitchFamily="34" charset="0"/>
                <a:ea typeface="+mj-ea"/>
                <a:cs typeface="+mj-cs"/>
              </a:defRPr>
            </a:lvl1pPr>
          </a:lstStyle>
          <a:p>
            <a:r>
              <a:rPr lang="en-US" dirty="0"/>
              <a:t>Click to edit Master title style</a:t>
            </a:r>
          </a:p>
        </p:txBody>
      </p:sp>
      <p:sp>
        <p:nvSpPr>
          <p:cNvPr id="3" name="Picture Placeholder 2"/>
          <p:cNvSpPr>
            <a:spLocks noGrp="1" noChangeAspect="1"/>
          </p:cNvSpPr>
          <p:nvPr>
            <p:ph type="pic" idx="1"/>
          </p:nvPr>
        </p:nvSpPr>
        <p:spPr>
          <a:xfrm>
            <a:off x="3594847" y="987426"/>
            <a:ext cx="4365814" cy="4873625"/>
          </a:xfrm>
        </p:spPr>
        <p:txBody>
          <a:bodyPr anchor="t">
            <a:normAutofit/>
          </a:bodyPr>
          <a:lstStyle>
            <a:lvl1pPr marL="0" indent="0">
              <a:buNone/>
              <a:defRPr sz="18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5131" y="2057400"/>
            <a:ext cx="2749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164" y="5800164"/>
            <a:ext cx="1612294" cy="921311"/>
          </a:xfrm>
          <a:prstGeom prst="rect">
            <a:avLst/>
          </a:prstGeom>
        </p:spPr>
      </p:pic>
    </p:spTree>
    <p:extLst>
      <p:ext uri="{BB962C8B-B14F-4D97-AF65-F5344CB8AC3E}">
        <p14:creationId xmlns:p14="http://schemas.microsoft.com/office/powerpoint/2010/main" val="7796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130" y="365126"/>
            <a:ext cx="8040220" cy="9324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5130" y="1576251"/>
            <a:ext cx="8040220" cy="4645164"/>
          </a:xfrm>
          <a:prstGeom prst="rect">
            <a:avLst/>
          </a:prstGeom>
        </p:spPr>
        <p:txBody>
          <a:bodyPr vert="horz" lIns="91440" tIns="45720" rIns="91440" bIns="45720" rtlCol="0">
            <a:normAutofit/>
          </a:bodyPr>
          <a:lstStyle/>
          <a:p>
            <a:pPr lvl="0"/>
            <a:r>
              <a:rPr lang="en-US" dirty="0"/>
              <a:t>Click to edit Master text styles</a:t>
            </a:r>
          </a:p>
          <a:p>
            <a:pPr marL="514350" lvl="1" indent="-228600" algn="l" defTabSz="914400" rtl="0" eaLnBrk="1" latinLnBrk="0" hangingPunct="1">
              <a:lnSpc>
                <a:spcPct val="90000"/>
              </a:lnSpc>
              <a:spcBef>
                <a:spcPts val="500"/>
              </a:spcBef>
              <a:buClr>
                <a:schemeClr val="bg1">
                  <a:lumMod val="75000"/>
                </a:schemeClr>
              </a:buClr>
              <a:buSzPct val="50000"/>
              <a:buFont typeface="Arial" panose="020B0604020202020204" pitchFamily="34" charset="0"/>
              <a:buChar char="►"/>
            </a:pPr>
            <a:r>
              <a:rPr lang="en-US" dirty="0"/>
              <a:t>Second level</a:t>
            </a:r>
          </a:p>
          <a:p>
            <a:pPr marL="739775" marR="0" lvl="2" indent="-225425"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a:pPr>
            <a:r>
              <a:rPr lang="en-US" dirty="0"/>
              <a:t>Third level</a:t>
            </a:r>
          </a:p>
          <a:p>
            <a:pPr marL="858837" lvl="2"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pPr>
            <a:endParaRPr lang="en-US" dirty="0"/>
          </a:p>
        </p:txBody>
      </p:sp>
      <p:sp>
        <p:nvSpPr>
          <p:cNvPr id="6" name="Slide Number Placeholder 5"/>
          <p:cNvSpPr>
            <a:spLocks noGrp="1"/>
          </p:cNvSpPr>
          <p:nvPr>
            <p:ph type="sldNum" sz="quarter" idx="4"/>
          </p:nvPr>
        </p:nvSpPr>
        <p:spPr>
          <a:xfrm>
            <a:off x="8248650" y="6356351"/>
            <a:ext cx="500902" cy="365125"/>
          </a:xfrm>
          <a:prstGeom prst="rect">
            <a:avLst/>
          </a:prstGeom>
        </p:spPr>
        <p:txBody>
          <a:bodyPr vert="horz" lIns="91440" tIns="45720" rIns="91440" bIns="45720" rtlCol="0" anchor="ctr"/>
          <a:lstStyle>
            <a:lvl1pPr algn="r">
              <a:defRPr sz="1200" b="0">
                <a:solidFill>
                  <a:srgbClr val="06698A"/>
                </a:solidFill>
                <a:latin typeface="Avenir LT Std 65 Medium" panose="020B0803020203020204" pitchFamily="34" charset="0"/>
              </a:defRPr>
            </a:lvl1pPr>
          </a:lstStyle>
          <a:p>
            <a:fld id="{4B0789BF-F082-4B6E-9D11-95C9D409B9AD}" type="slidenum">
              <a:rPr lang="en-CA" smtClean="0"/>
              <a:pPr/>
              <a:t>‹#›</a:t>
            </a:fld>
            <a:endParaRPr lang="en-CA" dirty="0"/>
          </a:p>
        </p:txBody>
      </p:sp>
    </p:spTree>
    <p:extLst>
      <p:ext uri="{BB962C8B-B14F-4D97-AF65-F5344CB8AC3E}">
        <p14:creationId xmlns:p14="http://schemas.microsoft.com/office/powerpoint/2010/main" val="29507768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rgbClr val="0E3D51"/>
          </a:solidFill>
          <a:latin typeface="Avenir LT Std 65 Medium" panose="020B0803020203020204" pitchFamily="34" charset="0"/>
          <a:ea typeface="+mj-ea"/>
          <a:cs typeface="+mj-cs"/>
        </a:defRPr>
      </a:lvl1pPr>
    </p:titleStyle>
    <p:bodyStyle>
      <a:lvl1pPr marL="227013"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defRPr lang="en-US" sz="2400" b="1" kern="1200" dirty="0" smtClean="0">
          <a:solidFill>
            <a:srgbClr val="06698A"/>
          </a:solidFill>
          <a:latin typeface="Arial" panose="020B0604020202020204" pitchFamily="34" charset="0"/>
          <a:ea typeface="+mn-ea"/>
          <a:cs typeface="Arial" panose="020B0604020202020204" pitchFamily="34" charset="0"/>
        </a:defRPr>
      </a:lvl1pPr>
      <a:lvl2pPr marL="857250" indent="-342900" algn="l" defTabSz="914400" rtl="0" eaLnBrk="1" latinLnBrk="0" hangingPunct="1">
        <a:lnSpc>
          <a:spcPct val="90000"/>
        </a:lnSpc>
        <a:spcBef>
          <a:spcPts val="500"/>
        </a:spcBef>
        <a:buSzPct val="9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858837" marR="0" indent="-22860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NbpdMFE-AI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notesSlide" Target="../notesSlides/notesSlide27.xml"/><Relationship Id="rId7" Type="http://schemas.openxmlformats.org/officeDocument/2006/relationships/image" Target="../media/image38.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7.emf"/><Relationship Id="rId5" Type="http://schemas.openxmlformats.org/officeDocument/2006/relationships/image" Target="../media/image36.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Alcohol</a:t>
            </a:r>
          </a:p>
        </p:txBody>
      </p:sp>
    </p:spTree>
    <p:extLst>
      <p:ext uri="{BB962C8B-B14F-4D97-AF65-F5344CB8AC3E}">
        <p14:creationId xmlns:p14="http://schemas.microsoft.com/office/powerpoint/2010/main" val="292212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dirty="0"/>
              <a:t>Symptoms of Alcohol Poisoning</a:t>
            </a:r>
          </a:p>
        </p:txBody>
      </p:sp>
      <p:sp>
        <p:nvSpPr>
          <p:cNvPr id="134147" name="Rectangle 3"/>
          <p:cNvSpPr>
            <a:spLocks noGrp="1" noChangeArrowheads="1"/>
          </p:cNvSpPr>
          <p:nvPr>
            <p:ph type="body" idx="1"/>
          </p:nvPr>
        </p:nvSpPr>
        <p:spPr/>
        <p:txBody>
          <a:bodyPr/>
          <a:lstStyle/>
          <a:p>
            <a:r>
              <a:rPr lang="en-US" b="0" dirty="0"/>
              <a:t>Passing out, semi conscious</a:t>
            </a:r>
          </a:p>
          <a:p>
            <a:r>
              <a:rPr lang="en-US" b="0" dirty="0"/>
              <a:t>Cold, pale, bluish skin</a:t>
            </a:r>
          </a:p>
          <a:p>
            <a:r>
              <a:rPr lang="en-US" b="0" dirty="0"/>
              <a:t>Vomiting while sleeping</a:t>
            </a:r>
          </a:p>
          <a:p>
            <a:r>
              <a:rPr lang="en-US" b="0" dirty="0"/>
              <a:t>Slow breathing</a:t>
            </a:r>
          </a:p>
          <a:p>
            <a:r>
              <a:rPr lang="en-US" b="0" dirty="0"/>
              <a:t>Seizures</a:t>
            </a:r>
          </a:p>
          <a:p>
            <a:r>
              <a:rPr lang="en-US" b="0" dirty="0"/>
              <a:t>Incontinent of urine</a:t>
            </a:r>
          </a:p>
        </p:txBody>
      </p:sp>
    </p:spTree>
    <p:extLst>
      <p:ext uri="{BB962C8B-B14F-4D97-AF65-F5344CB8AC3E}">
        <p14:creationId xmlns:p14="http://schemas.microsoft.com/office/powerpoint/2010/main" val="2509130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9CD8-54F0-4C14-8A8F-C94EB536F547}"/>
              </a:ext>
            </a:extLst>
          </p:cNvPr>
          <p:cNvSpPr>
            <a:spLocks noGrp="1"/>
          </p:cNvSpPr>
          <p:nvPr>
            <p:ph type="title"/>
          </p:nvPr>
        </p:nvSpPr>
        <p:spPr/>
        <p:txBody>
          <a:bodyPr/>
          <a:lstStyle/>
          <a:p>
            <a:r>
              <a:rPr lang="en-CA" dirty="0"/>
              <a:t>Myth or fact?</a:t>
            </a:r>
          </a:p>
        </p:txBody>
      </p:sp>
      <p:sp>
        <p:nvSpPr>
          <p:cNvPr id="3" name="TextBox 2">
            <a:extLst>
              <a:ext uri="{FF2B5EF4-FFF2-40B4-BE49-F238E27FC236}">
                <a16:creationId xmlns:a16="http://schemas.microsoft.com/office/drawing/2014/main" id="{00F72FD8-8DA6-4A26-B17F-5C4D7B042538}"/>
              </a:ext>
            </a:extLst>
          </p:cNvPr>
          <p:cNvSpPr txBox="1"/>
          <p:nvPr/>
        </p:nvSpPr>
        <p:spPr>
          <a:xfrm>
            <a:off x="475130" y="1207774"/>
            <a:ext cx="3657600" cy="1938992"/>
          </a:xfrm>
          <a:prstGeom prst="rect">
            <a:avLst/>
          </a:prstGeom>
          <a:noFill/>
        </p:spPr>
        <p:txBody>
          <a:bodyPr wrap="square" rtlCol="0">
            <a:spAutoFit/>
          </a:bodyPr>
          <a:lstStyle/>
          <a:p>
            <a:r>
              <a:rPr lang="en-CA" sz="3000" dirty="0">
                <a:solidFill>
                  <a:srgbClr val="0E3D51"/>
                </a:solidFill>
              </a:rPr>
              <a:t>Alcohol poisoning only happens when you drink over 20 drinks in a night</a:t>
            </a:r>
          </a:p>
        </p:txBody>
      </p:sp>
      <p:sp>
        <p:nvSpPr>
          <p:cNvPr id="5" name="TextBox 4">
            <a:extLst>
              <a:ext uri="{FF2B5EF4-FFF2-40B4-BE49-F238E27FC236}">
                <a16:creationId xmlns:a16="http://schemas.microsoft.com/office/drawing/2014/main" id="{58F9532F-F473-46EB-95E3-6E2E0C08250B}"/>
              </a:ext>
            </a:extLst>
          </p:cNvPr>
          <p:cNvSpPr txBox="1"/>
          <p:nvPr/>
        </p:nvSpPr>
        <p:spPr>
          <a:xfrm>
            <a:off x="4022323" y="2918460"/>
            <a:ext cx="4048744" cy="3016210"/>
          </a:xfrm>
          <a:prstGeom prst="rect">
            <a:avLst/>
          </a:prstGeom>
          <a:noFill/>
        </p:spPr>
        <p:txBody>
          <a:bodyPr wrap="square" rtlCol="0">
            <a:spAutoFit/>
          </a:bodyPr>
          <a:lstStyle/>
          <a:p>
            <a:r>
              <a:rPr lang="en-CA" sz="3500" b="1" dirty="0">
                <a:solidFill>
                  <a:srgbClr val="06698A"/>
                </a:solidFill>
              </a:rPr>
              <a:t>MYTH</a:t>
            </a:r>
          </a:p>
          <a:p>
            <a:r>
              <a:rPr lang="en-CA" sz="3000" dirty="0">
                <a:solidFill>
                  <a:srgbClr val="06698A"/>
                </a:solidFill>
              </a:rPr>
              <a:t>Alcohol poisoning can happen at much lower level of alcohol consumption </a:t>
            </a:r>
            <a:endParaRPr lang="en-US" sz="3000" dirty="0">
              <a:solidFill>
                <a:srgbClr val="06698A"/>
              </a:solidFill>
            </a:endParaRPr>
          </a:p>
          <a:p>
            <a:endParaRPr lang="en-CA" sz="3500" b="1" dirty="0">
              <a:solidFill>
                <a:srgbClr val="06698A"/>
              </a:solidFill>
            </a:endParaRPr>
          </a:p>
        </p:txBody>
      </p:sp>
      <p:pic>
        <p:nvPicPr>
          <p:cNvPr id="13" name="Graphic 12" descr="Bottle">
            <a:extLst>
              <a:ext uri="{FF2B5EF4-FFF2-40B4-BE49-F238E27FC236}">
                <a16:creationId xmlns:a16="http://schemas.microsoft.com/office/drawing/2014/main" id="{BD504322-4DDD-4804-B5A0-6FE60B6CF6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035" y="3573379"/>
            <a:ext cx="1600200" cy="1600200"/>
          </a:xfrm>
          <a:prstGeom prst="rect">
            <a:avLst/>
          </a:prstGeom>
        </p:spPr>
      </p:pic>
      <p:pic>
        <p:nvPicPr>
          <p:cNvPr id="15" name="Graphic 14" descr="Wine">
            <a:extLst>
              <a:ext uri="{FF2B5EF4-FFF2-40B4-BE49-F238E27FC236}">
                <a16:creationId xmlns:a16="http://schemas.microsoft.com/office/drawing/2014/main" id="{8C0A642D-78F0-481D-B586-99CFE7162C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6691" y="3688492"/>
            <a:ext cx="1485087" cy="1485087"/>
          </a:xfrm>
          <a:prstGeom prst="rect">
            <a:avLst/>
          </a:prstGeom>
        </p:spPr>
      </p:pic>
      <p:pic>
        <p:nvPicPr>
          <p:cNvPr id="17" name="Graphic 16" descr="Champagne">
            <a:extLst>
              <a:ext uri="{FF2B5EF4-FFF2-40B4-BE49-F238E27FC236}">
                <a16:creationId xmlns:a16="http://schemas.microsoft.com/office/drawing/2014/main" id="{193A8863-7F9B-457C-B5B4-E8082F586D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6791" y="3642967"/>
            <a:ext cx="1485087" cy="1485087"/>
          </a:xfrm>
          <a:prstGeom prst="rect">
            <a:avLst/>
          </a:prstGeom>
        </p:spPr>
      </p:pic>
    </p:spTree>
    <p:extLst>
      <p:ext uri="{BB962C8B-B14F-4D97-AF65-F5344CB8AC3E}">
        <p14:creationId xmlns:p14="http://schemas.microsoft.com/office/powerpoint/2010/main" val="36319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2579-1F4F-41A7-8B1E-1BC97FB45CDE}"/>
              </a:ext>
            </a:extLst>
          </p:cNvPr>
          <p:cNvSpPr>
            <a:spLocks noGrp="1"/>
          </p:cNvSpPr>
          <p:nvPr>
            <p:ph type="title"/>
          </p:nvPr>
        </p:nvSpPr>
        <p:spPr/>
        <p:txBody>
          <a:bodyPr/>
          <a:lstStyle/>
          <a:p>
            <a:r>
              <a:rPr lang="en-CA" dirty="0"/>
              <a:t>Myth or fact?</a:t>
            </a:r>
          </a:p>
        </p:txBody>
      </p:sp>
      <p:sp>
        <p:nvSpPr>
          <p:cNvPr id="3" name="TextBox 2">
            <a:extLst>
              <a:ext uri="{FF2B5EF4-FFF2-40B4-BE49-F238E27FC236}">
                <a16:creationId xmlns:a16="http://schemas.microsoft.com/office/drawing/2014/main" id="{143AC39A-1278-43FB-A03E-6AD7EEB59E1A}"/>
              </a:ext>
            </a:extLst>
          </p:cNvPr>
          <p:cNvSpPr txBox="1"/>
          <p:nvPr/>
        </p:nvSpPr>
        <p:spPr>
          <a:xfrm>
            <a:off x="325797" y="1209331"/>
            <a:ext cx="3892098" cy="2862322"/>
          </a:xfrm>
          <a:prstGeom prst="rect">
            <a:avLst/>
          </a:prstGeom>
          <a:noFill/>
        </p:spPr>
        <p:txBody>
          <a:bodyPr wrap="square" rtlCol="0">
            <a:spAutoFit/>
          </a:bodyPr>
          <a:lstStyle/>
          <a:p>
            <a:pPr marL="114300" indent="0">
              <a:buNone/>
            </a:pPr>
            <a:r>
              <a:rPr lang="en-US" sz="3000" dirty="0">
                <a:solidFill>
                  <a:srgbClr val="0E3D51"/>
                </a:solidFill>
              </a:rPr>
              <a:t>When you find someone unconscious from drinking too much- put them to bed and let them sleep it off.</a:t>
            </a:r>
            <a:endParaRPr lang="en-CA" sz="3000" dirty="0">
              <a:solidFill>
                <a:srgbClr val="0E3D51"/>
              </a:solidFill>
            </a:endParaRPr>
          </a:p>
        </p:txBody>
      </p:sp>
      <p:sp>
        <p:nvSpPr>
          <p:cNvPr id="4" name="TextBox 3">
            <a:extLst>
              <a:ext uri="{FF2B5EF4-FFF2-40B4-BE49-F238E27FC236}">
                <a16:creationId xmlns:a16="http://schemas.microsoft.com/office/drawing/2014/main" id="{A829077B-751B-48BA-9F72-19C5C1CB178F}"/>
              </a:ext>
            </a:extLst>
          </p:cNvPr>
          <p:cNvSpPr txBox="1"/>
          <p:nvPr/>
        </p:nvSpPr>
        <p:spPr>
          <a:xfrm>
            <a:off x="3998260" y="3273838"/>
            <a:ext cx="4048744" cy="3016210"/>
          </a:xfrm>
          <a:prstGeom prst="rect">
            <a:avLst/>
          </a:prstGeom>
          <a:noFill/>
        </p:spPr>
        <p:txBody>
          <a:bodyPr wrap="square" rtlCol="0">
            <a:spAutoFit/>
          </a:bodyPr>
          <a:lstStyle/>
          <a:p>
            <a:r>
              <a:rPr lang="en-CA" sz="3500" b="1" dirty="0">
                <a:solidFill>
                  <a:srgbClr val="06698A"/>
                </a:solidFill>
              </a:rPr>
              <a:t>MYTH</a:t>
            </a:r>
          </a:p>
          <a:p>
            <a:r>
              <a:rPr lang="en-US" sz="3000" dirty="0">
                <a:solidFill>
                  <a:srgbClr val="06698A"/>
                </a:solidFill>
                <a:latin typeface="Calibri" panose="020F0502020204030204" pitchFamily="34" charset="0"/>
              </a:rPr>
              <a:t>This is a sign of alcohol poisoning </a:t>
            </a:r>
          </a:p>
          <a:p>
            <a:r>
              <a:rPr lang="en-US" sz="3000" dirty="0">
                <a:solidFill>
                  <a:srgbClr val="06698A"/>
                </a:solidFill>
                <a:latin typeface="Calibri" panose="020F0502020204030204" pitchFamily="34" charset="0"/>
              </a:rPr>
              <a:t>*get medical help and call 911.</a:t>
            </a:r>
          </a:p>
          <a:p>
            <a:endParaRPr lang="en-CA" sz="3500" b="1" dirty="0">
              <a:solidFill>
                <a:srgbClr val="06698A"/>
              </a:solidFill>
            </a:endParaRPr>
          </a:p>
        </p:txBody>
      </p:sp>
      <p:pic>
        <p:nvPicPr>
          <p:cNvPr id="6" name="Graphic 5" descr="Medical">
            <a:extLst>
              <a:ext uri="{FF2B5EF4-FFF2-40B4-BE49-F238E27FC236}">
                <a16:creationId xmlns:a16="http://schemas.microsoft.com/office/drawing/2014/main" id="{872B2208-1BA5-400D-B9BC-68705CA1D7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812" y="3887612"/>
            <a:ext cx="1863483" cy="1863483"/>
          </a:xfrm>
          <a:prstGeom prst="rect">
            <a:avLst/>
          </a:prstGeom>
        </p:spPr>
      </p:pic>
    </p:spTree>
    <p:extLst>
      <p:ext uri="{BB962C8B-B14F-4D97-AF65-F5344CB8AC3E}">
        <p14:creationId xmlns:p14="http://schemas.microsoft.com/office/powerpoint/2010/main" val="323998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title"/>
          </p:nvPr>
        </p:nvSpPr>
        <p:spPr/>
        <p:txBody>
          <a:bodyPr/>
          <a:lstStyle/>
          <a:p>
            <a:r>
              <a:rPr lang="en-US"/>
              <a:t>Action </a:t>
            </a:r>
          </a:p>
        </p:txBody>
      </p:sp>
      <p:sp>
        <p:nvSpPr>
          <p:cNvPr id="135171" name="Rectangle 1027"/>
          <p:cNvSpPr>
            <a:spLocks noGrp="1" noChangeArrowheads="1"/>
          </p:cNvSpPr>
          <p:nvPr>
            <p:ph type="body" idx="1"/>
          </p:nvPr>
        </p:nvSpPr>
        <p:spPr/>
        <p:txBody>
          <a:bodyPr/>
          <a:lstStyle/>
          <a:p>
            <a:r>
              <a:rPr lang="en-US" dirty="0"/>
              <a:t>Recovery position </a:t>
            </a:r>
          </a:p>
          <a:p>
            <a:r>
              <a:rPr lang="en-US" dirty="0"/>
              <a:t>Call 911</a:t>
            </a:r>
          </a:p>
          <a:p>
            <a:r>
              <a:rPr lang="en-US" dirty="0"/>
              <a:t>Stay with the person until help arrives</a:t>
            </a:r>
          </a:p>
          <a:p>
            <a:r>
              <a:rPr lang="en-US" dirty="0">
                <a:solidFill>
                  <a:srgbClr val="FF0000"/>
                </a:solidFill>
              </a:rPr>
              <a:t>NEVER leave the person to sleep it off </a:t>
            </a:r>
          </a:p>
        </p:txBody>
      </p:sp>
    </p:spTree>
    <p:extLst>
      <p:ext uri="{BB962C8B-B14F-4D97-AF65-F5344CB8AC3E}">
        <p14:creationId xmlns:p14="http://schemas.microsoft.com/office/powerpoint/2010/main" val="3954993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5431A4-40D5-4482-9917-9C733F3EDFD4}"/>
              </a:ext>
            </a:extLst>
          </p:cNvPr>
          <p:cNvSpPr>
            <a:spLocks noGrp="1"/>
          </p:cNvSpPr>
          <p:nvPr>
            <p:ph type="title"/>
          </p:nvPr>
        </p:nvSpPr>
        <p:spPr/>
        <p:txBody>
          <a:bodyPr/>
          <a:lstStyle/>
          <a:p>
            <a:r>
              <a:rPr lang="en-CA" dirty="0"/>
              <a:t>Recovery Position </a:t>
            </a:r>
          </a:p>
        </p:txBody>
      </p:sp>
      <p:graphicFrame>
        <p:nvGraphicFramePr>
          <p:cNvPr id="194563" name="Object 3"/>
          <p:cNvGraphicFramePr>
            <a:graphicFrameLocks noGrp="1" noChangeAspect="1"/>
          </p:cNvGraphicFramePr>
          <p:nvPr>
            <p:ph idx="1"/>
          </p:nvPr>
        </p:nvGraphicFramePr>
        <p:xfrm>
          <a:off x="558800" y="1584325"/>
          <a:ext cx="7318375" cy="4216400"/>
        </p:xfrm>
        <a:graphic>
          <a:graphicData uri="http://schemas.openxmlformats.org/presentationml/2006/ole">
            <mc:AlternateContent xmlns:mc="http://schemas.openxmlformats.org/markup-compatibility/2006">
              <mc:Choice xmlns:v="urn:schemas-microsoft-com:vml" Requires="v">
                <p:oleObj spid="_x0000_s1067" name="Document" r:id="rId4" imgW="7784342" imgH="4484856" progId="Word.Document.8">
                  <p:embed/>
                </p:oleObj>
              </mc:Choice>
              <mc:Fallback>
                <p:oleObj name="Document" r:id="rId4" imgW="7784342" imgH="4484856" progId="Word.Document.8">
                  <p:embed/>
                  <p:pic>
                    <p:nvPicPr>
                      <p:cNvPr id="19456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1584325"/>
                        <a:ext cx="7318375" cy="42164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extLst>
      <p:ext uri="{BB962C8B-B14F-4D97-AF65-F5344CB8AC3E}">
        <p14:creationId xmlns:p14="http://schemas.microsoft.com/office/powerpoint/2010/main" val="294570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E690-718D-4C15-BD8D-9B2440080665}"/>
              </a:ext>
            </a:extLst>
          </p:cNvPr>
          <p:cNvSpPr>
            <a:spLocks noGrp="1"/>
          </p:cNvSpPr>
          <p:nvPr>
            <p:ph type="title"/>
          </p:nvPr>
        </p:nvSpPr>
        <p:spPr/>
        <p:txBody>
          <a:bodyPr/>
          <a:lstStyle/>
          <a:p>
            <a:r>
              <a:rPr lang="en-CA" dirty="0"/>
              <a:t>Myth or Fact…</a:t>
            </a:r>
          </a:p>
        </p:txBody>
      </p:sp>
      <p:sp>
        <p:nvSpPr>
          <p:cNvPr id="3" name="TextBox 2">
            <a:extLst>
              <a:ext uri="{FF2B5EF4-FFF2-40B4-BE49-F238E27FC236}">
                <a16:creationId xmlns:a16="http://schemas.microsoft.com/office/drawing/2014/main" id="{03831678-1960-4D49-8288-40FD4CC5A74B}"/>
              </a:ext>
            </a:extLst>
          </p:cNvPr>
          <p:cNvSpPr txBox="1"/>
          <p:nvPr/>
        </p:nvSpPr>
        <p:spPr>
          <a:xfrm>
            <a:off x="325797" y="1248992"/>
            <a:ext cx="3892098" cy="1477328"/>
          </a:xfrm>
          <a:prstGeom prst="rect">
            <a:avLst/>
          </a:prstGeom>
          <a:noFill/>
        </p:spPr>
        <p:txBody>
          <a:bodyPr wrap="square" rtlCol="0">
            <a:spAutoFit/>
          </a:bodyPr>
          <a:lstStyle/>
          <a:p>
            <a:pPr marL="114300" indent="0">
              <a:buNone/>
            </a:pPr>
            <a:r>
              <a:rPr lang="en-CA" sz="3000" dirty="0">
                <a:solidFill>
                  <a:srgbClr val="0E3D51"/>
                </a:solidFill>
              </a:rPr>
              <a:t>Drinking coffee (caffeine) will help you sober up quicker </a:t>
            </a:r>
          </a:p>
        </p:txBody>
      </p:sp>
      <p:sp>
        <p:nvSpPr>
          <p:cNvPr id="4" name="TextBox 3">
            <a:extLst>
              <a:ext uri="{FF2B5EF4-FFF2-40B4-BE49-F238E27FC236}">
                <a16:creationId xmlns:a16="http://schemas.microsoft.com/office/drawing/2014/main" id="{A286A940-5D9C-4015-B56F-0BD6F16711C4}"/>
              </a:ext>
            </a:extLst>
          </p:cNvPr>
          <p:cNvSpPr txBox="1"/>
          <p:nvPr/>
        </p:nvSpPr>
        <p:spPr>
          <a:xfrm>
            <a:off x="3998260" y="3273838"/>
            <a:ext cx="4048744" cy="3016210"/>
          </a:xfrm>
          <a:prstGeom prst="rect">
            <a:avLst/>
          </a:prstGeom>
          <a:noFill/>
        </p:spPr>
        <p:txBody>
          <a:bodyPr wrap="square" rtlCol="0">
            <a:spAutoFit/>
          </a:bodyPr>
          <a:lstStyle/>
          <a:p>
            <a:r>
              <a:rPr lang="en-CA" sz="3500" b="1" dirty="0">
                <a:solidFill>
                  <a:srgbClr val="06698A"/>
                </a:solidFill>
              </a:rPr>
              <a:t>MYTH</a:t>
            </a:r>
          </a:p>
          <a:p>
            <a:r>
              <a:rPr lang="en-US" sz="3000" dirty="0">
                <a:solidFill>
                  <a:srgbClr val="06698A"/>
                </a:solidFill>
                <a:latin typeface="Calibri" panose="020F0502020204030204" pitchFamily="34" charset="0"/>
              </a:rPr>
              <a:t>No amount of food or drink can change its effects. Time is the only way to sober up</a:t>
            </a:r>
          </a:p>
          <a:p>
            <a:endParaRPr lang="en-CA" sz="3500" b="1" dirty="0">
              <a:solidFill>
                <a:srgbClr val="06698A"/>
              </a:solidFill>
            </a:endParaRPr>
          </a:p>
        </p:txBody>
      </p:sp>
      <p:pic>
        <p:nvPicPr>
          <p:cNvPr id="6" name="Graphic 5" descr="Coffee">
            <a:extLst>
              <a:ext uri="{FF2B5EF4-FFF2-40B4-BE49-F238E27FC236}">
                <a16:creationId xmlns:a16="http://schemas.microsoft.com/office/drawing/2014/main" id="{895ACAB5-1B50-4F82-BBC8-E306CF3947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527" y="2952587"/>
            <a:ext cx="2358188" cy="2358188"/>
          </a:xfrm>
          <a:prstGeom prst="rect">
            <a:avLst/>
          </a:prstGeom>
        </p:spPr>
      </p:pic>
    </p:spTree>
    <p:extLst>
      <p:ext uri="{BB962C8B-B14F-4D97-AF65-F5344CB8AC3E}">
        <p14:creationId xmlns:p14="http://schemas.microsoft.com/office/powerpoint/2010/main" val="22881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Alcohol and Energy Drinks</a:t>
            </a:r>
          </a:p>
        </p:txBody>
      </p:sp>
      <p:sp>
        <p:nvSpPr>
          <p:cNvPr id="26627" name="Rectangle 3"/>
          <p:cNvSpPr>
            <a:spLocks noGrp="1" noChangeArrowheads="1"/>
          </p:cNvSpPr>
          <p:nvPr>
            <p:ph type="body" idx="1"/>
          </p:nvPr>
        </p:nvSpPr>
        <p:spPr>
          <a:xfrm>
            <a:off x="475130" y="1447800"/>
            <a:ext cx="7772400" cy="3962400"/>
          </a:xfrm>
        </p:spPr>
        <p:txBody>
          <a:bodyPr>
            <a:normAutofit fontScale="92500" lnSpcReduction="10000"/>
          </a:bodyPr>
          <a:lstStyle/>
          <a:p>
            <a:r>
              <a:rPr lang="en-CA" sz="2800" b="0" dirty="0"/>
              <a:t>Grade 7-12 Students use of High-caffeine Energy Drinks – 34.1% (OSDUHS 2017) </a:t>
            </a:r>
          </a:p>
          <a:p>
            <a:r>
              <a:rPr lang="en-CA" sz="2800" b="0" dirty="0"/>
              <a:t>When alcohol is mixed with caffeine, the caffeine can </a:t>
            </a:r>
            <a:r>
              <a:rPr lang="en-CA" sz="2800" b="0" u="sng" dirty="0"/>
              <a:t>mask</a:t>
            </a:r>
            <a:r>
              <a:rPr lang="en-CA" sz="2800" b="0" dirty="0"/>
              <a:t> the depressant effects of alcohol, making drinkers feel more alert than they would otherwise. </a:t>
            </a:r>
          </a:p>
          <a:p>
            <a:r>
              <a:rPr lang="en-CA" sz="2800" b="0" dirty="0"/>
              <a:t>As a result, they may drink more alcohol and become more impaired than they realize, increasing the risk of alcohol-attributable harms.</a:t>
            </a:r>
          </a:p>
          <a:p>
            <a:r>
              <a:rPr lang="en-CA" sz="2800" b="0" dirty="0"/>
              <a:t>Caffeine does not sober you up </a:t>
            </a:r>
          </a:p>
        </p:txBody>
      </p:sp>
    </p:spTree>
    <p:extLst>
      <p:ext uri="{BB962C8B-B14F-4D97-AF65-F5344CB8AC3E}">
        <p14:creationId xmlns:p14="http://schemas.microsoft.com/office/powerpoint/2010/main" val="59539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BEFD-9506-4D3D-BFD0-DDB99AD3CFDA}"/>
              </a:ext>
            </a:extLst>
          </p:cNvPr>
          <p:cNvSpPr>
            <a:spLocks noGrp="1"/>
          </p:cNvSpPr>
          <p:nvPr>
            <p:ph type="title"/>
          </p:nvPr>
        </p:nvSpPr>
        <p:spPr/>
        <p:txBody>
          <a:bodyPr/>
          <a:lstStyle/>
          <a:p>
            <a:r>
              <a:rPr lang="en-CA" dirty="0"/>
              <a:t>Myth or fact? </a:t>
            </a:r>
          </a:p>
        </p:txBody>
      </p:sp>
      <p:sp>
        <p:nvSpPr>
          <p:cNvPr id="10" name="TextBox 9">
            <a:extLst>
              <a:ext uri="{FF2B5EF4-FFF2-40B4-BE49-F238E27FC236}">
                <a16:creationId xmlns:a16="http://schemas.microsoft.com/office/drawing/2014/main" id="{7E584D86-90F8-4378-968D-6E06D4C74E72}"/>
              </a:ext>
            </a:extLst>
          </p:cNvPr>
          <p:cNvSpPr txBox="1"/>
          <p:nvPr/>
        </p:nvSpPr>
        <p:spPr>
          <a:xfrm>
            <a:off x="325797" y="1248992"/>
            <a:ext cx="3892098" cy="2400657"/>
          </a:xfrm>
          <a:prstGeom prst="rect">
            <a:avLst/>
          </a:prstGeom>
          <a:noFill/>
        </p:spPr>
        <p:txBody>
          <a:bodyPr wrap="square" rtlCol="0">
            <a:spAutoFit/>
          </a:bodyPr>
          <a:lstStyle/>
          <a:p>
            <a:pPr marL="114300" indent="0">
              <a:buNone/>
            </a:pPr>
            <a:r>
              <a:rPr lang="en-CA" sz="3000" dirty="0">
                <a:solidFill>
                  <a:srgbClr val="0E3D51"/>
                </a:solidFill>
              </a:rPr>
              <a:t>Youth who binge drink are more than 2x as likely to have unplanned sex, than those who do not</a:t>
            </a:r>
          </a:p>
        </p:txBody>
      </p:sp>
      <p:sp>
        <p:nvSpPr>
          <p:cNvPr id="11" name="TextBox 10">
            <a:extLst>
              <a:ext uri="{FF2B5EF4-FFF2-40B4-BE49-F238E27FC236}">
                <a16:creationId xmlns:a16="http://schemas.microsoft.com/office/drawing/2014/main" id="{56F3149E-9829-4FAC-B584-1C0586B95AA0}"/>
              </a:ext>
            </a:extLst>
          </p:cNvPr>
          <p:cNvSpPr txBox="1"/>
          <p:nvPr/>
        </p:nvSpPr>
        <p:spPr>
          <a:xfrm>
            <a:off x="3998260" y="3273838"/>
            <a:ext cx="4048744" cy="3939540"/>
          </a:xfrm>
          <a:prstGeom prst="rect">
            <a:avLst/>
          </a:prstGeom>
          <a:noFill/>
        </p:spPr>
        <p:txBody>
          <a:bodyPr wrap="square" rtlCol="0">
            <a:spAutoFit/>
          </a:bodyPr>
          <a:lstStyle/>
          <a:p>
            <a:r>
              <a:rPr lang="en-CA" sz="3500" b="1" dirty="0">
                <a:solidFill>
                  <a:srgbClr val="06698A"/>
                </a:solidFill>
              </a:rPr>
              <a:t>FACT</a:t>
            </a:r>
          </a:p>
          <a:p>
            <a:r>
              <a:rPr lang="en-US" sz="3000" dirty="0">
                <a:solidFill>
                  <a:srgbClr val="06698A"/>
                </a:solidFill>
                <a:latin typeface="Calibri" panose="020F0502020204030204" pitchFamily="34" charset="0"/>
              </a:rPr>
              <a:t>Drinking 4 or more drinks of alcohol at one time will lower your inhibitions, alter your thinking, and affect your decisions/actions</a:t>
            </a:r>
          </a:p>
          <a:p>
            <a:endParaRPr lang="en-CA" sz="3500" b="1" dirty="0">
              <a:solidFill>
                <a:srgbClr val="06698A"/>
              </a:solidFill>
            </a:endParaRPr>
          </a:p>
        </p:txBody>
      </p:sp>
      <p:pic>
        <p:nvPicPr>
          <p:cNvPr id="12" name="Graphic 11" descr="Bottle">
            <a:extLst>
              <a:ext uri="{FF2B5EF4-FFF2-40B4-BE49-F238E27FC236}">
                <a16:creationId xmlns:a16="http://schemas.microsoft.com/office/drawing/2014/main" id="{3B21C2B6-D605-4109-BC62-125AC7DCF8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8856" y="3936847"/>
            <a:ext cx="1600200" cy="1600200"/>
          </a:xfrm>
          <a:prstGeom prst="rect">
            <a:avLst/>
          </a:prstGeom>
        </p:spPr>
      </p:pic>
      <p:pic>
        <p:nvPicPr>
          <p:cNvPr id="13" name="Graphic 12" descr="Bottle">
            <a:extLst>
              <a:ext uri="{FF2B5EF4-FFF2-40B4-BE49-F238E27FC236}">
                <a16:creationId xmlns:a16="http://schemas.microsoft.com/office/drawing/2014/main" id="{CB114F46-64E3-4821-891C-A6FEBAAB18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29" y="3949839"/>
            <a:ext cx="1600200" cy="1600200"/>
          </a:xfrm>
          <a:prstGeom prst="rect">
            <a:avLst/>
          </a:prstGeom>
        </p:spPr>
      </p:pic>
      <p:pic>
        <p:nvPicPr>
          <p:cNvPr id="14" name="Graphic 13" descr="Bottle">
            <a:extLst>
              <a:ext uri="{FF2B5EF4-FFF2-40B4-BE49-F238E27FC236}">
                <a16:creationId xmlns:a16="http://schemas.microsoft.com/office/drawing/2014/main" id="{931B5C5A-CDF3-4651-9FFE-0CF05B6025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157" y="3930245"/>
            <a:ext cx="1600200" cy="1600200"/>
          </a:xfrm>
          <a:prstGeom prst="rect">
            <a:avLst/>
          </a:prstGeom>
        </p:spPr>
      </p:pic>
      <p:pic>
        <p:nvPicPr>
          <p:cNvPr id="16" name="Graphic 15" descr="Bottle">
            <a:extLst>
              <a:ext uri="{FF2B5EF4-FFF2-40B4-BE49-F238E27FC236}">
                <a16:creationId xmlns:a16="http://schemas.microsoft.com/office/drawing/2014/main" id="{4647FAE0-A75E-4C73-A965-010DFC42F2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5043" y="3930197"/>
            <a:ext cx="1600200" cy="1600200"/>
          </a:xfrm>
          <a:prstGeom prst="rect">
            <a:avLst/>
          </a:prstGeom>
        </p:spPr>
      </p:pic>
      <p:pic>
        <p:nvPicPr>
          <p:cNvPr id="18" name="Graphic 17" descr="Add">
            <a:extLst>
              <a:ext uri="{FF2B5EF4-FFF2-40B4-BE49-F238E27FC236}">
                <a16:creationId xmlns:a16="http://schemas.microsoft.com/office/drawing/2014/main" id="{3898DEC9-185C-4D6C-A40B-24F6480CB1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8817" y="4514338"/>
            <a:ext cx="611450" cy="611450"/>
          </a:xfrm>
          <a:prstGeom prst="rect">
            <a:avLst/>
          </a:prstGeom>
        </p:spPr>
      </p:pic>
    </p:spTree>
    <p:extLst>
      <p:ext uri="{BB962C8B-B14F-4D97-AF65-F5344CB8AC3E}">
        <p14:creationId xmlns:p14="http://schemas.microsoft.com/office/powerpoint/2010/main" val="109943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5" name="Rectangle 3"/>
          <p:cNvSpPr>
            <a:spLocks noGrp="1" noChangeArrowheads="1"/>
          </p:cNvSpPr>
          <p:nvPr>
            <p:ph type="body" idx="1"/>
          </p:nvPr>
        </p:nvSpPr>
        <p:spPr>
          <a:xfrm>
            <a:off x="475130" y="1584961"/>
            <a:ext cx="5047365" cy="4215204"/>
          </a:xfrm>
        </p:spPr>
        <p:txBody>
          <a:bodyPr/>
          <a:lstStyle/>
          <a:p>
            <a:pPr>
              <a:lnSpc>
                <a:spcPct val="80000"/>
              </a:lnSpc>
            </a:pPr>
            <a:r>
              <a:rPr lang="en-US" sz="2800" b="0" dirty="0"/>
              <a:t>Violence</a:t>
            </a:r>
          </a:p>
          <a:p>
            <a:pPr>
              <a:lnSpc>
                <a:spcPct val="80000"/>
              </a:lnSpc>
            </a:pPr>
            <a:r>
              <a:rPr lang="en-US" sz="2800" b="0" dirty="0"/>
              <a:t>Risky sexual </a:t>
            </a:r>
            <a:r>
              <a:rPr lang="en-US" sz="2800" b="0" dirty="0" err="1"/>
              <a:t>behaviours</a:t>
            </a:r>
            <a:r>
              <a:rPr lang="en-US" sz="2800" b="0" dirty="0"/>
              <a:t>   </a:t>
            </a:r>
          </a:p>
          <a:p>
            <a:pPr>
              <a:lnSpc>
                <a:spcPct val="80000"/>
              </a:lnSpc>
            </a:pPr>
            <a:r>
              <a:rPr lang="en-US" sz="2800" b="0" dirty="0"/>
              <a:t>Alcohol poisoning </a:t>
            </a:r>
          </a:p>
          <a:p>
            <a:pPr>
              <a:lnSpc>
                <a:spcPct val="80000"/>
              </a:lnSpc>
            </a:pPr>
            <a:r>
              <a:rPr lang="en-US" sz="2800" b="0" dirty="0"/>
              <a:t>Injuries to self or others</a:t>
            </a:r>
          </a:p>
          <a:p>
            <a:pPr>
              <a:lnSpc>
                <a:spcPct val="80000"/>
              </a:lnSpc>
            </a:pPr>
            <a:r>
              <a:rPr lang="en-US" sz="2800" b="0" dirty="0"/>
              <a:t>FASD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870" y="1584961"/>
            <a:ext cx="2207790" cy="3410836"/>
          </a:xfrm>
          <a:prstGeom prst="rect">
            <a:avLst/>
          </a:prstGeom>
        </p:spPr>
      </p:pic>
      <p:sp>
        <p:nvSpPr>
          <p:cNvPr id="4" name="Title 3">
            <a:extLst>
              <a:ext uri="{FF2B5EF4-FFF2-40B4-BE49-F238E27FC236}">
                <a16:creationId xmlns:a16="http://schemas.microsoft.com/office/drawing/2014/main" id="{E6DABB89-B7E1-464A-8436-DF7C978B0593}"/>
              </a:ext>
            </a:extLst>
          </p:cNvPr>
          <p:cNvSpPr>
            <a:spLocks noGrp="1"/>
          </p:cNvSpPr>
          <p:nvPr>
            <p:ph type="title"/>
          </p:nvPr>
        </p:nvSpPr>
        <p:spPr/>
        <p:txBody>
          <a:bodyPr/>
          <a:lstStyle/>
          <a:p>
            <a:r>
              <a:rPr lang="en-CA" dirty="0"/>
              <a:t>Immediate Health Risks</a:t>
            </a:r>
          </a:p>
        </p:txBody>
      </p:sp>
    </p:spTree>
    <p:extLst>
      <p:ext uri="{BB962C8B-B14F-4D97-AF65-F5344CB8AC3E}">
        <p14:creationId xmlns:p14="http://schemas.microsoft.com/office/powerpoint/2010/main" val="2839325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9304-7337-4BA3-96FE-FD26653CE62F}"/>
              </a:ext>
            </a:extLst>
          </p:cNvPr>
          <p:cNvSpPr>
            <a:spLocks noGrp="1"/>
          </p:cNvSpPr>
          <p:nvPr>
            <p:ph type="title"/>
          </p:nvPr>
        </p:nvSpPr>
        <p:spPr/>
        <p:txBody>
          <a:bodyPr/>
          <a:lstStyle/>
          <a:p>
            <a:r>
              <a:rPr lang="en-CA" dirty="0"/>
              <a:t>Myth or fact?</a:t>
            </a:r>
          </a:p>
        </p:txBody>
      </p:sp>
      <p:sp>
        <p:nvSpPr>
          <p:cNvPr id="3" name="TextBox 2">
            <a:extLst>
              <a:ext uri="{FF2B5EF4-FFF2-40B4-BE49-F238E27FC236}">
                <a16:creationId xmlns:a16="http://schemas.microsoft.com/office/drawing/2014/main" id="{1FB0AFCD-E0E3-42E1-AED9-2C2CE9752316}"/>
              </a:ext>
            </a:extLst>
          </p:cNvPr>
          <p:cNvSpPr txBox="1"/>
          <p:nvPr/>
        </p:nvSpPr>
        <p:spPr>
          <a:xfrm>
            <a:off x="325797" y="1248992"/>
            <a:ext cx="3892098" cy="1477328"/>
          </a:xfrm>
          <a:prstGeom prst="rect">
            <a:avLst/>
          </a:prstGeom>
          <a:noFill/>
        </p:spPr>
        <p:txBody>
          <a:bodyPr wrap="square" rtlCol="0">
            <a:spAutoFit/>
          </a:bodyPr>
          <a:lstStyle/>
          <a:p>
            <a:pPr marL="114300" indent="0">
              <a:buNone/>
            </a:pPr>
            <a:r>
              <a:rPr lang="en-CA" sz="3000" dirty="0">
                <a:solidFill>
                  <a:srgbClr val="0E3D51"/>
                </a:solidFill>
              </a:rPr>
              <a:t>Drinking Alcohol reduces the risk of cancer.</a:t>
            </a:r>
          </a:p>
        </p:txBody>
      </p:sp>
      <p:sp>
        <p:nvSpPr>
          <p:cNvPr id="4" name="TextBox 3">
            <a:extLst>
              <a:ext uri="{FF2B5EF4-FFF2-40B4-BE49-F238E27FC236}">
                <a16:creationId xmlns:a16="http://schemas.microsoft.com/office/drawing/2014/main" id="{CB64F008-63AD-427A-B8AC-E587292038C4}"/>
              </a:ext>
            </a:extLst>
          </p:cNvPr>
          <p:cNvSpPr txBox="1"/>
          <p:nvPr/>
        </p:nvSpPr>
        <p:spPr>
          <a:xfrm>
            <a:off x="3998260" y="3273838"/>
            <a:ext cx="4048744" cy="3939540"/>
          </a:xfrm>
          <a:prstGeom prst="rect">
            <a:avLst/>
          </a:prstGeom>
          <a:noFill/>
        </p:spPr>
        <p:txBody>
          <a:bodyPr wrap="square" rtlCol="0">
            <a:spAutoFit/>
          </a:bodyPr>
          <a:lstStyle/>
          <a:p>
            <a:r>
              <a:rPr lang="en-CA" sz="3500" b="1" dirty="0">
                <a:solidFill>
                  <a:srgbClr val="06698A"/>
                </a:solidFill>
              </a:rPr>
              <a:t>MYTH</a:t>
            </a:r>
          </a:p>
          <a:p>
            <a:r>
              <a:rPr lang="en-US" sz="3000" dirty="0">
                <a:solidFill>
                  <a:srgbClr val="06698A"/>
                </a:solidFill>
                <a:latin typeface="Calibri" panose="020F0502020204030204" pitchFamily="34" charset="0"/>
              </a:rPr>
              <a:t>There is strong evidence of alcohol consumption and cancers of the esophagus, larynx, oral cavity and breast cancer in women.</a:t>
            </a:r>
          </a:p>
          <a:p>
            <a:endParaRPr lang="en-CA" sz="3500" b="1" dirty="0">
              <a:solidFill>
                <a:srgbClr val="06698A"/>
              </a:solidFill>
            </a:endParaRPr>
          </a:p>
        </p:txBody>
      </p:sp>
    </p:spTree>
    <p:extLst>
      <p:ext uri="{BB962C8B-B14F-4D97-AF65-F5344CB8AC3E}">
        <p14:creationId xmlns:p14="http://schemas.microsoft.com/office/powerpoint/2010/main" val="34383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Substance use Continuum</a:t>
            </a:r>
            <a:endParaRPr lang="en-CA" dirty="0"/>
          </a:p>
        </p:txBody>
      </p:sp>
      <p:graphicFrame>
        <p:nvGraphicFramePr>
          <p:cNvPr id="6" name="Content Placeholder 5"/>
          <p:cNvGraphicFramePr>
            <a:graphicFrameLocks noGrp="1"/>
          </p:cNvGraphicFramePr>
          <p:nvPr>
            <p:ph idx="1"/>
          </p:nvPr>
        </p:nvGraphicFramePr>
        <p:xfrm>
          <a:off x="474663" y="1584325"/>
          <a:ext cx="7486650" cy="2393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9BB8D4A-EB60-46F4-8603-F5C15D71DD2D}" type="slidenum">
              <a:rPr lang="en-US" smtClean="0"/>
              <a:pPr/>
              <a:t>2</a:t>
            </a:fld>
            <a:endParaRPr lang="en-US" dirty="0"/>
          </a:p>
        </p:txBody>
      </p:sp>
      <p:sp>
        <p:nvSpPr>
          <p:cNvPr id="4" name="Text Placeholder 3"/>
          <p:cNvSpPr>
            <a:spLocks noGrp="1"/>
          </p:cNvSpPr>
          <p:nvPr>
            <p:ph type="body" sz="quarter" idx="4294967295"/>
          </p:nvPr>
        </p:nvSpPr>
        <p:spPr>
          <a:xfrm>
            <a:off x="474663" y="1126671"/>
            <a:ext cx="8305800" cy="533400"/>
          </a:xfrm>
        </p:spPr>
        <p:txBody>
          <a:bodyPr/>
          <a:lstStyle/>
          <a:p>
            <a:r>
              <a:rPr lang="en-US" dirty="0"/>
              <a:t>When does substance use become a problem?</a:t>
            </a:r>
            <a:endParaRPr lang="en-CA" dirty="0"/>
          </a:p>
        </p:txBody>
      </p:sp>
      <p:pic>
        <p:nvPicPr>
          <p:cNvPr id="7" name="Content Placeholder 5">
            <a:extLst>
              <a:ext uri="{FF2B5EF4-FFF2-40B4-BE49-F238E27FC236}">
                <a16:creationId xmlns:a16="http://schemas.microsoft.com/office/drawing/2014/main" id="{06FD32C1-B858-4975-946F-C31DB203D3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597275"/>
            <a:ext cx="8305800" cy="1676400"/>
          </a:xfrm>
          <a:prstGeom prst="rect">
            <a:avLst/>
          </a:prstGeom>
        </p:spPr>
      </p:pic>
    </p:spTree>
    <p:extLst>
      <p:ext uri="{BB962C8B-B14F-4D97-AF65-F5344CB8AC3E}">
        <p14:creationId xmlns:p14="http://schemas.microsoft.com/office/powerpoint/2010/main" val="1904514024"/>
      </p:ext>
    </p:extLst>
  </p:cSld>
  <p:clrMapOvr>
    <a:masterClrMapping/>
  </p:clrMapOvr>
  <p:transition spd="slow">
    <p:cover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dirty="0"/>
              <a:t>Long Term Health Risks</a:t>
            </a:r>
          </a:p>
        </p:txBody>
      </p:sp>
      <p:sp>
        <p:nvSpPr>
          <p:cNvPr id="471043" name="Rectangle 3"/>
          <p:cNvSpPr>
            <a:spLocks noGrp="1" noChangeArrowheads="1"/>
          </p:cNvSpPr>
          <p:nvPr>
            <p:ph type="body" idx="1"/>
          </p:nvPr>
        </p:nvSpPr>
        <p:spPr>
          <a:xfrm>
            <a:off x="475130" y="1556644"/>
            <a:ext cx="4832202" cy="4191000"/>
          </a:xfrm>
        </p:spPr>
        <p:txBody>
          <a:bodyPr>
            <a:normAutofit/>
          </a:bodyPr>
          <a:lstStyle/>
          <a:p>
            <a:pPr>
              <a:lnSpc>
                <a:spcPct val="80000"/>
              </a:lnSpc>
            </a:pPr>
            <a:r>
              <a:rPr lang="en-US" sz="2400" b="0" dirty="0"/>
              <a:t>Cardiovascular Problems  </a:t>
            </a:r>
          </a:p>
          <a:p>
            <a:pPr>
              <a:lnSpc>
                <a:spcPct val="80000"/>
              </a:lnSpc>
            </a:pPr>
            <a:r>
              <a:rPr lang="en-US" sz="2400" b="0" dirty="0"/>
              <a:t>Mental Health</a:t>
            </a:r>
          </a:p>
          <a:p>
            <a:pPr>
              <a:lnSpc>
                <a:spcPct val="80000"/>
              </a:lnSpc>
            </a:pPr>
            <a:r>
              <a:rPr lang="en-US" sz="2400" b="0" dirty="0"/>
              <a:t>Social Problems </a:t>
            </a:r>
          </a:p>
          <a:p>
            <a:pPr>
              <a:lnSpc>
                <a:spcPct val="80000"/>
              </a:lnSpc>
            </a:pPr>
            <a:r>
              <a:rPr lang="en-US" sz="2400" b="0" dirty="0"/>
              <a:t>Neurological Problems</a:t>
            </a:r>
          </a:p>
          <a:p>
            <a:pPr>
              <a:lnSpc>
                <a:spcPct val="80000"/>
              </a:lnSpc>
            </a:pPr>
            <a:r>
              <a:rPr lang="en-US" sz="2400" b="0" dirty="0"/>
              <a:t>Liver Disease/Gastrointestinal Problems </a:t>
            </a:r>
          </a:p>
          <a:p>
            <a:pPr>
              <a:lnSpc>
                <a:spcPct val="80000"/>
              </a:lnSpc>
            </a:pPr>
            <a:r>
              <a:rPr lang="en-US" sz="2400" b="0" dirty="0"/>
              <a:t>Cancer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770" y="1393371"/>
            <a:ext cx="2321442" cy="3461675"/>
          </a:xfrm>
          <a:prstGeom prst="rect">
            <a:avLst/>
          </a:prstGeom>
        </p:spPr>
      </p:pic>
    </p:spTree>
    <p:extLst>
      <p:ext uri="{BB962C8B-B14F-4D97-AF65-F5344CB8AC3E}">
        <p14:creationId xmlns:p14="http://schemas.microsoft.com/office/powerpoint/2010/main" val="168105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9953-5065-4A92-A4D7-F2961584A66E}"/>
              </a:ext>
            </a:extLst>
          </p:cNvPr>
          <p:cNvSpPr>
            <a:spLocks noGrp="1"/>
          </p:cNvSpPr>
          <p:nvPr>
            <p:ph type="title"/>
          </p:nvPr>
        </p:nvSpPr>
        <p:spPr/>
        <p:txBody>
          <a:bodyPr/>
          <a:lstStyle/>
          <a:p>
            <a:r>
              <a:rPr lang="en-CA" dirty="0"/>
              <a:t>Myth or fact?</a:t>
            </a:r>
          </a:p>
        </p:txBody>
      </p:sp>
      <p:sp>
        <p:nvSpPr>
          <p:cNvPr id="3" name="TextBox 2">
            <a:extLst>
              <a:ext uri="{FF2B5EF4-FFF2-40B4-BE49-F238E27FC236}">
                <a16:creationId xmlns:a16="http://schemas.microsoft.com/office/drawing/2014/main" id="{9254E8E2-ED88-4DC6-A797-DD71C1A076CE}"/>
              </a:ext>
            </a:extLst>
          </p:cNvPr>
          <p:cNvSpPr txBox="1"/>
          <p:nvPr/>
        </p:nvSpPr>
        <p:spPr>
          <a:xfrm>
            <a:off x="325797" y="1248992"/>
            <a:ext cx="3892098" cy="1477328"/>
          </a:xfrm>
          <a:prstGeom prst="rect">
            <a:avLst/>
          </a:prstGeom>
          <a:noFill/>
        </p:spPr>
        <p:txBody>
          <a:bodyPr wrap="square" rtlCol="0">
            <a:spAutoFit/>
          </a:bodyPr>
          <a:lstStyle/>
          <a:p>
            <a:pPr marL="114300" indent="0">
              <a:buNone/>
            </a:pPr>
            <a:r>
              <a:rPr lang="en-CA" sz="3000" dirty="0">
                <a:solidFill>
                  <a:srgbClr val="0E3D51"/>
                </a:solidFill>
              </a:rPr>
              <a:t>There are health risks to someone who has only 2 drinks a day</a:t>
            </a:r>
          </a:p>
        </p:txBody>
      </p:sp>
      <p:sp>
        <p:nvSpPr>
          <p:cNvPr id="4" name="TextBox 3">
            <a:extLst>
              <a:ext uri="{FF2B5EF4-FFF2-40B4-BE49-F238E27FC236}">
                <a16:creationId xmlns:a16="http://schemas.microsoft.com/office/drawing/2014/main" id="{419B3EB1-61DD-4F32-A04D-346E38FD9942}"/>
              </a:ext>
            </a:extLst>
          </p:cNvPr>
          <p:cNvSpPr txBox="1"/>
          <p:nvPr/>
        </p:nvSpPr>
        <p:spPr>
          <a:xfrm>
            <a:off x="3998260" y="3273838"/>
            <a:ext cx="4048744" cy="3477875"/>
          </a:xfrm>
          <a:prstGeom prst="rect">
            <a:avLst/>
          </a:prstGeom>
          <a:noFill/>
        </p:spPr>
        <p:txBody>
          <a:bodyPr wrap="square" rtlCol="0">
            <a:spAutoFit/>
          </a:bodyPr>
          <a:lstStyle/>
          <a:p>
            <a:r>
              <a:rPr lang="en-CA" sz="3500" b="1" dirty="0">
                <a:solidFill>
                  <a:srgbClr val="06698A"/>
                </a:solidFill>
              </a:rPr>
              <a:t>FACT</a:t>
            </a:r>
          </a:p>
          <a:p>
            <a:r>
              <a:rPr lang="en-US" sz="3000" dirty="0">
                <a:solidFill>
                  <a:srgbClr val="06698A"/>
                </a:solidFill>
                <a:latin typeface="Calibri" panose="020F0502020204030204" pitchFamily="34" charset="0"/>
              </a:rPr>
              <a:t>Drinking any amount of alcohol has risks, you can lower risk by following the Low Risk Guidelines</a:t>
            </a:r>
          </a:p>
          <a:p>
            <a:endParaRPr lang="en-CA" sz="3500" b="1" dirty="0">
              <a:solidFill>
                <a:srgbClr val="06698A"/>
              </a:solidFill>
            </a:endParaRPr>
          </a:p>
        </p:txBody>
      </p:sp>
      <p:pic>
        <p:nvPicPr>
          <p:cNvPr id="5" name="Graphic 4" descr="Wine">
            <a:extLst>
              <a:ext uri="{FF2B5EF4-FFF2-40B4-BE49-F238E27FC236}">
                <a16:creationId xmlns:a16="http://schemas.microsoft.com/office/drawing/2014/main" id="{522AD327-D1FD-4E06-A785-F4050D4AC7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759" y="3610184"/>
            <a:ext cx="1485087" cy="1485087"/>
          </a:xfrm>
          <a:prstGeom prst="rect">
            <a:avLst/>
          </a:prstGeom>
        </p:spPr>
      </p:pic>
      <p:pic>
        <p:nvPicPr>
          <p:cNvPr id="6" name="Graphic 5" descr="Wine">
            <a:extLst>
              <a:ext uri="{FF2B5EF4-FFF2-40B4-BE49-F238E27FC236}">
                <a16:creationId xmlns:a16="http://schemas.microsoft.com/office/drawing/2014/main" id="{5CAB4BE6-A08A-41BC-A877-1794E72E5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6313" y="3610185"/>
            <a:ext cx="1485087" cy="1485087"/>
          </a:xfrm>
          <a:prstGeom prst="rect">
            <a:avLst/>
          </a:prstGeom>
        </p:spPr>
      </p:pic>
    </p:spTree>
    <p:extLst>
      <p:ext uri="{BB962C8B-B14F-4D97-AF65-F5344CB8AC3E}">
        <p14:creationId xmlns:p14="http://schemas.microsoft.com/office/powerpoint/2010/main" val="385495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dirty="0"/>
              <a:t>Low-Risk Alcohol Drinking Guidelines</a:t>
            </a:r>
            <a:endParaRPr lang="en-US" sz="4000" b="1" dirty="0">
              <a:solidFill>
                <a:srgbClr val="006345"/>
              </a:solidFill>
            </a:endParaRPr>
          </a:p>
        </p:txBody>
      </p:sp>
      <p:sp>
        <p:nvSpPr>
          <p:cNvPr id="29699" name="Rectangle 3"/>
          <p:cNvSpPr>
            <a:spLocks noGrp="1" noChangeArrowheads="1"/>
          </p:cNvSpPr>
          <p:nvPr>
            <p:ph type="body" idx="1"/>
          </p:nvPr>
        </p:nvSpPr>
        <p:spPr>
          <a:xfrm>
            <a:off x="457200" y="1916113"/>
            <a:ext cx="8229600" cy="4210050"/>
          </a:xfrm>
        </p:spPr>
        <p:txBody>
          <a:bodyPr/>
          <a:lstStyle/>
          <a:p>
            <a:pPr>
              <a:lnSpc>
                <a:spcPct val="90000"/>
              </a:lnSpc>
            </a:pPr>
            <a:endParaRPr lang="en-US" sz="2800" dirty="0"/>
          </a:p>
          <a:p>
            <a:pPr marL="0" indent="0">
              <a:lnSpc>
                <a:spcPct val="90000"/>
              </a:lnSpc>
              <a:buNone/>
            </a:pPr>
            <a:endParaRPr lang="en-US" sz="2800" dirty="0"/>
          </a:p>
        </p:txBody>
      </p:sp>
      <p:pic>
        <p:nvPicPr>
          <p:cNvPr id="473092" name="Picture 4" descr="Image result for canada's low risk alcohol drinking guid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007" y="1393371"/>
            <a:ext cx="2109653" cy="4833437"/>
          </a:xfrm>
          <a:prstGeom prst="rect">
            <a:avLst/>
          </a:prstGeom>
          <a:noFill/>
          <a:ln w="12700">
            <a:solidFill>
              <a:srgbClr val="000000"/>
            </a:solidFill>
          </a:ln>
          <a:effectLst>
            <a:reflection stA="45000" endPos="2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473094" name="Picture 6" descr="Image result for canada's low risk alcohol drinking guide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0" y="1979420"/>
            <a:ext cx="4735386" cy="366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66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Low Risk Drinking Guidelines </a:t>
            </a:r>
          </a:p>
        </p:txBody>
      </p:sp>
      <p:sp>
        <p:nvSpPr>
          <p:cNvPr id="3" name="Content Placeholder 2"/>
          <p:cNvSpPr>
            <a:spLocks noGrp="1"/>
          </p:cNvSpPr>
          <p:nvPr>
            <p:ph idx="1"/>
          </p:nvPr>
        </p:nvSpPr>
        <p:spPr>
          <a:xfrm>
            <a:off x="188260" y="1393371"/>
            <a:ext cx="7772400" cy="4331183"/>
          </a:xfrm>
        </p:spPr>
        <p:txBody>
          <a:bodyPr/>
          <a:lstStyle/>
          <a:p>
            <a:pPr marL="0" indent="0" algn="ctr">
              <a:buNone/>
            </a:pPr>
            <a:r>
              <a:rPr lang="en-CA" b="1" dirty="0"/>
              <a:t>Video</a:t>
            </a:r>
          </a:p>
          <a:p>
            <a:pPr marL="0" indent="0">
              <a:buNone/>
            </a:pPr>
            <a:endParaRPr lang="en-CA" b="1" dirty="0">
              <a:hlinkClick r:id="" action="ppaction://noaction"/>
            </a:endParaRPr>
          </a:p>
          <a:p>
            <a:pPr marL="0" indent="0">
              <a:buNone/>
            </a:pPr>
            <a:endParaRPr lang="en-CA" b="1" dirty="0">
              <a:hlinkClick r:id="" action="ppaction://noaction"/>
            </a:endParaRPr>
          </a:p>
          <a:p>
            <a:pPr marL="0" indent="0">
              <a:buNone/>
            </a:pPr>
            <a:endParaRPr lang="en-CA" b="1" dirty="0">
              <a:hlinkClick r:id="" action="ppaction://noaction"/>
            </a:endParaRPr>
          </a:p>
          <a:p>
            <a:pPr marL="0" indent="0">
              <a:buNone/>
            </a:pPr>
            <a:endParaRPr lang="en-CA" b="1" dirty="0">
              <a:hlinkClick r:id="" action="ppaction://noaction"/>
            </a:endParaRPr>
          </a:p>
          <a:p>
            <a:pPr marL="0" indent="0">
              <a:buNone/>
            </a:pPr>
            <a:endParaRPr lang="en-CA" b="1" dirty="0">
              <a:hlinkClick r:id="" action="ppaction://noaction"/>
            </a:endParaRPr>
          </a:p>
          <a:p>
            <a:pPr marL="0" indent="0" algn="ctr">
              <a:buNone/>
            </a:pPr>
            <a:endParaRPr lang="en-CA" sz="2000" dirty="0">
              <a:hlinkClick r:id="" action="ppaction://noaction"/>
            </a:endParaRPr>
          </a:p>
          <a:p>
            <a:pPr marL="0" indent="0" algn="ctr">
              <a:buNone/>
            </a:pPr>
            <a:r>
              <a:rPr lang="en-CA" sz="2000" dirty="0">
                <a:hlinkClick r:id="" action="ppaction://noaction"/>
              </a:rPr>
              <a:t>https://youtu.be/NbpdMFE-AIE</a:t>
            </a:r>
            <a:r>
              <a:rPr lang="en-CA" sz="2000" dirty="0"/>
              <a:t> </a:t>
            </a:r>
          </a:p>
        </p:txBody>
      </p:sp>
      <p:grpSp>
        <p:nvGrpSpPr>
          <p:cNvPr id="9" name="Group 8"/>
          <p:cNvGrpSpPr/>
          <p:nvPr/>
        </p:nvGrpSpPr>
        <p:grpSpPr>
          <a:xfrm>
            <a:off x="1851158" y="1964757"/>
            <a:ext cx="4733474" cy="3188410"/>
            <a:chOff x="2027463" y="2832101"/>
            <a:chExt cx="4733474" cy="3188410"/>
          </a:xfrm>
        </p:grpSpPr>
        <p:pic>
          <p:nvPicPr>
            <p:cNvPr id="5" name="Picture 4">
              <a:hlinkClick r:id="rId3"/>
            </p:cNvPr>
            <p:cNvPicPr>
              <a:picLocks noChangeAspect="1"/>
            </p:cNvPicPr>
            <p:nvPr/>
          </p:nvPicPr>
          <p:blipFill>
            <a:blip r:embed="rId4"/>
            <a:stretch>
              <a:fillRect/>
            </a:stretch>
          </p:blipFill>
          <p:spPr>
            <a:xfrm>
              <a:off x="2027463" y="2832101"/>
              <a:ext cx="4733474" cy="2984014"/>
            </a:xfrm>
            <a:prstGeom prst="rect">
              <a:avLst/>
            </a:prstGeom>
          </p:spPr>
        </p:pic>
        <p:pic>
          <p:nvPicPr>
            <p:cNvPr id="7" name="Picture 6"/>
            <p:cNvPicPr>
              <a:picLocks noChangeAspect="1"/>
            </p:cNvPicPr>
            <p:nvPr/>
          </p:nvPicPr>
          <p:blipFill rotWithShape="1">
            <a:blip r:embed="rId5"/>
            <a:srcRect t="1" b="-16044"/>
            <a:stretch/>
          </p:blipFill>
          <p:spPr>
            <a:xfrm>
              <a:off x="2340518" y="5272723"/>
              <a:ext cx="701912" cy="747788"/>
            </a:xfrm>
            <a:prstGeom prst="rect">
              <a:avLst/>
            </a:prstGeom>
          </p:spPr>
        </p:pic>
        <p:pic>
          <p:nvPicPr>
            <p:cNvPr id="8" name="Picture 7"/>
            <p:cNvPicPr>
              <a:picLocks noChangeAspect="1"/>
            </p:cNvPicPr>
            <p:nvPr/>
          </p:nvPicPr>
          <p:blipFill rotWithShape="1">
            <a:blip r:embed="rId5"/>
            <a:srcRect t="1" b="-16044"/>
            <a:stretch/>
          </p:blipFill>
          <p:spPr>
            <a:xfrm>
              <a:off x="2027463" y="5272723"/>
              <a:ext cx="701912" cy="747788"/>
            </a:xfrm>
            <a:prstGeom prst="rect">
              <a:avLst/>
            </a:prstGeom>
          </p:spPr>
        </p:pic>
      </p:grpSp>
    </p:spTree>
    <p:extLst>
      <p:ext uri="{BB962C8B-B14F-4D97-AF65-F5344CB8AC3E}">
        <p14:creationId xmlns:p14="http://schemas.microsoft.com/office/powerpoint/2010/main" val="4230044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405731" y="409074"/>
            <a:ext cx="7531100" cy="698500"/>
          </a:xfrm>
        </p:spPr>
        <p:txBody>
          <a:bodyPr/>
          <a:lstStyle/>
          <a:p>
            <a:r>
              <a:rPr lang="en-US" dirty="0"/>
              <a:t>Alcohol and Medication</a:t>
            </a:r>
          </a:p>
        </p:txBody>
      </p:sp>
      <p:sp>
        <p:nvSpPr>
          <p:cNvPr id="456707" name="Rectangle 3"/>
          <p:cNvSpPr>
            <a:spLocks noGrp="1" noChangeArrowheads="1"/>
          </p:cNvSpPr>
          <p:nvPr>
            <p:ph type="body" idx="1"/>
          </p:nvPr>
        </p:nvSpPr>
        <p:spPr>
          <a:xfrm>
            <a:off x="405731" y="1313726"/>
            <a:ext cx="7848600" cy="4457700"/>
          </a:xfrm>
        </p:spPr>
        <p:txBody>
          <a:bodyPr>
            <a:normAutofit/>
          </a:bodyPr>
          <a:lstStyle/>
          <a:p>
            <a:pPr>
              <a:lnSpc>
                <a:spcPct val="90000"/>
              </a:lnSpc>
            </a:pPr>
            <a:r>
              <a:rPr lang="en-US" sz="2400" b="0" dirty="0"/>
              <a:t>Mixing alcohol with medication can put you at risk for dangerous reactions </a:t>
            </a:r>
          </a:p>
          <a:p>
            <a:pPr>
              <a:lnSpc>
                <a:spcPct val="90000"/>
              </a:lnSpc>
            </a:pPr>
            <a:r>
              <a:rPr lang="en-US" sz="2400" b="0" dirty="0"/>
              <a:t>Can make medication less effective (or useless), can intensify side effects (drowsiness, nausea, dizziness, etc.) and can even cause severe medical problems (bleeding, breathing difficulties, heart problems, etc.)</a:t>
            </a:r>
          </a:p>
          <a:p>
            <a:pPr>
              <a:lnSpc>
                <a:spcPct val="90000"/>
              </a:lnSpc>
            </a:pPr>
            <a:r>
              <a:rPr lang="en-US" sz="2400" b="0" dirty="0"/>
              <a:t>Interactions even if not taken at the same time</a:t>
            </a:r>
          </a:p>
          <a:p>
            <a:pPr>
              <a:lnSpc>
                <a:spcPct val="90000"/>
              </a:lnSpc>
            </a:pPr>
            <a:r>
              <a:rPr lang="en-US" sz="2400" b="0" dirty="0"/>
              <a:t>Speak to a pharmacist to see if there is a reaction with alcohol </a:t>
            </a:r>
          </a:p>
        </p:txBody>
      </p:sp>
    </p:spTree>
    <p:extLst>
      <p:ext uri="{BB962C8B-B14F-4D97-AF65-F5344CB8AC3E}">
        <p14:creationId xmlns:p14="http://schemas.microsoft.com/office/powerpoint/2010/main" val="1973379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B82A-4E4B-4ED6-A329-B4E8D548F171}"/>
              </a:ext>
            </a:extLst>
          </p:cNvPr>
          <p:cNvSpPr>
            <a:spLocks noGrp="1"/>
          </p:cNvSpPr>
          <p:nvPr>
            <p:ph type="title"/>
          </p:nvPr>
        </p:nvSpPr>
        <p:spPr/>
        <p:txBody>
          <a:bodyPr/>
          <a:lstStyle/>
          <a:p>
            <a:r>
              <a:rPr lang="en-CA" dirty="0"/>
              <a:t>Myth or fact?</a:t>
            </a:r>
          </a:p>
        </p:txBody>
      </p:sp>
      <p:sp>
        <p:nvSpPr>
          <p:cNvPr id="3" name="TextBox 2">
            <a:extLst>
              <a:ext uri="{FF2B5EF4-FFF2-40B4-BE49-F238E27FC236}">
                <a16:creationId xmlns:a16="http://schemas.microsoft.com/office/drawing/2014/main" id="{269B35B6-47CB-4720-B43A-DF699E20B10C}"/>
              </a:ext>
            </a:extLst>
          </p:cNvPr>
          <p:cNvSpPr txBox="1"/>
          <p:nvPr/>
        </p:nvSpPr>
        <p:spPr>
          <a:xfrm>
            <a:off x="325797" y="1248992"/>
            <a:ext cx="3892098" cy="1938992"/>
          </a:xfrm>
          <a:prstGeom prst="rect">
            <a:avLst/>
          </a:prstGeom>
          <a:noFill/>
        </p:spPr>
        <p:txBody>
          <a:bodyPr wrap="square" rtlCol="0">
            <a:spAutoFit/>
          </a:bodyPr>
          <a:lstStyle/>
          <a:p>
            <a:pPr marL="114300" indent="0">
              <a:buNone/>
            </a:pPr>
            <a:r>
              <a:rPr lang="en-CA" sz="3000" dirty="0">
                <a:solidFill>
                  <a:srgbClr val="0E3D51"/>
                </a:solidFill>
              </a:rPr>
              <a:t>You can drink 1 beer and still be legal to drive if you’re </a:t>
            </a:r>
            <a:r>
              <a:rPr lang="en-CA" sz="3000" u="sng" dirty="0">
                <a:solidFill>
                  <a:srgbClr val="0E3D51"/>
                </a:solidFill>
              </a:rPr>
              <a:t>under 22</a:t>
            </a:r>
            <a:r>
              <a:rPr lang="en-CA" sz="3000" dirty="0">
                <a:solidFill>
                  <a:srgbClr val="0E3D51"/>
                </a:solidFill>
              </a:rPr>
              <a:t> years age.</a:t>
            </a:r>
          </a:p>
        </p:txBody>
      </p:sp>
      <p:sp>
        <p:nvSpPr>
          <p:cNvPr id="4" name="TextBox 3">
            <a:extLst>
              <a:ext uri="{FF2B5EF4-FFF2-40B4-BE49-F238E27FC236}">
                <a16:creationId xmlns:a16="http://schemas.microsoft.com/office/drawing/2014/main" id="{5AC29D65-8854-4C62-89E3-9573052D74BB}"/>
              </a:ext>
            </a:extLst>
          </p:cNvPr>
          <p:cNvSpPr txBox="1"/>
          <p:nvPr/>
        </p:nvSpPr>
        <p:spPr>
          <a:xfrm>
            <a:off x="3998260" y="3273838"/>
            <a:ext cx="4048744" cy="3016210"/>
          </a:xfrm>
          <a:prstGeom prst="rect">
            <a:avLst/>
          </a:prstGeom>
          <a:noFill/>
        </p:spPr>
        <p:txBody>
          <a:bodyPr wrap="square" rtlCol="0">
            <a:spAutoFit/>
          </a:bodyPr>
          <a:lstStyle/>
          <a:p>
            <a:r>
              <a:rPr lang="en-CA" sz="3500" b="1" dirty="0">
                <a:solidFill>
                  <a:srgbClr val="06698A"/>
                </a:solidFill>
              </a:rPr>
              <a:t>FACT</a:t>
            </a:r>
          </a:p>
          <a:p>
            <a:r>
              <a:rPr lang="en-US" sz="3000" dirty="0">
                <a:solidFill>
                  <a:srgbClr val="06698A"/>
                </a:solidFill>
                <a:latin typeface="Calibri" panose="020F0502020204030204" pitchFamily="34" charset="0"/>
              </a:rPr>
              <a:t>You must have 0% blood alcohol concentration if you are driving under 22 years of age.</a:t>
            </a:r>
          </a:p>
          <a:p>
            <a:endParaRPr lang="en-CA" sz="3500" b="1" dirty="0">
              <a:solidFill>
                <a:srgbClr val="06698A"/>
              </a:solidFill>
            </a:endParaRPr>
          </a:p>
        </p:txBody>
      </p:sp>
      <p:sp>
        <p:nvSpPr>
          <p:cNvPr id="9" name="TextBox 8">
            <a:extLst>
              <a:ext uri="{FF2B5EF4-FFF2-40B4-BE49-F238E27FC236}">
                <a16:creationId xmlns:a16="http://schemas.microsoft.com/office/drawing/2014/main" id="{748C3743-AFD1-4D5E-8A63-93A32FDC6338}"/>
              </a:ext>
            </a:extLst>
          </p:cNvPr>
          <p:cNvSpPr txBox="1"/>
          <p:nvPr/>
        </p:nvSpPr>
        <p:spPr>
          <a:xfrm>
            <a:off x="1554196" y="3736775"/>
            <a:ext cx="1768643" cy="1631216"/>
          </a:xfrm>
          <a:prstGeom prst="rect">
            <a:avLst/>
          </a:prstGeom>
          <a:noFill/>
        </p:spPr>
        <p:txBody>
          <a:bodyPr wrap="square" rtlCol="0">
            <a:spAutoFit/>
          </a:bodyPr>
          <a:lstStyle/>
          <a:p>
            <a:r>
              <a:rPr lang="en-CA" sz="10000" b="1" dirty="0">
                <a:solidFill>
                  <a:srgbClr val="0E3D51"/>
                </a:solidFill>
              </a:rPr>
              <a:t>22</a:t>
            </a:r>
          </a:p>
        </p:txBody>
      </p:sp>
      <p:sp>
        <p:nvSpPr>
          <p:cNvPr id="10" name="Arrow: Down 9">
            <a:extLst>
              <a:ext uri="{FF2B5EF4-FFF2-40B4-BE49-F238E27FC236}">
                <a16:creationId xmlns:a16="http://schemas.microsoft.com/office/drawing/2014/main" id="{81B58B84-AC4B-4DE0-A16A-611227CC549C}"/>
              </a:ext>
            </a:extLst>
          </p:cNvPr>
          <p:cNvSpPr/>
          <p:nvPr/>
        </p:nvSpPr>
        <p:spPr>
          <a:xfrm>
            <a:off x="926432" y="4137294"/>
            <a:ext cx="627764" cy="867843"/>
          </a:xfrm>
          <a:prstGeom prst="downArrow">
            <a:avLst/>
          </a:prstGeom>
          <a:solidFill>
            <a:srgbClr val="0E3D51"/>
          </a:solidFill>
          <a:ln>
            <a:solidFill>
              <a:srgbClr val="0E3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E3D51"/>
              </a:solidFill>
            </a:endParaRPr>
          </a:p>
        </p:txBody>
      </p:sp>
    </p:spTree>
    <p:extLst>
      <p:ext uri="{BB962C8B-B14F-4D97-AF65-F5344CB8AC3E}">
        <p14:creationId xmlns:p14="http://schemas.microsoft.com/office/powerpoint/2010/main" val="1136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The Law</a:t>
            </a:r>
          </a:p>
        </p:txBody>
      </p:sp>
      <p:sp>
        <p:nvSpPr>
          <p:cNvPr id="140291" name="Rectangle 3"/>
          <p:cNvSpPr>
            <a:spLocks noGrp="1" noChangeArrowheads="1"/>
          </p:cNvSpPr>
          <p:nvPr>
            <p:ph type="body" idx="1"/>
          </p:nvPr>
        </p:nvSpPr>
        <p:spPr>
          <a:xfrm>
            <a:off x="475130" y="1393371"/>
            <a:ext cx="7772400" cy="4400550"/>
          </a:xfrm>
          <a:noFill/>
        </p:spPr>
        <p:txBody>
          <a:bodyPr/>
          <a:lstStyle/>
          <a:p>
            <a:r>
              <a:rPr lang="en-US" sz="2400" dirty="0"/>
              <a:t>The </a:t>
            </a:r>
            <a:r>
              <a:rPr lang="en-US" sz="2400" b="1" u="sng" dirty="0"/>
              <a:t>Liquor Control Act</a:t>
            </a:r>
            <a:r>
              <a:rPr lang="en-US" sz="2400" dirty="0"/>
              <a:t> prohibits the sale of alcoholic beverages to any person under the age of 19, and prohibits the sale of alcohol to an intoxicated person</a:t>
            </a:r>
          </a:p>
          <a:p>
            <a:r>
              <a:rPr lang="en-US" sz="2400" b="1" dirty="0"/>
              <a:t>Drinking and Driving laws are extensive</a:t>
            </a:r>
          </a:p>
          <a:p>
            <a:pPr lvl="1"/>
            <a:r>
              <a:rPr lang="en-US" sz="2000" dirty="0"/>
              <a:t>Impaired driving causing bodily harm – Maximum Sentence:</a:t>
            </a:r>
          </a:p>
          <a:p>
            <a:pPr marL="285750" lvl="1" indent="0">
              <a:buNone/>
            </a:pPr>
            <a:r>
              <a:rPr lang="en-US" sz="2000" dirty="0">
                <a:solidFill>
                  <a:srgbClr val="FF0000"/>
                </a:solidFill>
              </a:rPr>
              <a:t>10 Years in Prison </a:t>
            </a:r>
          </a:p>
          <a:p>
            <a:pPr lvl="1"/>
            <a:r>
              <a:rPr lang="en-US" sz="2000" dirty="0"/>
              <a:t>Impaired driving causing death – Maximum sentence:       </a:t>
            </a:r>
          </a:p>
          <a:p>
            <a:pPr marL="285750" lvl="1" indent="0">
              <a:buNone/>
            </a:pPr>
            <a:r>
              <a:rPr lang="en-US" sz="2000" dirty="0">
                <a:solidFill>
                  <a:srgbClr val="FF0000"/>
                </a:solidFill>
              </a:rPr>
              <a:t>Life Imprisonment </a:t>
            </a:r>
          </a:p>
          <a:p>
            <a:r>
              <a:rPr lang="en-US" sz="2400" b="1" dirty="0"/>
              <a:t>Owner/Operator Liability</a:t>
            </a:r>
          </a:p>
          <a:p>
            <a:endParaRPr lang="en-US" dirty="0"/>
          </a:p>
          <a:p>
            <a:endParaRPr lang="en-US" dirty="0"/>
          </a:p>
          <a:p>
            <a:endParaRPr lang="en-US" dirty="0"/>
          </a:p>
        </p:txBody>
      </p:sp>
    </p:spTree>
    <p:extLst>
      <p:ext uri="{BB962C8B-B14F-4D97-AF65-F5344CB8AC3E}">
        <p14:creationId xmlns:p14="http://schemas.microsoft.com/office/powerpoint/2010/main" val="549608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dirty="0"/>
              <a:t>“New” Law</a:t>
            </a:r>
          </a:p>
        </p:txBody>
      </p:sp>
      <p:sp>
        <p:nvSpPr>
          <p:cNvPr id="435203" name="Rectangle 3"/>
          <p:cNvSpPr>
            <a:spLocks noGrp="1" noChangeArrowheads="1"/>
          </p:cNvSpPr>
          <p:nvPr>
            <p:ph type="body" idx="1"/>
          </p:nvPr>
        </p:nvSpPr>
        <p:spPr>
          <a:xfrm>
            <a:off x="475130" y="1393371"/>
            <a:ext cx="7772400" cy="4552950"/>
          </a:xfrm>
        </p:spPr>
        <p:txBody>
          <a:bodyPr/>
          <a:lstStyle/>
          <a:p>
            <a:r>
              <a:rPr lang="en-US" sz="2800" b="0" dirty="0"/>
              <a:t>As of August 1</a:t>
            </a:r>
            <a:r>
              <a:rPr lang="en-US" sz="2800" b="0" baseline="30000" dirty="0"/>
              <a:t>st</a:t>
            </a:r>
            <a:r>
              <a:rPr lang="en-US" sz="2800" b="0" dirty="0"/>
              <a:t>, 2010 – </a:t>
            </a:r>
            <a:r>
              <a:rPr lang="en-US" sz="2800" b="0" dirty="0">
                <a:solidFill>
                  <a:srgbClr val="FF0000"/>
                </a:solidFill>
              </a:rPr>
              <a:t>Any driver </a:t>
            </a:r>
            <a:r>
              <a:rPr lang="en-US" sz="2800" b="0" u="sng" dirty="0">
                <a:solidFill>
                  <a:srgbClr val="FF0000"/>
                </a:solidFill>
              </a:rPr>
              <a:t>21 and under</a:t>
            </a:r>
            <a:r>
              <a:rPr lang="en-US" sz="2800" b="0" dirty="0">
                <a:solidFill>
                  <a:srgbClr val="FF0000"/>
                </a:solidFill>
              </a:rPr>
              <a:t> and novice drivers must have ZERO    ( 0%) Blood Alcohol Concentration = NO Alcohol .</a:t>
            </a:r>
          </a:p>
          <a:p>
            <a:r>
              <a:rPr lang="en-US" sz="2800" b="0" dirty="0"/>
              <a:t>As of July 1, 2018 - Young and novice drivers will also be prohibited from having any presence of cannabis in their system as well as other drugs. </a:t>
            </a:r>
          </a:p>
          <a:p>
            <a:endParaRPr lang="en-US" sz="2800" dirty="0"/>
          </a:p>
        </p:txBody>
      </p:sp>
    </p:spTree>
    <p:extLst>
      <p:ext uri="{BB962C8B-B14F-4D97-AF65-F5344CB8AC3E}">
        <p14:creationId xmlns:p14="http://schemas.microsoft.com/office/powerpoint/2010/main" val="1712114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73" y="445999"/>
            <a:ext cx="7772400" cy="1143000"/>
          </a:xfrm>
        </p:spPr>
        <p:txBody>
          <a:bodyPr/>
          <a:lstStyle/>
          <a:p>
            <a:r>
              <a:rPr lang="en-CA" dirty="0"/>
              <a:t>Playing Matters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2064" y="1588999"/>
            <a:ext cx="3005775" cy="3854221"/>
          </a:xfrm>
        </p:spPr>
      </p:pic>
      <p:sp>
        <p:nvSpPr>
          <p:cNvPr id="6" name="TextBox 5"/>
          <p:cNvSpPr txBox="1"/>
          <p:nvPr/>
        </p:nvSpPr>
        <p:spPr>
          <a:xfrm>
            <a:off x="378517" y="1382562"/>
            <a:ext cx="4401413" cy="5355312"/>
          </a:xfrm>
          <a:prstGeom prst="rect">
            <a:avLst/>
          </a:prstGeom>
          <a:noFill/>
        </p:spPr>
        <p:txBody>
          <a:bodyPr wrap="square" rtlCol="0">
            <a:spAutoFit/>
          </a:bodyPr>
          <a:lstStyle/>
          <a:p>
            <a:pPr marL="285750" indent="-285750" algn="l">
              <a:buFont typeface="Arial" panose="020B0604020202020204" pitchFamily="34" charset="0"/>
              <a:buChar char="•"/>
            </a:pPr>
            <a:r>
              <a:rPr lang="en-CA" sz="2400" dirty="0">
                <a:solidFill>
                  <a:srgbClr val="06698A"/>
                </a:solidFill>
                <a:latin typeface="Arial" panose="020B0604020202020204" pitchFamily="34" charset="0"/>
                <a:cs typeface="Arial" panose="020B0604020202020204" pitchFamily="34" charset="0"/>
              </a:rPr>
              <a:t>Drinking games result in a large amount of alcohol being consumed in a short amount of time </a:t>
            </a:r>
          </a:p>
          <a:p>
            <a:pPr algn="l"/>
            <a:endParaRPr lang="en-CA" sz="2400" dirty="0">
              <a:solidFill>
                <a:srgbClr val="06698A"/>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sz="2400" dirty="0">
                <a:solidFill>
                  <a:srgbClr val="06698A"/>
                </a:solidFill>
                <a:latin typeface="Arial" panose="020B0604020202020204" pitchFamily="34" charset="0"/>
                <a:cs typeface="Arial" panose="020B0604020202020204" pitchFamily="34" charset="0"/>
              </a:rPr>
              <a:t>Examples include: Century Club, Beer Pong, Kings, Chug-A-Lug, Flip Cup</a:t>
            </a:r>
          </a:p>
          <a:p>
            <a:pPr algn="l"/>
            <a:endParaRPr lang="en-CA" sz="2400" dirty="0">
              <a:solidFill>
                <a:srgbClr val="06698A"/>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sz="2400" dirty="0">
                <a:solidFill>
                  <a:srgbClr val="06698A"/>
                </a:solidFill>
                <a:latin typeface="Arial" panose="020B0604020202020204" pitchFamily="34" charset="0"/>
                <a:cs typeface="Arial" panose="020B0604020202020204" pitchFamily="34" charset="0"/>
              </a:rPr>
              <a:t>Get caught up in the “game” and lose track of how much has been consumed </a:t>
            </a:r>
          </a:p>
          <a:p>
            <a:pPr algn="l"/>
            <a:endParaRPr lang="en-CA" dirty="0"/>
          </a:p>
          <a:p>
            <a:pPr algn="l"/>
            <a:endParaRPr lang="en-CA" dirty="0"/>
          </a:p>
          <a:p>
            <a:pPr marL="285750" indent="-285750" algn="l">
              <a:buFont typeface="Arial" panose="020B0604020202020204" pitchFamily="34" charset="0"/>
              <a:buChar char="•"/>
            </a:pPr>
            <a:endParaRPr lang="en-CA" dirty="0"/>
          </a:p>
        </p:txBody>
      </p:sp>
    </p:spTree>
    <p:extLst>
      <p:ext uri="{BB962C8B-B14F-4D97-AF65-F5344CB8AC3E}">
        <p14:creationId xmlns:p14="http://schemas.microsoft.com/office/powerpoint/2010/main" val="2889796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Community Supports</a:t>
            </a:r>
          </a:p>
        </p:txBody>
      </p:sp>
      <p:sp>
        <p:nvSpPr>
          <p:cNvPr id="3" name="Content Placeholder 2"/>
          <p:cNvSpPr>
            <a:spLocks noGrp="1"/>
          </p:cNvSpPr>
          <p:nvPr>
            <p:ph idx="1"/>
          </p:nvPr>
        </p:nvSpPr>
        <p:spPr/>
        <p:txBody>
          <a:bodyPr/>
          <a:lstStyle/>
          <a:p>
            <a:r>
              <a:rPr lang="en-CA" dirty="0"/>
              <a:t>Your Doctor or Nurse Practitioner</a:t>
            </a:r>
          </a:p>
          <a:p>
            <a:r>
              <a:rPr lang="en-CA" dirty="0"/>
              <a:t>Your School Nurse</a:t>
            </a:r>
          </a:p>
          <a:p>
            <a:r>
              <a:rPr lang="en-CA" dirty="0"/>
              <a:t>School Social Worker</a:t>
            </a:r>
          </a:p>
          <a:p>
            <a:endParaRPr lang="en-CA" dirty="0"/>
          </a:p>
        </p:txBody>
      </p:sp>
    </p:spTree>
    <p:extLst>
      <p:ext uri="{BB962C8B-B14F-4D97-AF65-F5344CB8AC3E}">
        <p14:creationId xmlns:p14="http://schemas.microsoft.com/office/powerpoint/2010/main" val="3885713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687C-B4BB-4281-A5B0-648AA68993E0}"/>
              </a:ext>
            </a:extLst>
          </p:cNvPr>
          <p:cNvSpPr>
            <a:spLocks noGrp="1"/>
          </p:cNvSpPr>
          <p:nvPr>
            <p:ph type="title"/>
          </p:nvPr>
        </p:nvSpPr>
        <p:spPr>
          <a:xfrm>
            <a:off x="355860" y="2400755"/>
            <a:ext cx="7485530" cy="1028245"/>
          </a:xfrm>
        </p:spPr>
        <p:txBody>
          <a:bodyPr/>
          <a:lstStyle/>
          <a:p>
            <a:pPr algn="ctr"/>
            <a:r>
              <a:rPr lang="en-CA" dirty="0"/>
              <a:t>Get the Facts!</a:t>
            </a:r>
          </a:p>
        </p:txBody>
      </p:sp>
    </p:spTree>
    <p:extLst>
      <p:ext uri="{BB962C8B-B14F-4D97-AF65-F5344CB8AC3E}">
        <p14:creationId xmlns:p14="http://schemas.microsoft.com/office/powerpoint/2010/main" val="238643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dirty="0"/>
              <a:t>Community Supports</a:t>
            </a:r>
          </a:p>
        </p:txBody>
      </p:sp>
      <p:graphicFrame>
        <p:nvGraphicFramePr>
          <p:cNvPr id="191492" name="Object 4"/>
          <p:cNvGraphicFramePr>
            <a:graphicFrameLocks noGrp="1" noChangeAspect="1"/>
          </p:cNvGraphicFramePr>
          <p:nvPr>
            <p:ph idx="1"/>
          </p:nvPr>
        </p:nvGraphicFramePr>
        <p:xfrm>
          <a:off x="474663" y="1820863"/>
          <a:ext cx="7485062" cy="3743325"/>
        </p:xfrm>
        <a:graphic>
          <a:graphicData uri="http://schemas.openxmlformats.org/presentationml/2006/ole">
            <mc:AlternateContent xmlns:mc="http://schemas.openxmlformats.org/markup-compatibility/2006">
              <mc:Choice xmlns:v="urn:schemas-microsoft-com:vml" Requires="v">
                <p:oleObj spid="_x0000_s2071" name="Document" r:id="rId4" imgW="7922880" imgH="3962520" progId="Word.Document.8">
                  <p:embed/>
                </p:oleObj>
              </mc:Choice>
              <mc:Fallback>
                <p:oleObj name="Document" r:id="rId4" imgW="7922880" imgH="3962520" progId="Word.Document.8">
                  <p:embed/>
                  <p:pic>
                    <p:nvPicPr>
                      <p:cNvPr id="19149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63" y="1820863"/>
                        <a:ext cx="7485062" cy="3743325"/>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962361" y="1755420"/>
            <a:ext cx="6509666" cy="1531115"/>
          </a:xfrm>
          <a:prstGeom prst="rect">
            <a:avLst/>
          </a:prstGeom>
        </p:spPr>
      </p:pic>
      <p:pic>
        <p:nvPicPr>
          <p:cNvPr id="10" name="Picture 9"/>
          <p:cNvPicPr>
            <a:picLocks noChangeAspect="1"/>
          </p:cNvPicPr>
          <p:nvPr/>
        </p:nvPicPr>
        <p:blipFill>
          <a:blip r:embed="rId7"/>
          <a:stretch>
            <a:fillRect/>
          </a:stretch>
        </p:blipFill>
        <p:spPr>
          <a:xfrm>
            <a:off x="962361" y="3419984"/>
            <a:ext cx="6970182" cy="1182174"/>
          </a:xfrm>
          <a:prstGeom prst="rect">
            <a:avLst/>
          </a:prstGeom>
        </p:spPr>
      </p:pic>
      <p:pic>
        <p:nvPicPr>
          <p:cNvPr id="11" name="Picture 10"/>
          <p:cNvPicPr>
            <a:picLocks noChangeAspect="1"/>
          </p:cNvPicPr>
          <p:nvPr/>
        </p:nvPicPr>
        <p:blipFill>
          <a:blip r:embed="rId8"/>
          <a:stretch>
            <a:fillRect/>
          </a:stretch>
        </p:blipFill>
        <p:spPr>
          <a:xfrm>
            <a:off x="962361" y="4735607"/>
            <a:ext cx="6608899" cy="105745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Community Supports</a:t>
            </a:r>
          </a:p>
        </p:txBody>
      </p:sp>
      <p:pic>
        <p:nvPicPr>
          <p:cNvPr id="3" name="Picture 2"/>
          <p:cNvPicPr>
            <a:picLocks noChangeAspect="1"/>
          </p:cNvPicPr>
          <p:nvPr/>
        </p:nvPicPr>
        <p:blipFill>
          <a:blip r:embed="rId3"/>
          <a:stretch>
            <a:fillRect/>
          </a:stretch>
        </p:blipFill>
        <p:spPr>
          <a:xfrm>
            <a:off x="730416" y="1564106"/>
            <a:ext cx="6974958" cy="1978969"/>
          </a:xfrm>
          <a:prstGeom prst="rect">
            <a:avLst/>
          </a:prstGeom>
        </p:spPr>
      </p:pic>
      <p:pic>
        <p:nvPicPr>
          <p:cNvPr id="4" name="Picture 3"/>
          <p:cNvPicPr>
            <a:picLocks noChangeAspect="1"/>
          </p:cNvPicPr>
          <p:nvPr/>
        </p:nvPicPr>
        <p:blipFill>
          <a:blip r:embed="rId4"/>
          <a:stretch>
            <a:fillRect/>
          </a:stretch>
        </p:blipFill>
        <p:spPr>
          <a:xfrm>
            <a:off x="730416" y="3862182"/>
            <a:ext cx="6771149" cy="1055935"/>
          </a:xfrm>
          <a:prstGeom prst="rect">
            <a:avLst/>
          </a:prstGeom>
        </p:spPr>
      </p:pic>
    </p:spTree>
    <p:extLst>
      <p:ext uri="{BB962C8B-B14F-4D97-AF65-F5344CB8AC3E}">
        <p14:creationId xmlns:p14="http://schemas.microsoft.com/office/powerpoint/2010/main" val="3205033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45DC3E-FC67-4836-9F18-B276BDE25A6F}"/>
              </a:ext>
            </a:extLst>
          </p:cNvPr>
          <p:cNvSpPr>
            <a:spLocks noGrp="1"/>
          </p:cNvSpPr>
          <p:nvPr>
            <p:ph type="title"/>
          </p:nvPr>
        </p:nvSpPr>
        <p:spPr>
          <a:xfrm>
            <a:off x="475130" y="360003"/>
            <a:ext cx="7485530" cy="1028245"/>
          </a:xfrm>
        </p:spPr>
        <p:txBody>
          <a:bodyPr/>
          <a:lstStyle/>
          <a:p>
            <a:r>
              <a:rPr lang="en-CA" dirty="0"/>
              <a:t>Myth or </a:t>
            </a:r>
            <a:r>
              <a:rPr lang="en-CA" dirty="0" err="1"/>
              <a:t>FacT</a:t>
            </a:r>
            <a:r>
              <a:rPr lang="en-CA" dirty="0"/>
              <a:t>?</a:t>
            </a:r>
          </a:p>
        </p:txBody>
      </p:sp>
      <p:sp>
        <p:nvSpPr>
          <p:cNvPr id="5" name="TextBox 4">
            <a:extLst>
              <a:ext uri="{FF2B5EF4-FFF2-40B4-BE49-F238E27FC236}">
                <a16:creationId xmlns:a16="http://schemas.microsoft.com/office/drawing/2014/main" id="{CBDB377A-B51C-40A4-9E50-14CD41089481}"/>
              </a:ext>
            </a:extLst>
          </p:cNvPr>
          <p:cNvSpPr txBox="1"/>
          <p:nvPr/>
        </p:nvSpPr>
        <p:spPr>
          <a:xfrm>
            <a:off x="360947" y="1388248"/>
            <a:ext cx="3657600" cy="2015936"/>
          </a:xfrm>
          <a:prstGeom prst="rect">
            <a:avLst/>
          </a:prstGeom>
          <a:noFill/>
        </p:spPr>
        <p:txBody>
          <a:bodyPr wrap="square" rtlCol="0">
            <a:spAutoFit/>
          </a:bodyPr>
          <a:lstStyle/>
          <a:p>
            <a:r>
              <a:rPr lang="en-CA" sz="2500" dirty="0">
                <a:solidFill>
                  <a:srgbClr val="0E3D51"/>
                </a:solidFill>
              </a:rPr>
              <a:t>If a man and a woman are the exact same height and weight, they will feel the effects of alcohol the same way.</a:t>
            </a:r>
          </a:p>
        </p:txBody>
      </p:sp>
      <p:sp>
        <p:nvSpPr>
          <p:cNvPr id="6" name="TextBox 5">
            <a:extLst>
              <a:ext uri="{FF2B5EF4-FFF2-40B4-BE49-F238E27FC236}">
                <a16:creationId xmlns:a16="http://schemas.microsoft.com/office/drawing/2014/main" id="{9F17D3B8-0CB3-4BD6-85A1-ABFC93DF0104}"/>
              </a:ext>
            </a:extLst>
          </p:cNvPr>
          <p:cNvSpPr txBox="1"/>
          <p:nvPr/>
        </p:nvSpPr>
        <p:spPr>
          <a:xfrm>
            <a:off x="4018547" y="3068052"/>
            <a:ext cx="4048744" cy="2939266"/>
          </a:xfrm>
          <a:prstGeom prst="rect">
            <a:avLst/>
          </a:prstGeom>
          <a:noFill/>
        </p:spPr>
        <p:txBody>
          <a:bodyPr wrap="square" rtlCol="0">
            <a:spAutoFit/>
          </a:bodyPr>
          <a:lstStyle/>
          <a:p>
            <a:r>
              <a:rPr lang="en-CA" sz="3500" b="1" dirty="0">
                <a:solidFill>
                  <a:srgbClr val="06698A"/>
                </a:solidFill>
              </a:rPr>
              <a:t>MYTH</a:t>
            </a:r>
          </a:p>
          <a:p>
            <a:r>
              <a:rPr lang="en-CA" sz="2500" dirty="0">
                <a:solidFill>
                  <a:srgbClr val="06698A"/>
                </a:solidFill>
              </a:rPr>
              <a:t>Women are more sensitive to the effects of alcohol since they have less water in their bodies (to dilute alcohol) and their bodies do not break down alcohol as quickly.</a:t>
            </a:r>
          </a:p>
        </p:txBody>
      </p:sp>
      <p:pic>
        <p:nvPicPr>
          <p:cNvPr id="7" name="Picture 6">
            <a:extLst>
              <a:ext uri="{FF2B5EF4-FFF2-40B4-BE49-F238E27FC236}">
                <a16:creationId xmlns:a16="http://schemas.microsoft.com/office/drawing/2014/main" id="{96DD3EBD-C6AC-4BC8-AA90-39DBA11158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605" y="3518783"/>
            <a:ext cx="776852" cy="1793704"/>
          </a:xfrm>
          <a:prstGeom prst="rect">
            <a:avLst/>
          </a:prstGeom>
        </p:spPr>
      </p:pic>
      <p:pic>
        <p:nvPicPr>
          <p:cNvPr id="8" name="Picture 7">
            <a:extLst>
              <a:ext uri="{FF2B5EF4-FFF2-40B4-BE49-F238E27FC236}">
                <a16:creationId xmlns:a16="http://schemas.microsoft.com/office/drawing/2014/main" id="{60B64B93-CF06-4774-9D04-DD569CFEC4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150" y="3518783"/>
            <a:ext cx="776852" cy="1793704"/>
          </a:xfrm>
          <a:prstGeom prst="rect">
            <a:avLst/>
          </a:prstGeom>
        </p:spPr>
      </p:pic>
    </p:spTree>
    <p:extLst>
      <p:ext uri="{BB962C8B-B14F-4D97-AF65-F5344CB8AC3E}">
        <p14:creationId xmlns:p14="http://schemas.microsoft.com/office/powerpoint/2010/main" val="40000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E1ACC73-B5DC-414F-AB91-AD18BD8EC885}"/>
              </a:ext>
            </a:extLst>
          </p:cNvPr>
          <p:cNvSpPr>
            <a:spLocks noGrp="1"/>
          </p:cNvSpPr>
          <p:nvPr>
            <p:ph type="title"/>
          </p:nvPr>
        </p:nvSpPr>
        <p:spPr>
          <a:xfrm>
            <a:off x="474663" y="365125"/>
            <a:ext cx="7486650" cy="1028700"/>
          </a:xfrm>
        </p:spPr>
        <p:txBody>
          <a:bodyPr/>
          <a:lstStyle/>
          <a:p>
            <a:r>
              <a:rPr lang="en-CA" dirty="0"/>
              <a:t>Myth or Fact? </a:t>
            </a:r>
          </a:p>
        </p:txBody>
      </p:sp>
      <p:sp>
        <p:nvSpPr>
          <p:cNvPr id="9" name="TextBox 8">
            <a:extLst>
              <a:ext uri="{FF2B5EF4-FFF2-40B4-BE49-F238E27FC236}">
                <a16:creationId xmlns:a16="http://schemas.microsoft.com/office/drawing/2014/main" id="{47B06EAA-A4B9-48DD-80A3-16154FDC4E49}"/>
              </a:ext>
            </a:extLst>
          </p:cNvPr>
          <p:cNvSpPr txBox="1"/>
          <p:nvPr/>
        </p:nvSpPr>
        <p:spPr>
          <a:xfrm>
            <a:off x="474663" y="1255900"/>
            <a:ext cx="3657600" cy="1477328"/>
          </a:xfrm>
          <a:prstGeom prst="rect">
            <a:avLst/>
          </a:prstGeom>
          <a:noFill/>
        </p:spPr>
        <p:txBody>
          <a:bodyPr wrap="square" rtlCol="0">
            <a:spAutoFit/>
          </a:bodyPr>
          <a:lstStyle/>
          <a:p>
            <a:r>
              <a:rPr lang="en-CA" sz="3000" dirty="0">
                <a:solidFill>
                  <a:srgbClr val="0E3D51"/>
                </a:solidFill>
              </a:rPr>
              <a:t>Alcohol is the most common drug used among youth.</a:t>
            </a:r>
          </a:p>
        </p:txBody>
      </p:sp>
      <p:sp>
        <p:nvSpPr>
          <p:cNvPr id="12" name="TextBox 11">
            <a:extLst>
              <a:ext uri="{FF2B5EF4-FFF2-40B4-BE49-F238E27FC236}">
                <a16:creationId xmlns:a16="http://schemas.microsoft.com/office/drawing/2014/main" id="{0418BA1B-6698-4764-857B-0F9441C65658}"/>
              </a:ext>
            </a:extLst>
          </p:cNvPr>
          <p:cNvSpPr txBox="1"/>
          <p:nvPr/>
        </p:nvSpPr>
        <p:spPr>
          <a:xfrm>
            <a:off x="685800" y="2924444"/>
            <a:ext cx="2406316" cy="2400657"/>
          </a:xfrm>
          <a:prstGeom prst="rect">
            <a:avLst/>
          </a:prstGeom>
          <a:noFill/>
        </p:spPr>
        <p:txBody>
          <a:bodyPr wrap="square" rtlCol="0">
            <a:spAutoFit/>
            <a:scene3d>
              <a:camera prst="orthographicFront"/>
              <a:lightRig rig="threePt" dir="t"/>
            </a:scene3d>
            <a:sp3d extrusionH="57150">
              <a:bevelT w="38100" h="38100"/>
              <a:bevelB w="38100" h="38100"/>
            </a:sp3d>
          </a:bodyPr>
          <a:lstStyle/>
          <a:p>
            <a:r>
              <a:rPr lang="en-CA" sz="15000" b="1" dirty="0"/>
              <a:t>#1</a:t>
            </a:r>
          </a:p>
        </p:txBody>
      </p:sp>
      <p:sp>
        <p:nvSpPr>
          <p:cNvPr id="13" name="TextBox 12">
            <a:extLst>
              <a:ext uri="{FF2B5EF4-FFF2-40B4-BE49-F238E27FC236}">
                <a16:creationId xmlns:a16="http://schemas.microsoft.com/office/drawing/2014/main" id="{DEFA8BB6-B294-42EF-9A3E-2B3C6EA37689}"/>
              </a:ext>
            </a:extLst>
          </p:cNvPr>
          <p:cNvSpPr txBox="1"/>
          <p:nvPr/>
        </p:nvSpPr>
        <p:spPr>
          <a:xfrm>
            <a:off x="4018547" y="3068052"/>
            <a:ext cx="4048744" cy="3400931"/>
          </a:xfrm>
          <a:prstGeom prst="rect">
            <a:avLst/>
          </a:prstGeom>
          <a:noFill/>
        </p:spPr>
        <p:txBody>
          <a:bodyPr wrap="square" rtlCol="0">
            <a:spAutoFit/>
          </a:bodyPr>
          <a:lstStyle/>
          <a:p>
            <a:r>
              <a:rPr lang="en-CA" sz="3500" b="1" dirty="0">
                <a:solidFill>
                  <a:srgbClr val="06698A"/>
                </a:solidFill>
              </a:rPr>
              <a:t>FACT</a:t>
            </a:r>
          </a:p>
          <a:p>
            <a:r>
              <a:rPr lang="en-CA" sz="3000" dirty="0">
                <a:solidFill>
                  <a:srgbClr val="06698A"/>
                </a:solidFill>
              </a:rPr>
              <a:t>Alcohol is normalized. Sometimes people don’t even view alcohol as a drug. Even though legal drinking age is 19, it’s easily accessible.</a:t>
            </a:r>
          </a:p>
        </p:txBody>
      </p:sp>
    </p:spTree>
    <p:extLst>
      <p:ext uri="{BB962C8B-B14F-4D97-AF65-F5344CB8AC3E}">
        <p14:creationId xmlns:p14="http://schemas.microsoft.com/office/powerpoint/2010/main" val="368504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7860-9CE7-48AD-8364-5919C2B61956}"/>
              </a:ext>
            </a:extLst>
          </p:cNvPr>
          <p:cNvSpPr>
            <a:spLocks noGrp="1"/>
          </p:cNvSpPr>
          <p:nvPr>
            <p:ph type="title"/>
          </p:nvPr>
        </p:nvSpPr>
        <p:spPr/>
        <p:txBody>
          <a:bodyPr/>
          <a:lstStyle/>
          <a:p>
            <a:r>
              <a:rPr lang="en-CA" dirty="0"/>
              <a:t>Myth or fact?</a:t>
            </a:r>
          </a:p>
        </p:txBody>
      </p:sp>
      <p:sp>
        <p:nvSpPr>
          <p:cNvPr id="4" name="TextBox 3">
            <a:extLst>
              <a:ext uri="{FF2B5EF4-FFF2-40B4-BE49-F238E27FC236}">
                <a16:creationId xmlns:a16="http://schemas.microsoft.com/office/drawing/2014/main" id="{EADEF469-EE1C-4F12-85F5-944CCB664C3A}"/>
              </a:ext>
            </a:extLst>
          </p:cNvPr>
          <p:cNvSpPr txBox="1"/>
          <p:nvPr/>
        </p:nvSpPr>
        <p:spPr>
          <a:xfrm>
            <a:off x="4018547" y="3068052"/>
            <a:ext cx="4048744" cy="2477601"/>
          </a:xfrm>
          <a:prstGeom prst="rect">
            <a:avLst/>
          </a:prstGeom>
          <a:noFill/>
        </p:spPr>
        <p:txBody>
          <a:bodyPr wrap="square" rtlCol="0">
            <a:spAutoFit/>
          </a:bodyPr>
          <a:lstStyle/>
          <a:p>
            <a:r>
              <a:rPr lang="en-CA" sz="3500" b="1" dirty="0">
                <a:solidFill>
                  <a:srgbClr val="06698A"/>
                </a:solidFill>
              </a:rPr>
              <a:t>MYTH</a:t>
            </a:r>
          </a:p>
          <a:p>
            <a:r>
              <a:rPr lang="en-CA" sz="3000" dirty="0">
                <a:solidFill>
                  <a:srgbClr val="06698A"/>
                </a:solidFill>
              </a:rPr>
              <a:t>Alcohol is a depressant, meaning it reduces functioning of your central nervous system.</a:t>
            </a:r>
          </a:p>
        </p:txBody>
      </p:sp>
      <p:sp>
        <p:nvSpPr>
          <p:cNvPr id="5" name="TextBox 4">
            <a:extLst>
              <a:ext uri="{FF2B5EF4-FFF2-40B4-BE49-F238E27FC236}">
                <a16:creationId xmlns:a16="http://schemas.microsoft.com/office/drawing/2014/main" id="{A8ECA898-6BC7-44B4-83A6-08053D28FA4C}"/>
              </a:ext>
            </a:extLst>
          </p:cNvPr>
          <p:cNvSpPr txBox="1"/>
          <p:nvPr/>
        </p:nvSpPr>
        <p:spPr>
          <a:xfrm>
            <a:off x="474663" y="1255900"/>
            <a:ext cx="3657600" cy="553998"/>
          </a:xfrm>
          <a:prstGeom prst="rect">
            <a:avLst/>
          </a:prstGeom>
          <a:noFill/>
        </p:spPr>
        <p:txBody>
          <a:bodyPr wrap="square" rtlCol="0">
            <a:spAutoFit/>
          </a:bodyPr>
          <a:lstStyle/>
          <a:p>
            <a:r>
              <a:rPr lang="en-CA" sz="3000" dirty="0">
                <a:solidFill>
                  <a:srgbClr val="0E3D51"/>
                </a:solidFill>
              </a:rPr>
              <a:t>Alcohol is a stimulant. </a:t>
            </a:r>
          </a:p>
        </p:txBody>
      </p:sp>
      <p:pic>
        <p:nvPicPr>
          <p:cNvPr id="7" name="Graphic 6" descr="Brain in head">
            <a:extLst>
              <a:ext uri="{FF2B5EF4-FFF2-40B4-BE49-F238E27FC236}">
                <a16:creationId xmlns:a16="http://schemas.microsoft.com/office/drawing/2014/main" id="{BB10BF68-6DC5-40C8-9141-B720FDE9AD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314" y="3237843"/>
            <a:ext cx="2296748" cy="2296748"/>
          </a:xfrm>
          <a:prstGeom prst="rect">
            <a:avLst/>
          </a:prstGeom>
        </p:spPr>
      </p:pic>
      <p:pic>
        <p:nvPicPr>
          <p:cNvPr id="9" name="Graphic 8" descr="Lightning bolt">
            <a:extLst>
              <a:ext uri="{FF2B5EF4-FFF2-40B4-BE49-F238E27FC236}">
                <a16:creationId xmlns:a16="http://schemas.microsoft.com/office/drawing/2014/main" id="{428B3BEA-F8A8-4D05-9DA9-952CED53EF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385155">
            <a:off x="2135330" y="2697830"/>
            <a:ext cx="800455" cy="800455"/>
          </a:xfrm>
          <a:prstGeom prst="rect">
            <a:avLst/>
          </a:prstGeom>
        </p:spPr>
      </p:pic>
      <p:pic>
        <p:nvPicPr>
          <p:cNvPr id="10" name="Graphic 9" descr="Lightning bolt">
            <a:extLst>
              <a:ext uri="{FF2B5EF4-FFF2-40B4-BE49-F238E27FC236}">
                <a16:creationId xmlns:a16="http://schemas.microsoft.com/office/drawing/2014/main" id="{A49B13F1-D2FB-47A3-A40F-24FB764B54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437324" y="2600570"/>
            <a:ext cx="782055" cy="782055"/>
          </a:xfrm>
          <a:prstGeom prst="rect">
            <a:avLst/>
          </a:prstGeom>
        </p:spPr>
      </p:pic>
      <p:pic>
        <p:nvPicPr>
          <p:cNvPr id="11" name="Graphic 10" descr="Lightning bolt">
            <a:extLst>
              <a:ext uri="{FF2B5EF4-FFF2-40B4-BE49-F238E27FC236}">
                <a16:creationId xmlns:a16="http://schemas.microsoft.com/office/drawing/2014/main" id="{EB1521CA-5CD1-4BD5-8D8D-6D57A02C60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32609">
            <a:off x="797995" y="2803297"/>
            <a:ext cx="733740" cy="733740"/>
          </a:xfrm>
          <a:prstGeom prst="rect">
            <a:avLst/>
          </a:prstGeom>
        </p:spPr>
      </p:pic>
    </p:spTree>
    <p:extLst>
      <p:ext uri="{BB962C8B-B14F-4D97-AF65-F5344CB8AC3E}">
        <p14:creationId xmlns:p14="http://schemas.microsoft.com/office/powerpoint/2010/main" val="173050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62E6-A728-4293-B5ED-773BB0E4B10C}"/>
              </a:ext>
            </a:extLst>
          </p:cNvPr>
          <p:cNvSpPr>
            <a:spLocks noGrp="1"/>
          </p:cNvSpPr>
          <p:nvPr>
            <p:ph type="title"/>
          </p:nvPr>
        </p:nvSpPr>
        <p:spPr/>
        <p:txBody>
          <a:bodyPr/>
          <a:lstStyle/>
          <a:p>
            <a:r>
              <a:rPr lang="en-CA" dirty="0"/>
              <a:t>Myth or fact? </a:t>
            </a:r>
          </a:p>
        </p:txBody>
      </p:sp>
      <p:sp>
        <p:nvSpPr>
          <p:cNvPr id="3" name="TextBox 2">
            <a:extLst>
              <a:ext uri="{FF2B5EF4-FFF2-40B4-BE49-F238E27FC236}">
                <a16:creationId xmlns:a16="http://schemas.microsoft.com/office/drawing/2014/main" id="{22607168-7C65-46CA-B24D-7ABA52E623FC}"/>
              </a:ext>
            </a:extLst>
          </p:cNvPr>
          <p:cNvSpPr txBox="1"/>
          <p:nvPr/>
        </p:nvSpPr>
        <p:spPr>
          <a:xfrm>
            <a:off x="475130" y="1207774"/>
            <a:ext cx="3657600" cy="1938992"/>
          </a:xfrm>
          <a:prstGeom prst="rect">
            <a:avLst/>
          </a:prstGeom>
          <a:noFill/>
        </p:spPr>
        <p:txBody>
          <a:bodyPr wrap="square" rtlCol="0">
            <a:spAutoFit/>
          </a:bodyPr>
          <a:lstStyle/>
          <a:p>
            <a:r>
              <a:rPr lang="en-CA" sz="3000" dirty="0">
                <a:solidFill>
                  <a:srgbClr val="0E3D51"/>
                </a:solidFill>
              </a:rPr>
              <a:t>Alcohol does not harm brain development after age 19 </a:t>
            </a:r>
          </a:p>
        </p:txBody>
      </p:sp>
      <p:sp>
        <p:nvSpPr>
          <p:cNvPr id="4" name="TextBox 3">
            <a:extLst>
              <a:ext uri="{FF2B5EF4-FFF2-40B4-BE49-F238E27FC236}">
                <a16:creationId xmlns:a16="http://schemas.microsoft.com/office/drawing/2014/main" id="{F38E0692-773F-49F6-8F73-BFC752304815}"/>
              </a:ext>
            </a:extLst>
          </p:cNvPr>
          <p:cNvSpPr txBox="1"/>
          <p:nvPr/>
        </p:nvSpPr>
        <p:spPr>
          <a:xfrm>
            <a:off x="4022323" y="2918460"/>
            <a:ext cx="4048744" cy="3939540"/>
          </a:xfrm>
          <a:prstGeom prst="rect">
            <a:avLst/>
          </a:prstGeom>
          <a:noFill/>
        </p:spPr>
        <p:txBody>
          <a:bodyPr wrap="square" rtlCol="0">
            <a:spAutoFit/>
          </a:bodyPr>
          <a:lstStyle/>
          <a:p>
            <a:r>
              <a:rPr lang="en-CA" sz="3500" b="1" dirty="0">
                <a:solidFill>
                  <a:srgbClr val="06698A"/>
                </a:solidFill>
              </a:rPr>
              <a:t>MYTH</a:t>
            </a:r>
          </a:p>
          <a:p>
            <a:r>
              <a:rPr lang="en-CA" sz="3000" dirty="0">
                <a:solidFill>
                  <a:srgbClr val="06698A"/>
                </a:solidFill>
              </a:rPr>
              <a:t>The brain undergoes a considerable amount of development during the teen years and does not fully mature until around the age of 25.</a:t>
            </a:r>
            <a:endParaRPr lang="en-US" sz="3000" dirty="0">
              <a:solidFill>
                <a:srgbClr val="06698A"/>
              </a:solidFill>
            </a:endParaRPr>
          </a:p>
          <a:p>
            <a:endParaRPr lang="en-CA" sz="3500" b="1" dirty="0">
              <a:solidFill>
                <a:srgbClr val="06698A"/>
              </a:solidFill>
            </a:endParaRPr>
          </a:p>
        </p:txBody>
      </p:sp>
      <p:pic>
        <p:nvPicPr>
          <p:cNvPr id="5" name="Picture 4">
            <a:extLst>
              <a:ext uri="{FF2B5EF4-FFF2-40B4-BE49-F238E27FC236}">
                <a16:creationId xmlns:a16="http://schemas.microsoft.com/office/drawing/2014/main" id="{E67A4FF7-FCA5-43A9-B796-53620A7FB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052" y="3429001"/>
            <a:ext cx="1897495" cy="2095394"/>
          </a:xfrm>
          <a:prstGeom prst="rect">
            <a:avLst/>
          </a:prstGeom>
        </p:spPr>
      </p:pic>
    </p:spTree>
    <p:extLst>
      <p:ext uri="{BB962C8B-B14F-4D97-AF65-F5344CB8AC3E}">
        <p14:creationId xmlns:p14="http://schemas.microsoft.com/office/powerpoint/2010/main" val="27675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30" y="365126"/>
            <a:ext cx="7706344" cy="1028245"/>
          </a:xfrm>
        </p:spPr>
        <p:txBody>
          <a:bodyPr/>
          <a:lstStyle/>
          <a:p>
            <a:r>
              <a:rPr lang="en-CA" sz="4000" dirty="0"/>
              <a:t>What influences intoxication?</a:t>
            </a:r>
          </a:p>
        </p:txBody>
      </p:sp>
      <p:sp>
        <p:nvSpPr>
          <p:cNvPr id="3" name="Content Placeholder 2">
            <a:extLst>
              <a:ext uri="{FF2B5EF4-FFF2-40B4-BE49-F238E27FC236}">
                <a16:creationId xmlns:a16="http://schemas.microsoft.com/office/drawing/2014/main" id="{D92875C3-C140-4255-AD12-70284A010ADA}"/>
              </a:ext>
            </a:extLst>
          </p:cNvPr>
          <p:cNvSpPr>
            <a:spLocks noGrp="1"/>
          </p:cNvSpPr>
          <p:nvPr>
            <p:ph idx="1"/>
          </p:nvPr>
        </p:nvSpPr>
        <p:spPr/>
        <p:txBody>
          <a:bodyPr>
            <a:normAutofit/>
          </a:bodyPr>
          <a:lstStyle/>
          <a:p>
            <a:r>
              <a:rPr lang="en-CA" dirty="0"/>
              <a:t>A number of factors can increase your risk of alcohol poisoning, including:</a:t>
            </a:r>
          </a:p>
          <a:p>
            <a:pPr marL="573087" lvl="1" indent="-285750"/>
            <a:r>
              <a:rPr lang="en-CA" dirty="0">
                <a:solidFill>
                  <a:srgbClr val="06698A"/>
                </a:solidFill>
              </a:rPr>
              <a:t>Your size and weight</a:t>
            </a:r>
          </a:p>
          <a:p>
            <a:pPr marL="573087" lvl="1" indent="-285750"/>
            <a:r>
              <a:rPr lang="en-CA" dirty="0">
                <a:solidFill>
                  <a:srgbClr val="06698A"/>
                </a:solidFill>
              </a:rPr>
              <a:t>Your overall health</a:t>
            </a:r>
          </a:p>
          <a:p>
            <a:pPr marL="573087" lvl="1" indent="-285750"/>
            <a:r>
              <a:rPr lang="en-CA" dirty="0">
                <a:solidFill>
                  <a:srgbClr val="06698A"/>
                </a:solidFill>
              </a:rPr>
              <a:t>Whether you've eaten recently</a:t>
            </a:r>
          </a:p>
          <a:p>
            <a:pPr marL="573087" lvl="1" indent="-285750"/>
            <a:r>
              <a:rPr lang="en-CA" dirty="0">
                <a:solidFill>
                  <a:srgbClr val="06698A"/>
                </a:solidFill>
              </a:rPr>
              <a:t>Whether you're combining alcohol with other drugs</a:t>
            </a:r>
          </a:p>
          <a:p>
            <a:pPr marL="573087" lvl="1" indent="-285750"/>
            <a:r>
              <a:rPr lang="en-CA" dirty="0">
                <a:solidFill>
                  <a:srgbClr val="06698A"/>
                </a:solidFill>
              </a:rPr>
              <a:t>The percentage of alcohol in your drinks</a:t>
            </a:r>
          </a:p>
          <a:p>
            <a:pPr marL="573087" lvl="1" indent="-285750"/>
            <a:r>
              <a:rPr lang="en-CA" dirty="0">
                <a:solidFill>
                  <a:srgbClr val="06698A"/>
                </a:solidFill>
              </a:rPr>
              <a:t>The rate and amount of alcohol consumption</a:t>
            </a:r>
          </a:p>
          <a:p>
            <a:pPr marL="573087" lvl="1" indent="-285750"/>
            <a:r>
              <a:rPr lang="en-CA" dirty="0">
                <a:solidFill>
                  <a:srgbClr val="06698A"/>
                </a:solidFill>
              </a:rPr>
              <a:t>Your tolerance level</a:t>
            </a:r>
          </a:p>
          <a:p>
            <a:pPr marL="573087" lvl="1" indent="-285750"/>
            <a:r>
              <a:rPr lang="en-CA" dirty="0">
                <a:solidFill>
                  <a:srgbClr val="06698A"/>
                </a:solidFill>
              </a:rPr>
              <a:t>Whether you are male or female </a:t>
            </a:r>
          </a:p>
          <a:p>
            <a:endParaRPr lang="en-CA" dirty="0"/>
          </a:p>
        </p:txBody>
      </p:sp>
    </p:spTree>
    <p:extLst>
      <p:ext uri="{BB962C8B-B14F-4D97-AF65-F5344CB8AC3E}">
        <p14:creationId xmlns:p14="http://schemas.microsoft.com/office/powerpoint/2010/main" val="67862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2579-1F4F-41A7-8B1E-1BC97FB45CDE}"/>
              </a:ext>
            </a:extLst>
          </p:cNvPr>
          <p:cNvSpPr>
            <a:spLocks noGrp="1"/>
          </p:cNvSpPr>
          <p:nvPr>
            <p:ph type="title"/>
          </p:nvPr>
        </p:nvSpPr>
        <p:spPr/>
        <p:txBody>
          <a:bodyPr/>
          <a:lstStyle/>
          <a:p>
            <a:r>
              <a:rPr lang="en-CA" dirty="0"/>
              <a:t>Myth or fact?</a:t>
            </a:r>
          </a:p>
        </p:txBody>
      </p:sp>
      <p:sp>
        <p:nvSpPr>
          <p:cNvPr id="3" name="TextBox 2">
            <a:extLst>
              <a:ext uri="{FF2B5EF4-FFF2-40B4-BE49-F238E27FC236}">
                <a16:creationId xmlns:a16="http://schemas.microsoft.com/office/drawing/2014/main" id="{143AC39A-1278-43FB-A03E-6AD7EEB59E1A}"/>
              </a:ext>
            </a:extLst>
          </p:cNvPr>
          <p:cNvSpPr txBox="1"/>
          <p:nvPr/>
        </p:nvSpPr>
        <p:spPr>
          <a:xfrm>
            <a:off x="475130" y="1207774"/>
            <a:ext cx="3657600" cy="1015663"/>
          </a:xfrm>
          <a:prstGeom prst="rect">
            <a:avLst/>
          </a:prstGeom>
          <a:noFill/>
        </p:spPr>
        <p:txBody>
          <a:bodyPr wrap="square" rtlCol="0">
            <a:spAutoFit/>
          </a:bodyPr>
          <a:lstStyle/>
          <a:p>
            <a:r>
              <a:rPr lang="en-CA" sz="3000" dirty="0">
                <a:solidFill>
                  <a:srgbClr val="0E3D51"/>
                </a:solidFill>
              </a:rPr>
              <a:t>Vomiting is a sign of alcohol poisoning </a:t>
            </a:r>
          </a:p>
        </p:txBody>
      </p:sp>
      <p:sp>
        <p:nvSpPr>
          <p:cNvPr id="4" name="TextBox 3">
            <a:extLst>
              <a:ext uri="{FF2B5EF4-FFF2-40B4-BE49-F238E27FC236}">
                <a16:creationId xmlns:a16="http://schemas.microsoft.com/office/drawing/2014/main" id="{A829077B-751B-48BA-9F72-19C5C1CB178F}"/>
              </a:ext>
            </a:extLst>
          </p:cNvPr>
          <p:cNvSpPr txBox="1"/>
          <p:nvPr/>
        </p:nvSpPr>
        <p:spPr>
          <a:xfrm>
            <a:off x="4022323" y="2918460"/>
            <a:ext cx="4048744" cy="3939540"/>
          </a:xfrm>
          <a:prstGeom prst="rect">
            <a:avLst/>
          </a:prstGeom>
          <a:noFill/>
        </p:spPr>
        <p:txBody>
          <a:bodyPr wrap="square" rtlCol="0">
            <a:spAutoFit/>
          </a:bodyPr>
          <a:lstStyle/>
          <a:p>
            <a:r>
              <a:rPr lang="en-CA" sz="3500" b="1" dirty="0">
                <a:solidFill>
                  <a:srgbClr val="06698A"/>
                </a:solidFill>
              </a:rPr>
              <a:t>FACT</a:t>
            </a:r>
          </a:p>
          <a:p>
            <a:r>
              <a:rPr lang="en-CA" sz="3000" dirty="0">
                <a:solidFill>
                  <a:srgbClr val="06698A"/>
                </a:solidFill>
              </a:rPr>
              <a:t>One of the body’s ways of dealing with alcohol poisoning is eliminating the unabsorbed alcohol from the stomach via vomiting </a:t>
            </a:r>
            <a:endParaRPr lang="en-US" sz="3000" dirty="0">
              <a:solidFill>
                <a:srgbClr val="06698A"/>
              </a:solidFill>
            </a:endParaRPr>
          </a:p>
          <a:p>
            <a:endParaRPr lang="en-CA" sz="3500" b="1" dirty="0">
              <a:solidFill>
                <a:srgbClr val="06698A"/>
              </a:solidFill>
            </a:endParaRPr>
          </a:p>
        </p:txBody>
      </p:sp>
      <p:pic>
        <p:nvPicPr>
          <p:cNvPr id="5" name="Graphic 4" descr="Stomach">
            <a:extLst>
              <a:ext uri="{FF2B5EF4-FFF2-40B4-BE49-F238E27FC236}">
                <a16:creationId xmlns:a16="http://schemas.microsoft.com/office/drawing/2014/main" id="{A88EB5D7-F580-4C94-9C5E-9EB459E504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548" y="2743201"/>
            <a:ext cx="2424000" cy="2424000"/>
          </a:xfrm>
          <a:prstGeom prst="rect">
            <a:avLst/>
          </a:prstGeom>
        </p:spPr>
      </p:pic>
    </p:spTree>
    <p:extLst>
      <p:ext uri="{BB962C8B-B14F-4D97-AF65-F5344CB8AC3E}">
        <p14:creationId xmlns:p14="http://schemas.microsoft.com/office/powerpoint/2010/main" val="123525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3125</TotalTime>
  <Words>3673</Words>
  <Application>Microsoft Office PowerPoint</Application>
  <PresentationFormat>On-screen Show (4:3)</PresentationFormat>
  <Paragraphs>389</Paragraphs>
  <Slides>31</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Arial Narrow</vt:lpstr>
      <vt:lpstr>Avenir LT Std 55 Roman</vt:lpstr>
      <vt:lpstr>Avenir LT Std 65 Medium</vt:lpstr>
      <vt:lpstr>Calibri</vt:lpstr>
      <vt:lpstr>Times New Roman</vt:lpstr>
      <vt:lpstr>Office Theme</vt:lpstr>
      <vt:lpstr>Document</vt:lpstr>
      <vt:lpstr>Alcohol</vt:lpstr>
      <vt:lpstr>Substance use Continuum</vt:lpstr>
      <vt:lpstr>Get the Facts!</vt:lpstr>
      <vt:lpstr>Myth or FacT?</vt:lpstr>
      <vt:lpstr>Myth or Fact? </vt:lpstr>
      <vt:lpstr>Myth or fact?</vt:lpstr>
      <vt:lpstr>Myth or fact? </vt:lpstr>
      <vt:lpstr>What influences intoxication?</vt:lpstr>
      <vt:lpstr>Myth or fact?</vt:lpstr>
      <vt:lpstr>Symptoms of Alcohol Poisoning</vt:lpstr>
      <vt:lpstr>Myth or fact?</vt:lpstr>
      <vt:lpstr>Myth or fact?</vt:lpstr>
      <vt:lpstr>Action </vt:lpstr>
      <vt:lpstr>Recovery Position </vt:lpstr>
      <vt:lpstr>Myth or Fact…</vt:lpstr>
      <vt:lpstr>Alcohol and Energy Drinks</vt:lpstr>
      <vt:lpstr>Myth or fact? </vt:lpstr>
      <vt:lpstr>Immediate Health Risks</vt:lpstr>
      <vt:lpstr>Myth or fact?</vt:lpstr>
      <vt:lpstr>Long Term Health Risks</vt:lpstr>
      <vt:lpstr>Myth or fact?</vt:lpstr>
      <vt:lpstr>Low-Risk Alcohol Drinking Guidelines</vt:lpstr>
      <vt:lpstr>Low Risk Drinking Guidelines </vt:lpstr>
      <vt:lpstr>Alcohol and Medication</vt:lpstr>
      <vt:lpstr>Myth or fact?</vt:lpstr>
      <vt:lpstr>The Law</vt:lpstr>
      <vt:lpstr>“New” Law</vt:lpstr>
      <vt:lpstr>Playing Matters </vt:lpstr>
      <vt:lpstr>Community Supports</vt:lpstr>
      <vt:lpstr>Community Supports</vt:lpstr>
      <vt:lpstr>Community Supports</vt:lpstr>
    </vt:vector>
  </TitlesOfParts>
  <Company>Oxford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Tommasina Conte</dc:creator>
  <cp:lastModifiedBy>Tina Schmitt</cp:lastModifiedBy>
  <cp:revision>74</cp:revision>
  <dcterms:created xsi:type="dcterms:W3CDTF">2018-05-07T13:43:55Z</dcterms:created>
  <dcterms:modified xsi:type="dcterms:W3CDTF">2019-10-03T15:59:26Z</dcterms:modified>
</cp:coreProperties>
</file>