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4"/>
  </p:sldMasterIdLst>
  <p:notesMasterIdLst>
    <p:notesMasterId r:id="rId44"/>
  </p:notesMasterIdLst>
  <p:sldIdLst>
    <p:sldId id="420" r:id="rId5"/>
    <p:sldId id="459" r:id="rId6"/>
    <p:sldId id="421" r:id="rId7"/>
    <p:sldId id="348" r:id="rId8"/>
    <p:sldId id="424" r:id="rId9"/>
    <p:sldId id="309" r:id="rId10"/>
    <p:sldId id="430" r:id="rId11"/>
    <p:sldId id="313" r:id="rId12"/>
    <p:sldId id="314" r:id="rId13"/>
    <p:sldId id="311" r:id="rId14"/>
    <p:sldId id="315" r:id="rId15"/>
    <p:sldId id="318" r:id="rId16"/>
    <p:sldId id="312" r:id="rId17"/>
    <p:sldId id="316" r:id="rId18"/>
    <p:sldId id="321" r:id="rId19"/>
    <p:sldId id="319" r:id="rId20"/>
    <p:sldId id="444" r:id="rId21"/>
    <p:sldId id="445" r:id="rId22"/>
    <p:sldId id="446" r:id="rId23"/>
    <p:sldId id="326" r:id="rId24"/>
    <p:sldId id="447" r:id="rId25"/>
    <p:sldId id="453" r:id="rId26"/>
    <p:sldId id="462" r:id="rId27"/>
    <p:sldId id="457" r:id="rId28"/>
    <p:sldId id="448" r:id="rId29"/>
    <p:sldId id="449" r:id="rId30"/>
    <p:sldId id="450" r:id="rId31"/>
    <p:sldId id="452" r:id="rId32"/>
    <p:sldId id="349" r:id="rId33"/>
    <p:sldId id="464" r:id="rId34"/>
    <p:sldId id="332" r:id="rId35"/>
    <p:sldId id="458" r:id="rId36"/>
    <p:sldId id="335" r:id="rId37"/>
    <p:sldId id="460" r:id="rId38"/>
    <p:sldId id="320" r:id="rId39"/>
    <p:sldId id="339" r:id="rId40"/>
    <p:sldId id="340" r:id="rId41"/>
    <p:sldId id="341" r:id="rId42"/>
    <p:sldId id="343"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lly Ferguson" initials="KF" lastIdx="12" clrIdx="6">
    <p:extLst>
      <p:ext uri="{19B8F6BF-5375-455C-9EA6-DF929625EA0E}">
        <p15:presenceInfo xmlns:p15="http://schemas.microsoft.com/office/powerpoint/2012/main" userId="S::kferguson@swpublichealth.ca::a4338889-3e55-4bd8-8308-f0705c7e8881" providerId="AD"/>
      </p:ext>
    </p:extLst>
  </p:cmAuthor>
  <p:cmAuthor id="1" name="Menna Abdou" initials="MA" lastIdx="17" clrIdx="0">
    <p:extLst>
      <p:ext uri="{19B8F6BF-5375-455C-9EA6-DF929625EA0E}">
        <p15:presenceInfo xmlns:p15="http://schemas.microsoft.com/office/powerpoint/2012/main" userId="S::Menna.Abdou@mlhu.on.ca::321561c1-b466-43d5-b118-4595e1027c03" providerId="AD"/>
      </p:ext>
    </p:extLst>
  </p:cmAuthor>
  <p:cmAuthor id="8" name="claire.bilik@mlhu.on.ca" initials="cl" lastIdx="6" clrIdx="7">
    <p:extLst>
      <p:ext uri="{19B8F6BF-5375-455C-9EA6-DF929625EA0E}">
        <p15:presenceInfo xmlns:p15="http://schemas.microsoft.com/office/powerpoint/2012/main" userId="S::urn:spo:guest#claire.bilik@mlhu.on.ca::" providerId="AD"/>
      </p:ext>
    </p:extLst>
  </p:cmAuthor>
  <p:cmAuthor id="2" name="Abby Dafoe" initials="AD" lastIdx="61" clrIdx="1">
    <p:extLst>
      <p:ext uri="{19B8F6BF-5375-455C-9EA6-DF929625EA0E}">
        <p15:presenceInfo xmlns:p15="http://schemas.microsoft.com/office/powerpoint/2012/main" userId="S-1-5-21-1441387869-899448958-3474705949-14656" providerId="AD"/>
      </p:ext>
    </p:extLst>
  </p:cmAuthor>
  <p:cmAuthor id="3" name="Christine Callaghan" initials="CC" lastIdx="8" clrIdx="2">
    <p:extLst>
      <p:ext uri="{19B8F6BF-5375-455C-9EA6-DF929625EA0E}">
        <p15:presenceInfo xmlns:p15="http://schemas.microsoft.com/office/powerpoint/2012/main" userId="S::Christine.Callaghan@mlhu.on.ca::e9492c0a-a981-4146-999f-4a5dc58130ea" providerId="AD"/>
      </p:ext>
    </p:extLst>
  </p:cmAuthor>
  <p:cmAuthor id="4" name="Darrell Jutzi" initials="DJ" lastIdx="14" clrIdx="3">
    <p:extLst>
      <p:ext uri="{19B8F6BF-5375-455C-9EA6-DF929625EA0E}">
        <p15:presenceInfo xmlns:p15="http://schemas.microsoft.com/office/powerpoint/2012/main" userId="S-1-5-21-1441387869-899448958-3474705949-15091" providerId="AD"/>
      </p:ext>
    </p:extLst>
  </p:cmAuthor>
  <p:cmAuthor id="5" name="Abby Dafoe" initials="AD [2]" lastIdx="3" clrIdx="4">
    <p:extLst>
      <p:ext uri="{19B8F6BF-5375-455C-9EA6-DF929625EA0E}">
        <p15:presenceInfo xmlns:p15="http://schemas.microsoft.com/office/powerpoint/2012/main" userId="S::Abby.Dafoe@mlhu.on.ca::74f69b5f-9952-4e5c-8310-eebb8dd76a2f" providerId="AD"/>
      </p:ext>
    </p:extLst>
  </p:cmAuthor>
  <p:cmAuthor id="6" name="Claire Bilik" initials="CB" lastIdx="12" clrIdx="5">
    <p:extLst>
      <p:ext uri="{19B8F6BF-5375-455C-9EA6-DF929625EA0E}">
        <p15:presenceInfo xmlns:p15="http://schemas.microsoft.com/office/powerpoint/2012/main" userId="S::Claire.Bilik@mlhu.on.ca::47ef3909-8a19-4b06-9935-ca556640902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0000"/>
    <a:srgbClr val="6B9F25"/>
    <a:srgbClr val="E41617"/>
    <a:srgbClr val="ED1B24"/>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1687F0-FCE1-4584-A781-72B845F4C1A1}" v="3" dt="2024-03-04T19:01:27.9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584" autoAdjust="0"/>
  </p:normalViewPr>
  <p:slideViewPr>
    <p:cSldViewPr snapToGrid="0">
      <p:cViewPr varScale="1">
        <p:scale>
          <a:sx n="75" d="100"/>
          <a:sy n="75" d="100"/>
        </p:scale>
        <p:origin x="18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46D2A8-1E3C-4A11-9DB0-51F85EF14AC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5BFD71F-0BA6-4624-8F49-5F745F43591E}">
      <dgm:prSet phldrT="[Text]"/>
      <dgm:spPr>
        <a:solidFill>
          <a:srgbClr val="C00000"/>
        </a:solidFill>
        <a:ln>
          <a:solidFill>
            <a:srgbClr val="ED1B24"/>
          </a:solidFill>
        </a:ln>
      </dgm:spPr>
      <dgm:t>
        <a:bodyPr/>
        <a:lstStyle/>
        <a:p>
          <a:pPr algn="ctr"/>
          <a:r>
            <a:rPr lang="en-CA" b="1" dirty="0">
              <a:latin typeface="Arial" panose="020B0604020202020204" pitchFamily="34" charset="0"/>
              <a:cs typeface="Arial" panose="020B0604020202020204" pitchFamily="34" charset="0"/>
            </a:rPr>
            <a:t>Allergies</a:t>
          </a:r>
          <a:endParaRPr lang="en-US" b="1" dirty="0">
            <a:latin typeface="Arial" panose="020B0604020202020204" pitchFamily="34" charset="0"/>
            <a:cs typeface="Arial" panose="020B0604020202020204" pitchFamily="34" charset="0"/>
          </a:endParaRPr>
        </a:p>
      </dgm:t>
    </dgm:pt>
    <dgm:pt modelId="{195881EE-43C1-4152-BADB-149B3518DF2C}" type="parTrans" cxnId="{ED957EAA-A295-4569-81F7-9DCA68A338E3}">
      <dgm:prSet/>
      <dgm:spPr/>
      <dgm:t>
        <a:bodyPr/>
        <a:lstStyle/>
        <a:p>
          <a:endParaRPr lang="en-US"/>
        </a:p>
      </dgm:t>
    </dgm:pt>
    <dgm:pt modelId="{49BADA61-D93F-4A69-AE08-6287A71DB780}" type="sibTrans" cxnId="{ED957EAA-A295-4569-81F7-9DCA68A338E3}">
      <dgm:prSet/>
      <dgm:spPr/>
      <dgm:t>
        <a:bodyPr/>
        <a:lstStyle/>
        <a:p>
          <a:endParaRPr lang="en-US"/>
        </a:p>
      </dgm:t>
    </dgm:pt>
    <dgm:pt modelId="{E3B97F37-5179-4DBE-9DFB-F9035CD0551B}">
      <dgm:prSet phldrT="[Text]"/>
      <dgm:spPr>
        <a:ln>
          <a:solidFill>
            <a:srgbClr val="C00000"/>
          </a:solidFill>
        </a:ln>
      </dgm:spPr>
      <dgm:t>
        <a:bodyPr/>
        <a:lstStyle/>
        <a:p>
          <a:pPr algn="ctr" rtl="0">
            <a:buFontTx/>
            <a:buNone/>
          </a:pPr>
          <a:r>
            <a:rPr lang="en-CA" altLang="en-US" dirty="0">
              <a:latin typeface="Arial"/>
              <a:cs typeface="Arial"/>
            </a:rPr>
            <a:t>Facilitators can’t promise or control an allergen-free environment.  </a:t>
          </a:r>
          <a:endParaRPr lang="en-US" dirty="0">
            <a:latin typeface="Arial" panose="020B0604020202020204" pitchFamily="34" charset="0"/>
            <a:cs typeface="Arial" panose="020B0604020202020204" pitchFamily="34" charset="0"/>
          </a:endParaRPr>
        </a:p>
      </dgm:t>
    </dgm:pt>
    <dgm:pt modelId="{45AF2CD1-7FB1-427B-9807-6E035A380BCF}" type="parTrans" cxnId="{1CA841AD-71F1-4CC0-9780-893903D2D621}">
      <dgm:prSet/>
      <dgm:spPr/>
      <dgm:t>
        <a:bodyPr/>
        <a:lstStyle/>
        <a:p>
          <a:endParaRPr lang="en-US"/>
        </a:p>
      </dgm:t>
    </dgm:pt>
    <dgm:pt modelId="{526B4FD0-00B0-48C4-8F03-546A656666B7}" type="sibTrans" cxnId="{1CA841AD-71F1-4CC0-9780-893903D2D621}">
      <dgm:prSet/>
      <dgm:spPr/>
      <dgm:t>
        <a:bodyPr/>
        <a:lstStyle/>
        <a:p>
          <a:endParaRPr lang="en-US"/>
        </a:p>
      </dgm:t>
    </dgm:pt>
    <dgm:pt modelId="{1F29497A-5608-4E1B-99E3-C337F76608D6}">
      <dgm:prSet phldrT="[Text]"/>
      <dgm:spPr>
        <a:solidFill>
          <a:srgbClr val="C00000"/>
        </a:solidFill>
      </dgm:spPr>
      <dgm:t>
        <a:bodyPr/>
        <a:lstStyle/>
        <a:p>
          <a:pPr algn="ctr" rtl="0">
            <a:buClr>
              <a:srgbClr val="FF0000"/>
            </a:buClr>
            <a:buFontTx/>
            <a:buNone/>
          </a:pPr>
          <a:r>
            <a:rPr lang="en-US" altLang="en-US" b="1" i="0" dirty="0">
              <a:latin typeface="Arial"/>
              <a:cs typeface="Arial"/>
            </a:rPr>
            <a:t>Body weight, shape, or size should </a:t>
          </a:r>
          <a:r>
            <a:rPr lang="en-US" altLang="en-US" b="1" i="0" u="sng" dirty="0">
              <a:latin typeface="Arial"/>
              <a:cs typeface="Arial"/>
            </a:rPr>
            <a:t>not</a:t>
          </a:r>
          <a:r>
            <a:rPr lang="en-US" altLang="en-US" b="1" i="0" dirty="0">
              <a:latin typeface="Arial"/>
              <a:cs typeface="Arial"/>
            </a:rPr>
            <a:t> be a topic of discussion. </a:t>
          </a:r>
          <a:endParaRPr lang="en-US" b="1" i="0" dirty="0">
            <a:latin typeface="Arial" panose="020B0604020202020204" pitchFamily="34" charset="0"/>
            <a:cs typeface="Arial" panose="020B0604020202020204" pitchFamily="34" charset="0"/>
          </a:endParaRPr>
        </a:p>
      </dgm:t>
    </dgm:pt>
    <dgm:pt modelId="{2E69B2C7-4462-451B-95A7-F22B8B55EC5D}" type="parTrans" cxnId="{2A3681B2-C341-46EB-B17F-7472EE61270A}">
      <dgm:prSet/>
      <dgm:spPr/>
      <dgm:t>
        <a:bodyPr/>
        <a:lstStyle/>
        <a:p>
          <a:endParaRPr lang="en-US"/>
        </a:p>
      </dgm:t>
    </dgm:pt>
    <dgm:pt modelId="{8B74C92F-0F34-4114-AABF-2F65FEE1E2AD}" type="sibTrans" cxnId="{2A3681B2-C341-46EB-B17F-7472EE61270A}">
      <dgm:prSet/>
      <dgm:spPr/>
      <dgm:t>
        <a:bodyPr/>
        <a:lstStyle/>
        <a:p>
          <a:endParaRPr lang="en-US"/>
        </a:p>
      </dgm:t>
    </dgm:pt>
    <dgm:pt modelId="{CFB1F266-9FD5-4AF4-80CE-6BF2DE9DF9D2}">
      <dgm:prSet phldrT="[Text]" custT="1"/>
      <dgm:spPr>
        <a:ln>
          <a:solidFill>
            <a:srgbClr val="C00000"/>
          </a:solidFill>
        </a:ln>
      </dgm:spPr>
      <dgm:t>
        <a:bodyPr/>
        <a:lstStyle/>
        <a:p>
          <a:pPr algn="ctr" defTabSz="914400">
            <a:buClr>
              <a:schemeClr val="accent2"/>
            </a:buClr>
            <a:buFont typeface="Lucida Grande"/>
            <a:buNone/>
            <a:tabLst/>
          </a:pPr>
          <a:r>
            <a:rPr lang="en-US" altLang="en-US" sz="2700" dirty="0">
              <a:latin typeface="Arial" panose="020B0604020202020204" pitchFamily="34" charset="0"/>
              <a:cs typeface="Arial" panose="020B0604020202020204" pitchFamily="34" charset="0"/>
            </a:rPr>
            <a:t>Goal of the program is to encourage </a:t>
          </a:r>
          <a:r>
            <a:rPr lang="en-US" altLang="en-US" sz="2700" b="1" dirty="0">
              <a:latin typeface="Arial" panose="020B0604020202020204" pitchFamily="34" charset="0"/>
              <a:cs typeface="Arial" panose="020B0604020202020204" pitchFamily="34" charset="0"/>
            </a:rPr>
            <a:t>skill building </a:t>
          </a:r>
          <a:r>
            <a:rPr lang="en-US" altLang="en-US" sz="2700" dirty="0">
              <a:latin typeface="Arial" panose="020B0604020202020204" pitchFamily="34" charset="0"/>
              <a:cs typeface="Arial" panose="020B0604020202020204" pitchFamily="34" charset="0"/>
            </a:rPr>
            <a:t>related to cooking and to foster a positive relationship with food. </a:t>
          </a:r>
          <a:endParaRPr lang="en-US" sz="2700" dirty="0">
            <a:latin typeface="Arial" panose="020B0604020202020204" pitchFamily="34" charset="0"/>
            <a:cs typeface="Arial" panose="020B0604020202020204" pitchFamily="34" charset="0"/>
          </a:endParaRPr>
        </a:p>
      </dgm:t>
    </dgm:pt>
    <dgm:pt modelId="{CDF083D7-EE2E-4868-B915-B46D333BD762}" type="sibTrans" cxnId="{CE829189-45C1-4BB8-9191-F68BA21B543C}">
      <dgm:prSet/>
      <dgm:spPr/>
      <dgm:t>
        <a:bodyPr/>
        <a:lstStyle/>
        <a:p>
          <a:endParaRPr lang="en-US"/>
        </a:p>
      </dgm:t>
    </dgm:pt>
    <dgm:pt modelId="{2711A55D-AF4A-4620-AB36-75CD74F9EEE6}" type="parTrans" cxnId="{CE829189-45C1-4BB8-9191-F68BA21B543C}">
      <dgm:prSet/>
      <dgm:spPr/>
      <dgm:t>
        <a:bodyPr/>
        <a:lstStyle/>
        <a:p>
          <a:endParaRPr lang="en-US"/>
        </a:p>
      </dgm:t>
    </dgm:pt>
    <dgm:pt modelId="{21CF1D65-A8ED-4505-86BA-A37AC8EA6E6F}">
      <dgm:prSet phldrT="[Text]" custT="1"/>
      <dgm:spPr>
        <a:ln>
          <a:solidFill>
            <a:srgbClr val="C00000"/>
          </a:solidFill>
        </a:ln>
      </dgm:spPr>
      <dgm:t>
        <a:bodyPr/>
        <a:lstStyle/>
        <a:p>
          <a:pPr algn="l" defTabSz="914400">
            <a:buClr>
              <a:schemeClr val="accent2"/>
            </a:buClr>
            <a:buFont typeface="Lucida Grande"/>
            <a:buNone/>
            <a:tabLst/>
          </a:pPr>
          <a:endParaRPr lang="en-US" sz="900">
            <a:latin typeface="Arial" panose="020B0604020202020204" pitchFamily="34" charset="0"/>
            <a:cs typeface="Arial" panose="020B0604020202020204" pitchFamily="34" charset="0"/>
          </a:endParaRPr>
        </a:p>
      </dgm:t>
    </dgm:pt>
    <dgm:pt modelId="{967DFB4F-654C-4BB5-96DB-D5E0A42FED13}" type="sibTrans" cxnId="{5B676E75-3D87-4286-A3FF-B45E30A652F3}">
      <dgm:prSet/>
      <dgm:spPr/>
      <dgm:t>
        <a:bodyPr/>
        <a:lstStyle/>
        <a:p>
          <a:endParaRPr lang="en-US"/>
        </a:p>
      </dgm:t>
    </dgm:pt>
    <dgm:pt modelId="{92E2E0DF-092B-45C9-92B5-2D03210EE73B}" type="parTrans" cxnId="{5B676E75-3D87-4286-A3FF-B45E30A652F3}">
      <dgm:prSet/>
      <dgm:spPr/>
      <dgm:t>
        <a:bodyPr/>
        <a:lstStyle/>
        <a:p>
          <a:endParaRPr lang="en-US"/>
        </a:p>
      </dgm:t>
    </dgm:pt>
    <dgm:pt modelId="{EB3B45EC-C96F-43A6-B03D-142B78B74658}">
      <dgm:prSet phldrT="[Text]"/>
      <dgm:spPr>
        <a:solidFill>
          <a:srgbClr val="C00000"/>
        </a:solidFill>
      </dgm:spPr>
      <dgm:t>
        <a:bodyPr/>
        <a:lstStyle/>
        <a:p>
          <a:pPr algn="ctr" rtl="0"/>
          <a:r>
            <a:rPr lang="en-CA" b="1" dirty="0">
              <a:latin typeface="Arial" panose="020B0604020202020204" pitchFamily="34" charset="0"/>
              <a:cs typeface="Arial" panose="020B0604020202020204" pitchFamily="34" charset="0"/>
            </a:rPr>
            <a:t>Focus on food rather than nutrition</a:t>
          </a:r>
          <a:endParaRPr lang="en-US" b="1" dirty="0">
            <a:latin typeface="Arial" panose="020B0604020202020204" pitchFamily="34" charset="0"/>
            <a:cs typeface="Arial" panose="020B0604020202020204" pitchFamily="34" charset="0"/>
          </a:endParaRPr>
        </a:p>
      </dgm:t>
    </dgm:pt>
    <dgm:pt modelId="{ACE0E2F8-6743-4188-868B-1D7F1854E6D5}" type="parTrans" cxnId="{87143049-D0FD-47FB-8340-453EBF60D14C}">
      <dgm:prSet/>
      <dgm:spPr/>
      <dgm:t>
        <a:bodyPr/>
        <a:lstStyle/>
        <a:p>
          <a:endParaRPr lang="en-US"/>
        </a:p>
      </dgm:t>
    </dgm:pt>
    <dgm:pt modelId="{98E0A7CD-8DFA-43C9-A22F-EADD8779D52A}" type="sibTrans" cxnId="{87143049-D0FD-47FB-8340-453EBF60D14C}">
      <dgm:prSet/>
      <dgm:spPr/>
      <dgm:t>
        <a:bodyPr/>
        <a:lstStyle/>
        <a:p>
          <a:endParaRPr lang="en-US"/>
        </a:p>
      </dgm:t>
    </dgm:pt>
    <dgm:pt modelId="{10D779C4-6CA0-4093-9827-6E7114628E68}">
      <dgm:prSet phldr="0"/>
      <dgm:spPr>
        <a:ln>
          <a:solidFill>
            <a:srgbClr val="C00000"/>
          </a:solidFill>
        </a:ln>
      </dgm:spPr>
      <dgm:t>
        <a:bodyPr/>
        <a:lstStyle/>
        <a:p>
          <a:pPr algn="ctr" rtl="0">
            <a:buNone/>
          </a:pPr>
          <a:r>
            <a:rPr lang="en-US" dirty="0">
              <a:latin typeface="Arial" panose="020B0604020202020204"/>
            </a:rPr>
            <a:t>Focus discussions about cooking and food rather than on nutrition and healthy eating.</a:t>
          </a:r>
          <a:endParaRPr lang="en-US" dirty="0"/>
        </a:p>
      </dgm:t>
    </dgm:pt>
    <dgm:pt modelId="{7D72E725-9E47-4259-9F24-A39D43F4EC0B}" type="parTrans" cxnId="{08D4EC0A-E08F-4EB4-9862-C8660E872A33}">
      <dgm:prSet/>
      <dgm:spPr/>
      <dgm:t>
        <a:bodyPr/>
        <a:lstStyle/>
        <a:p>
          <a:endParaRPr lang="en-US"/>
        </a:p>
      </dgm:t>
    </dgm:pt>
    <dgm:pt modelId="{AC471D8A-EBA1-4DBF-9997-4896431CE684}" type="sibTrans" cxnId="{08D4EC0A-E08F-4EB4-9862-C8660E872A33}">
      <dgm:prSet/>
      <dgm:spPr/>
      <dgm:t>
        <a:bodyPr/>
        <a:lstStyle/>
        <a:p>
          <a:endParaRPr lang="en-US"/>
        </a:p>
      </dgm:t>
    </dgm:pt>
    <dgm:pt modelId="{182AA777-FB99-47F2-AE3F-512FCB0BF2CC}" type="pres">
      <dgm:prSet presAssocID="{F046D2A8-1E3C-4A11-9DB0-51F85EF14AC7}" presName="linear" presStyleCnt="0">
        <dgm:presLayoutVars>
          <dgm:dir/>
          <dgm:animLvl val="lvl"/>
          <dgm:resizeHandles val="exact"/>
        </dgm:presLayoutVars>
      </dgm:prSet>
      <dgm:spPr/>
    </dgm:pt>
    <dgm:pt modelId="{67F6B8EC-CE8C-47D2-AE2B-B8F9437E72BA}" type="pres">
      <dgm:prSet presAssocID="{85BFD71F-0BA6-4624-8F49-5F745F43591E}" presName="parentLin" presStyleCnt="0"/>
      <dgm:spPr/>
    </dgm:pt>
    <dgm:pt modelId="{187E8E8B-3E3A-4692-8F64-0AEF5A432C4B}" type="pres">
      <dgm:prSet presAssocID="{85BFD71F-0BA6-4624-8F49-5F745F43591E}" presName="parentLeftMargin" presStyleLbl="node1" presStyleIdx="0" presStyleCnt="3"/>
      <dgm:spPr/>
    </dgm:pt>
    <dgm:pt modelId="{08246B8F-A17B-4DB4-ABA0-BBC53F0B6B6D}" type="pres">
      <dgm:prSet presAssocID="{85BFD71F-0BA6-4624-8F49-5F745F43591E}" presName="parentText" presStyleLbl="node1" presStyleIdx="0" presStyleCnt="3" custLinFactX="7046" custLinFactNeighborX="100000" custLinFactNeighborY="8938">
        <dgm:presLayoutVars>
          <dgm:chMax val="0"/>
          <dgm:bulletEnabled val="1"/>
        </dgm:presLayoutVars>
      </dgm:prSet>
      <dgm:spPr/>
    </dgm:pt>
    <dgm:pt modelId="{7186CF8E-509C-439B-8619-1C6753238393}" type="pres">
      <dgm:prSet presAssocID="{85BFD71F-0BA6-4624-8F49-5F745F43591E}" presName="negativeSpace" presStyleCnt="0"/>
      <dgm:spPr/>
    </dgm:pt>
    <dgm:pt modelId="{43E158E9-FB04-4903-84C4-F6DD0702B684}" type="pres">
      <dgm:prSet presAssocID="{85BFD71F-0BA6-4624-8F49-5F745F43591E}" presName="childText" presStyleLbl="conFgAcc1" presStyleIdx="0" presStyleCnt="3">
        <dgm:presLayoutVars>
          <dgm:bulletEnabled val="1"/>
        </dgm:presLayoutVars>
      </dgm:prSet>
      <dgm:spPr/>
    </dgm:pt>
    <dgm:pt modelId="{312F7D54-74A3-4842-B5E8-2023D916FFE6}" type="pres">
      <dgm:prSet presAssocID="{49BADA61-D93F-4A69-AE08-6287A71DB780}" presName="spaceBetweenRectangles" presStyleCnt="0"/>
      <dgm:spPr/>
    </dgm:pt>
    <dgm:pt modelId="{CE82AAC5-FF97-4906-A044-27CBC2B85946}" type="pres">
      <dgm:prSet presAssocID="{1F29497A-5608-4E1B-99E3-C337F76608D6}" presName="parentLin" presStyleCnt="0"/>
      <dgm:spPr/>
    </dgm:pt>
    <dgm:pt modelId="{5F83E02E-EB93-4918-BFCD-57D019FE12E4}" type="pres">
      <dgm:prSet presAssocID="{1F29497A-5608-4E1B-99E3-C337F76608D6}" presName="parentLeftMargin" presStyleLbl="node1" presStyleIdx="0" presStyleCnt="3"/>
      <dgm:spPr/>
    </dgm:pt>
    <dgm:pt modelId="{E10C1508-368F-43EE-99D2-161E0E135DB5}" type="pres">
      <dgm:prSet presAssocID="{1F29497A-5608-4E1B-99E3-C337F76608D6}" presName="parentText" presStyleLbl="node1" presStyleIdx="1" presStyleCnt="3" custScaleX="103450" custScaleY="147350" custLinFactX="5690" custLinFactNeighborX="100000" custLinFactNeighborY="4042">
        <dgm:presLayoutVars>
          <dgm:chMax val="0"/>
          <dgm:bulletEnabled val="1"/>
        </dgm:presLayoutVars>
      </dgm:prSet>
      <dgm:spPr/>
    </dgm:pt>
    <dgm:pt modelId="{61E88D22-CBB8-41B9-809C-37C8449195A9}" type="pres">
      <dgm:prSet presAssocID="{1F29497A-5608-4E1B-99E3-C337F76608D6}" presName="negativeSpace" presStyleCnt="0"/>
      <dgm:spPr/>
    </dgm:pt>
    <dgm:pt modelId="{7C736F02-C2FE-40D6-903E-78CD8AEDDDAC}" type="pres">
      <dgm:prSet presAssocID="{1F29497A-5608-4E1B-99E3-C337F76608D6}" presName="childText" presStyleLbl="conFgAcc1" presStyleIdx="1" presStyleCnt="3">
        <dgm:presLayoutVars>
          <dgm:bulletEnabled val="1"/>
        </dgm:presLayoutVars>
      </dgm:prSet>
      <dgm:spPr/>
    </dgm:pt>
    <dgm:pt modelId="{E994D11E-E350-4832-BBBE-A23B1D6749B8}" type="pres">
      <dgm:prSet presAssocID="{8B74C92F-0F34-4114-AABF-2F65FEE1E2AD}" presName="spaceBetweenRectangles" presStyleCnt="0"/>
      <dgm:spPr/>
    </dgm:pt>
    <dgm:pt modelId="{C0D98513-9376-4BF7-86ED-1EB307BB09BC}" type="pres">
      <dgm:prSet presAssocID="{EB3B45EC-C96F-43A6-B03D-142B78B74658}" presName="parentLin" presStyleCnt="0"/>
      <dgm:spPr/>
    </dgm:pt>
    <dgm:pt modelId="{E1585623-4764-4235-8C06-F3DFDF905713}" type="pres">
      <dgm:prSet presAssocID="{EB3B45EC-C96F-43A6-B03D-142B78B74658}" presName="parentLeftMargin" presStyleLbl="node1" presStyleIdx="1" presStyleCnt="3" custLinFactX="7046" custLinFactNeighborX="100000" custLinFactNeighborY="8938"/>
      <dgm:spPr/>
    </dgm:pt>
    <dgm:pt modelId="{5D507E26-E85A-46F7-876B-E555EC6A4DDE}" type="pres">
      <dgm:prSet presAssocID="{EB3B45EC-C96F-43A6-B03D-142B78B74658}" presName="parentText" presStyleLbl="node1" presStyleIdx="2" presStyleCnt="3" custLinFactX="8017" custLinFactNeighborX="100000" custLinFactNeighborY="-3820">
        <dgm:presLayoutVars>
          <dgm:chMax val="0"/>
          <dgm:bulletEnabled val="1"/>
        </dgm:presLayoutVars>
      </dgm:prSet>
      <dgm:spPr/>
    </dgm:pt>
    <dgm:pt modelId="{6679CA21-5B46-4A2A-ADE7-788BEDCE5A54}" type="pres">
      <dgm:prSet presAssocID="{EB3B45EC-C96F-43A6-B03D-142B78B74658}" presName="negativeSpace" presStyleCnt="0"/>
      <dgm:spPr/>
    </dgm:pt>
    <dgm:pt modelId="{4E5B37E0-ABDC-4D71-A98B-35C653471A64}" type="pres">
      <dgm:prSet presAssocID="{EB3B45EC-C96F-43A6-B03D-142B78B74658}" presName="childText" presStyleLbl="conFgAcc1" presStyleIdx="2" presStyleCnt="3">
        <dgm:presLayoutVars>
          <dgm:bulletEnabled val="1"/>
        </dgm:presLayoutVars>
      </dgm:prSet>
      <dgm:spPr/>
    </dgm:pt>
  </dgm:ptLst>
  <dgm:cxnLst>
    <dgm:cxn modelId="{CDF75700-59CC-49DA-9C0D-8A0AC9AABAB6}" type="presOf" srcId="{CFB1F266-9FD5-4AF4-80CE-6BF2DE9DF9D2}" destId="{7C736F02-C2FE-40D6-903E-78CD8AEDDDAC}" srcOrd="0" destOrd="0" presId="urn:microsoft.com/office/officeart/2005/8/layout/list1"/>
    <dgm:cxn modelId="{9B2ACA00-6624-4BE2-B07D-245CB820496C}" type="presOf" srcId="{85BFD71F-0BA6-4624-8F49-5F745F43591E}" destId="{187E8E8B-3E3A-4692-8F64-0AEF5A432C4B}" srcOrd="0" destOrd="0" presId="urn:microsoft.com/office/officeart/2005/8/layout/list1"/>
    <dgm:cxn modelId="{3CE19705-9C03-44D7-8673-4225A272A53A}" type="presOf" srcId="{E3B97F37-5179-4DBE-9DFB-F9035CD0551B}" destId="{43E158E9-FB04-4903-84C4-F6DD0702B684}" srcOrd="0" destOrd="0" presId="urn:microsoft.com/office/officeart/2005/8/layout/list1"/>
    <dgm:cxn modelId="{08D4EC0A-E08F-4EB4-9862-C8660E872A33}" srcId="{EB3B45EC-C96F-43A6-B03D-142B78B74658}" destId="{10D779C4-6CA0-4093-9827-6E7114628E68}" srcOrd="0" destOrd="0" parTransId="{7D72E725-9E47-4259-9F24-A39D43F4EC0B}" sibTransId="{AC471D8A-EBA1-4DBF-9997-4896431CE684}"/>
    <dgm:cxn modelId="{FDA6D73E-53C4-4066-8113-12F8867A8FC1}" type="presOf" srcId="{1F29497A-5608-4E1B-99E3-C337F76608D6}" destId="{5F83E02E-EB93-4918-BFCD-57D019FE12E4}" srcOrd="0" destOrd="0" presId="urn:microsoft.com/office/officeart/2005/8/layout/list1"/>
    <dgm:cxn modelId="{C6FBC85F-D237-4E24-882F-66B08C3414C3}" type="presOf" srcId="{EB3B45EC-C96F-43A6-B03D-142B78B74658}" destId="{5D507E26-E85A-46F7-876B-E555EC6A4DDE}" srcOrd="1" destOrd="0" presId="urn:microsoft.com/office/officeart/2005/8/layout/list1"/>
    <dgm:cxn modelId="{D1C65546-32E9-4CD6-93E2-980CB40BD434}" type="presOf" srcId="{F046D2A8-1E3C-4A11-9DB0-51F85EF14AC7}" destId="{182AA777-FB99-47F2-AE3F-512FCB0BF2CC}" srcOrd="0" destOrd="0" presId="urn:microsoft.com/office/officeart/2005/8/layout/list1"/>
    <dgm:cxn modelId="{87143049-D0FD-47FB-8340-453EBF60D14C}" srcId="{F046D2A8-1E3C-4A11-9DB0-51F85EF14AC7}" destId="{EB3B45EC-C96F-43A6-B03D-142B78B74658}" srcOrd="2" destOrd="0" parTransId="{ACE0E2F8-6743-4188-868B-1D7F1854E6D5}" sibTransId="{98E0A7CD-8DFA-43C9-A22F-EADD8779D52A}"/>
    <dgm:cxn modelId="{A184E249-1DE3-4954-B4F2-80D7A6856B21}" type="presOf" srcId="{1F29497A-5608-4E1B-99E3-C337F76608D6}" destId="{E10C1508-368F-43EE-99D2-161E0E135DB5}" srcOrd="1" destOrd="0" presId="urn:microsoft.com/office/officeart/2005/8/layout/list1"/>
    <dgm:cxn modelId="{5B676E75-3D87-4286-A3FF-B45E30A652F3}" srcId="{1F29497A-5608-4E1B-99E3-C337F76608D6}" destId="{21CF1D65-A8ED-4505-86BA-A37AC8EA6E6F}" srcOrd="1" destOrd="0" parTransId="{92E2E0DF-092B-45C9-92B5-2D03210EE73B}" sibTransId="{967DFB4F-654C-4BB5-96DB-D5E0A42FED13}"/>
    <dgm:cxn modelId="{CE829189-45C1-4BB8-9191-F68BA21B543C}" srcId="{1F29497A-5608-4E1B-99E3-C337F76608D6}" destId="{CFB1F266-9FD5-4AF4-80CE-6BF2DE9DF9D2}" srcOrd="0" destOrd="0" parTransId="{2711A55D-AF4A-4620-AB36-75CD74F9EEE6}" sibTransId="{CDF083D7-EE2E-4868-B915-B46D333BD762}"/>
    <dgm:cxn modelId="{F844ED90-391C-48EB-B854-8896A0D90BD6}" type="presOf" srcId="{21CF1D65-A8ED-4505-86BA-A37AC8EA6E6F}" destId="{7C736F02-C2FE-40D6-903E-78CD8AEDDDAC}" srcOrd="0" destOrd="1" presId="urn:microsoft.com/office/officeart/2005/8/layout/list1"/>
    <dgm:cxn modelId="{974E2DAA-9606-4F97-8641-6F9E21A46C54}" type="presOf" srcId="{EB3B45EC-C96F-43A6-B03D-142B78B74658}" destId="{E1585623-4764-4235-8C06-F3DFDF905713}" srcOrd="0" destOrd="0" presId="urn:microsoft.com/office/officeart/2005/8/layout/list1"/>
    <dgm:cxn modelId="{ED957EAA-A295-4569-81F7-9DCA68A338E3}" srcId="{F046D2A8-1E3C-4A11-9DB0-51F85EF14AC7}" destId="{85BFD71F-0BA6-4624-8F49-5F745F43591E}" srcOrd="0" destOrd="0" parTransId="{195881EE-43C1-4152-BADB-149B3518DF2C}" sibTransId="{49BADA61-D93F-4A69-AE08-6287A71DB780}"/>
    <dgm:cxn modelId="{1CA841AD-71F1-4CC0-9780-893903D2D621}" srcId="{85BFD71F-0BA6-4624-8F49-5F745F43591E}" destId="{E3B97F37-5179-4DBE-9DFB-F9035CD0551B}" srcOrd="0" destOrd="0" parTransId="{45AF2CD1-7FB1-427B-9807-6E035A380BCF}" sibTransId="{526B4FD0-00B0-48C4-8F03-546A656666B7}"/>
    <dgm:cxn modelId="{2A3681B2-C341-46EB-B17F-7472EE61270A}" srcId="{F046D2A8-1E3C-4A11-9DB0-51F85EF14AC7}" destId="{1F29497A-5608-4E1B-99E3-C337F76608D6}" srcOrd="1" destOrd="0" parTransId="{2E69B2C7-4462-451B-95A7-F22B8B55EC5D}" sibTransId="{8B74C92F-0F34-4114-AABF-2F65FEE1E2AD}"/>
    <dgm:cxn modelId="{5AB575DC-5B9E-4BE4-A12E-DA250938CA03}" type="presOf" srcId="{85BFD71F-0BA6-4624-8F49-5F745F43591E}" destId="{08246B8F-A17B-4DB4-ABA0-BBC53F0B6B6D}" srcOrd="1" destOrd="0" presId="urn:microsoft.com/office/officeart/2005/8/layout/list1"/>
    <dgm:cxn modelId="{6DD180F5-8DAC-423C-A50D-43429EC6CB7A}" type="presOf" srcId="{10D779C4-6CA0-4093-9827-6E7114628E68}" destId="{4E5B37E0-ABDC-4D71-A98B-35C653471A64}" srcOrd="0" destOrd="0" presId="urn:microsoft.com/office/officeart/2005/8/layout/list1"/>
    <dgm:cxn modelId="{9B7992D3-8A15-41F8-85E1-91FA4E386C9C}" type="presParOf" srcId="{182AA777-FB99-47F2-AE3F-512FCB0BF2CC}" destId="{67F6B8EC-CE8C-47D2-AE2B-B8F9437E72BA}" srcOrd="0" destOrd="0" presId="urn:microsoft.com/office/officeart/2005/8/layout/list1"/>
    <dgm:cxn modelId="{8D67394F-7EA7-4D0F-B159-43A6137F9DCA}" type="presParOf" srcId="{67F6B8EC-CE8C-47D2-AE2B-B8F9437E72BA}" destId="{187E8E8B-3E3A-4692-8F64-0AEF5A432C4B}" srcOrd="0" destOrd="0" presId="urn:microsoft.com/office/officeart/2005/8/layout/list1"/>
    <dgm:cxn modelId="{07770AC6-CFB7-46E2-8C55-580B3C95EB99}" type="presParOf" srcId="{67F6B8EC-CE8C-47D2-AE2B-B8F9437E72BA}" destId="{08246B8F-A17B-4DB4-ABA0-BBC53F0B6B6D}" srcOrd="1" destOrd="0" presId="urn:microsoft.com/office/officeart/2005/8/layout/list1"/>
    <dgm:cxn modelId="{433DF5DC-6D7A-4796-9754-A6EA0E84B0BD}" type="presParOf" srcId="{182AA777-FB99-47F2-AE3F-512FCB0BF2CC}" destId="{7186CF8E-509C-439B-8619-1C6753238393}" srcOrd="1" destOrd="0" presId="urn:microsoft.com/office/officeart/2005/8/layout/list1"/>
    <dgm:cxn modelId="{F0A071D1-57C4-4F37-ADC4-BF9EBFB299A3}" type="presParOf" srcId="{182AA777-FB99-47F2-AE3F-512FCB0BF2CC}" destId="{43E158E9-FB04-4903-84C4-F6DD0702B684}" srcOrd="2" destOrd="0" presId="urn:microsoft.com/office/officeart/2005/8/layout/list1"/>
    <dgm:cxn modelId="{0C6A2DF2-1D44-47C8-B0AF-C24212FD39C5}" type="presParOf" srcId="{182AA777-FB99-47F2-AE3F-512FCB0BF2CC}" destId="{312F7D54-74A3-4842-B5E8-2023D916FFE6}" srcOrd="3" destOrd="0" presId="urn:microsoft.com/office/officeart/2005/8/layout/list1"/>
    <dgm:cxn modelId="{9547FCB9-7071-459E-8B64-ED42F7D41234}" type="presParOf" srcId="{182AA777-FB99-47F2-AE3F-512FCB0BF2CC}" destId="{CE82AAC5-FF97-4906-A044-27CBC2B85946}" srcOrd="4" destOrd="0" presId="urn:microsoft.com/office/officeart/2005/8/layout/list1"/>
    <dgm:cxn modelId="{AE6D415D-3F85-4D13-AF2D-DF22C2D5D26C}" type="presParOf" srcId="{CE82AAC5-FF97-4906-A044-27CBC2B85946}" destId="{5F83E02E-EB93-4918-BFCD-57D019FE12E4}" srcOrd="0" destOrd="0" presId="urn:microsoft.com/office/officeart/2005/8/layout/list1"/>
    <dgm:cxn modelId="{1D326187-DBCE-4E21-9F45-4D27982F8135}" type="presParOf" srcId="{CE82AAC5-FF97-4906-A044-27CBC2B85946}" destId="{E10C1508-368F-43EE-99D2-161E0E135DB5}" srcOrd="1" destOrd="0" presId="urn:microsoft.com/office/officeart/2005/8/layout/list1"/>
    <dgm:cxn modelId="{0F3E641E-FEDA-4845-AB1F-25CAEA3B4BBA}" type="presParOf" srcId="{182AA777-FB99-47F2-AE3F-512FCB0BF2CC}" destId="{61E88D22-CBB8-41B9-809C-37C8449195A9}" srcOrd="5" destOrd="0" presId="urn:microsoft.com/office/officeart/2005/8/layout/list1"/>
    <dgm:cxn modelId="{2D28515B-36C9-416A-9B99-21FD92F9BE7D}" type="presParOf" srcId="{182AA777-FB99-47F2-AE3F-512FCB0BF2CC}" destId="{7C736F02-C2FE-40D6-903E-78CD8AEDDDAC}" srcOrd="6" destOrd="0" presId="urn:microsoft.com/office/officeart/2005/8/layout/list1"/>
    <dgm:cxn modelId="{E9BE18A2-C1E0-4766-934B-CA45A4E73F52}" type="presParOf" srcId="{182AA777-FB99-47F2-AE3F-512FCB0BF2CC}" destId="{E994D11E-E350-4832-BBBE-A23B1D6749B8}" srcOrd="7" destOrd="0" presId="urn:microsoft.com/office/officeart/2005/8/layout/list1"/>
    <dgm:cxn modelId="{20C83D2F-9BF2-491B-A65F-2398D06DA460}" type="presParOf" srcId="{182AA777-FB99-47F2-AE3F-512FCB0BF2CC}" destId="{C0D98513-9376-4BF7-86ED-1EB307BB09BC}" srcOrd="8" destOrd="0" presId="urn:microsoft.com/office/officeart/2005/8/layout/list1"/>
    <dgm:cxn modelId="{D824084C-AD27-4342-86F2-808D4F9ED045}" type="presParOf" srcId="{C0D98513-9376-4BF7-86ED-1EB307BB09BC}" destId="{E1585623-4764-4235-8C06-F3DFDF905713}" srcOrd="0" destOrd="0" presId="urn:microsoft.com/office/officeart/2005/8/layout/list1"/>
    <dgm:cxn modelId="{94B48147-D2A8-41AC-8B71-3A2A5D440927}" type="presParOf" srcId="{C0D98513-9376-4BF7-86ED-1EB307BB09BC}" destId="{5D507E26-E85A-46F7-876B-E555EC6A4DDE}" srcOrd="1" destOrd="0" presId="urn:microsoft.com/office/officeart/2005/8/layout/list1"/>
    <dgm:cxn modelId="{CCE7EB4B-A5E3-4994-8BFA-EFBEB097B9DD}" type="presParOf" srcId="{182AA777-FB99-47F2-AE3F-512FCB0BF2CC}" destId="{6679CA21-5B46-4A2A-ADE7-788BEDCE5A54}" srcOrd="9" destOrd="0" presId="urn:microsoft.com/office/officeart/2005/8/layout/list1"/>
    <dgm:cxn modelId="{7F3F1C28-3A5F-4ADD-A066-B9A0B9BC4B0B}" type="presParOf" srcId="{182AA777-FB99-47F2-AE3F-512FCB0BF2CC}" destId="{4E5B37E0-ABDC-4D71-A98B-35C653471A64}" srcOrd="10"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72BFB0-E456-41AD-9744-16360304DFDA}" type="doc">
      <dgm:prSet loTypeId="urn:microsoft.com/office/officeart/2016/7/layout/RepeatingBendingProcessNew" loCatId="process" qsTypeId="urn:microsoft.com/office/officeart/2005/8/quickstyle/simple5" qsCatId="simple" csTypeId="urn:microsoft.com/office/officeart/2005/8/colors/accent1_2" csCatId="accent1" phldr="1"/>
      <dgm:spPr/>
      <dgm:t>
        <a:bodyPr/>
        <a:lstStyle/>
        <a:p>
          <a:endParaRPr lang="en-US"/>
        </a:p>
      </dgm:t>
    </dgm:pt>
    <dgm:pt modelId="{992C2670-2EF7-49F9-8A4F-80B05E4E6C92}">
      <dgm:prSet custT="1"/>
      <dgm:spPr>
        <a:gradFill flip="none" rotWithShape="0">
          <a:gsLst>
            <a:gs pos="100000">
              <a:srgbClr val="C00000"/>
            </a:gs>
            <a:gs pos="0">
              <a:srgbClr val="C00000"/>
            </a:gs>
            <a:gs pos="0">
              <a:srgbClr val="B30000"/>
            </a:gs>
            <a:gs pos="100000">
              <a:srgbClr val="C00000"/>
            </a:gs>
          </a:gsLst>
          <a:path path="circle">
            <a:fillToRect l="100000" t="100000"/>
          </a:path>
          <a:tileRect r="-100000" b="-100000"/>
        </a:gradFill>
      </dgm:spPr>
      <dgm:t>
        <a:bodyPr/>
        <a:lstStyle/>
        <a:p>
          <a:r>
            <a:rPr lang="en-CA" sz="1600" dirty="0">
              <a:latin typeface="Arial" panose="020B0604020202020204" pitchFamily="34" charset="0"/>
              <a:cs typeface="Arial" panose="020B0604020202020204" pitchFamily="34" charset="0"/>
            </a:rPr>
            <a:t>Clean and sanitize all tables where food preparation will occur</a:t>
          </a:r>
          <a:endParaRPr lang="en-US" sz="1600" dirty="0">
            <a:latin typeface="Arial" panose="020B0604020202020204" pitchFamily="34" charset="0"/>
            <a:cs typeface="Arial" panose="020B0604020202020204" pitchFamily="34" charset="0"/>
          </a:endParaRPr>
        </a:p>
      </dgm:t>
    </dgm:pt>
    <dgm:pt modelId="{2C3744A9-C0F2-4D7D-8D0F-834817A5130B}" type="parTrans" cxnId="{EAB1180B-31EE-4F85-907C-F761232DCC7B}">
      <dgm:prSet/>
      <dgm:spPr/>
      <dgm:t>
        <a:bodyPr/>
        <a:lstStyle/>
        <a:p>
          <a:endParaRPr lang="en-US"/>
        </a:p>
      </dgm:t>
    </dgm:pt>
    <dgm:pt modelId="{5EF7F97E-344D-4661-8934-E97C6D647560}" type="sibTrans" cxnId="{EAB1180B-31EE-4F85-907C-F761232DCC7B}">
      <dgm:prSet/>
      <dgm:spPr>
        <a:ln>
          <a:solidFill>
            <a:srgbClr val="C00000"/>
          </a:solidFill>
        </a:ln>
      </dgm:spPr>
      <dgm:t>
        <a:bodyPr/>
        <a:lstStyle/>
        <a:p>
          <a:endParaRPr lang="en-US"/>
        </a:p>
      </dgm:t>
    </dgm:pt>
    <dgm:pt modelId="{E8F7EE27-1062-4BC4-B5C5-14944A68346E}">
      <dgm:prSet custT="1"/>
      <dgm:spPr>
        <a:gradFill flip="none" rotWithShape="0">
          <a:gsLst>
            <a:gs pos="100000">
              <a:srgbClr val="C00000"/>
            </a:gs>
            <a:gs pos="0">
              <a:srgbClr val="C00000"/>
            </a:gs>
            <a:gs pos="0">
              <a:srgbClr val="B30000"/>
            </a:gs>
            <a:gs pos="100000">
              <a:srgbClr val="C00000"/>
            </a:gs>
          </a:gsLst>
          <a:path path="circle">
            <a:fillToRect l="100000" t="100000"/>
          </a:path>
          <a:tileRect r="-100000" b="-100000"/>
        </a:gradFill>
      </dgm:spPr>
      <dgm:t>
        <a:bodyPr/>
        <a:lstStyle/>
        <a:p>
          <a:r>
            <a:rPr lang="en-CA" sz="1600" dirty="0">
              <a:latin typeface="Arial" panose="020B0604020202020204" pitchFamily="34" charset="0"/>
              <a:cs typeface="Arial" panose="020B0604020202020204" pitchFamily="34" charset="0"/>
            </a:rPr>
            <a:t>Equipment, utensils, dishes should be clean and sanitized</a:t>
          </a:r>
          <a:endParaRPr lang="en-US" sz="1600" dirty="0">
            <a:latin typeface="Arial" panose="020B0604020202020204" pitchFamily="34" charset="0"/>
            <a:cs typeface="Arial" panose="020B0604020202020204" pitchFamily="34" charset="0"/>
          </a:endParaRPr>
        </a:p>
      </dgm:t>
    </dgm:pt>
    <dgm:pt modelId="{56E94DE8-EE8F-4DF5-9458-9090981571AC}" type="parTrans" cxnId="{3813454D-C7E8-4517-9FB7-E58B5C631EE0}">
      <dgm:prSet/>
      <dgm:spPr/>
      <dgm:t>
        <a:bodyPr/>
        <a:lstStyle/>
        <a:p>
          <a:endParaRPr lang="en-US"/>
        </a:p>
      </dgm:t>
    </dgm:pt>
    <dgm:pt modelId="{CD60FD2C-1B08-41A4-9DA6-142279030C90}" type="sibTrans" cxnId="{3813454D-C7E8-4517-9FB7-E58B5C631EE0}">
      <dgm:prSet/>
      <dgm:spPr>
        <a:ln>
          <a:solidFill>
            <a:srgbClr val="C00000"/>
          </a:solidFill>
        </a:ln>
      </dgm:spPr>
      <dgm:t>
        <a:bodyPr/>
        <a:lstStyle/>
        <a:p>
          <a:endParaRPr lang="en-US"/>
        </a:p>
      </dgm:t>
    </dgm:pt>
    <dgm:pt modelId="{D0713ECB-63E7-4564-942B-57B19187EBC3}">
      <dgm:prSet custT="1"/>
      <dgm:spPr>
        <a:gradFill flip="none" rotWithShape="0">
          <a:gsLst>
            <a:gs pos="100000">
              <a:srgbClr val="C00000"/>
            </a:gs>
            <a:gs pos="0">
              <a:srgbClr val="C00000"/>
            </a:gs>
            <a:gs pos="0">
              <a:srgbClr val="B30000"/>
            </a:gs>
            <a:gs pos="100000">
              <a:srgbClr val="C00000"/>
            </a:gs>
          </a:gsLst>
          <a:path path="circle">
            <a:fillToRect l="100000" t="100000"/>
          </a:path>
          <a:tileRect r="-100000" b="-100000"/>
        </a:gradFill>
      </dgm:spPr>
      <dgm:t>
        <a:bodyPr/>
        <a:lstStyle/>
        <a:p>
          <a:r>
            <a:rPr lang="en-CA" sz="1600" dirty="0">
              <a:latin typeface="Arial" panose="020B0604020202020204" pitchFamily="34" charset="0"/>
              <a:cs typeface="Arial" panose="020B0604020202020204" pitchFamily="34" charset="0"/>
            </a:rPr>
            <a:t>Set up two cooking stations (one for each recipe)</a:t>
          </a:r>
          <a:endParaRPr lang="en-US" sz="1600" dirty="0">
            <a:latin typeface="Arial" panose="020B0604020202020204" pitchFamily="34" charset="0"/>
            <a:cs typeface="Arial" panose="020B0604020202020204" pitchFamily="34" charset="0"/>
          </a:endParaRPr>
        </a:p>
      </dgm:t>
    </dgm:pt>
    <dgm:pt modelId="{C1B1762D-A6BB-4A42-9D72-5369FCBA55C4}" type="parTrans" cxnId="{DC1A7105-9C17-422D-ACEA-B340769A1918}">
      <dgm:prSet/>
      <dgm:spPr/>
      <dgm:t>
        <a:bodyPr/>
        <a:lstStyle/>
        <a:p>
          <a:endParaRPr lang="en-US"/>
        </a:p>
      </dgm:t>
    </dgm:pt>
    <dgm:pt modelId="{1B30CF5B-7D47-44EF-A947-843BDAC8CA1D}" type="sibTrans" cxnId="{DC1A7105-9C17-422D-ACEA-B340769A1918}">
      <dgm:prSet/>
      <dgm:spPr>
        <a:ln>
          <a:solidFill>
            <a:srgbClr val="C00000"/>
          </a:solidFill>
        </a:ln>
      </dgm:spPr>
      <dgm:t>
        <a:bodyPr/>
        <a:lstStyle/>
        <a:p>
          <a:endParaRPr lang="en-US"/>
        </a:p>
      </dgm:t>
    </dgm:pt>
    <dgm:pt modelId="{4F185083-D251-444F-8E71-1FDBE414FBE2}">
      <dgm:prSet custT="1"/>
      <dgm:spPr>
        <a:gradFill flip="none" rotWithShape="0">
          <a:gsLst>
            <a:gs pos="100000">
              <a:srgbClr val="C00000"/>
            </a:gs>
            <a:gs pos="0">
              <a:srgbClr val="C00000"/>
            </a:gs>
            <a:gs pos="0">
              <a:srgbClr val="B30000"/>
            </a:gs>
            <a:gs pos="100000">
              <a:srgbClr val="C00000"/>
            </a:gs>
          </a:gsLst>
          <a:path path="circle">
            <a:fillToRect l="100000" t="100000"/>
          </a:path>
          <a:tileRect r="-100000" b="-100000"/>
        </a:gradFill>
      </dgm:spPr>
      <dgm:t>
        <a:bodyPr/>
        <a:lstStyle/>
        <a:p>
          <a:r>
            <a:rPr lang="en-CA" sz="1600" dirty="0">
              <a:latin typeface="Arial" panose="020B0604020202020204" pitchFamily="34" charset="0"/>
              <a:cs typeface="Arial" panose="020B0604020202020204" pitchFamily="34" charset="0"/>
            </a:rPr>
            <a:t>Divide the participants into even groups</a:t>
          </a:r>
          <a:endParaRPr lang="en-US" sz="1600" dirty="0">
            <a:latin typeface="Arial" panose="020B0604020202020204" pitchFamily="34" charset="0"/>
            <a:cs typeface="Arial" panose="020B0604020202020204" pitchFamily="34" charset="0"/>
          </a:endParaRPr>
        </a:p>
      </dgm:t>
    </dgm:pt>
    <dgm:pt modelId="{1D7A052B-9E9E-4D46-B5D4-D5600DF5FA84}" type="parTrans" cxnId="{EBB77838-E3BA-4E37-A5D2-69A384988F7C}">
      <dgm:prSet/>
      <dgm:spPr/>
      <dgm:t>
        <a:bodyPr/>
        <a:lstStyle/>
        <a:p>
          <a:endParaRPr lang="en-US"/>
        </a:p>
      </dgm:t>
    </dgm:pt>
    <dgm:pt modelId="{4B031DBE-B573-4269-B47E-3DEA701F0635}" type="sibTrans" cxnId="{EBB77838-E3BA-4E37-A5D2-69A384988F7C}">
      <dgm:prSet/>
      <dgm:spPr>
        <a:ln>
          <a:solidFill>
            <a:srgbClr val="C00000"/>
          </a:solidFill>
        </a:ln>
      </dgm:spPr>
      <dgm:t>
        <a:bodyPr/>
        <a:lstStyle/>
        <a:p>
          <a:endParaRPr lang="en-US"/>
        </a:p>
      </dgm:t>
    </dgm:pt>
    <dgm:pt modelId="{0812E4FD-A94F-4645-911A-AD66D0E4A611}">
      <dgm:prSet custT="1"/>
      <dgm:spPr>
        <a:gradFill flip="none" rotWithShape="0">
          <a:gsLst>
            <a:gs pos="100000">
              <a:srgbClr val="C00000"/>
            </a:gs>
            <a:gs pos="0">
              <a:srgbClr val="C00000"/>
            </a:gs>
            <a:gs pos="0">
              <a:srgbClr val="B30000"/>
            </a:gs>
            <a:gs pos="100000">
              <a:srgbClr val="C00000"/>
            </a:gs>
          </a:gsLst>
          <a:path path="circle">
            <a:fillToRect l="100000" t="100000"/>
          </a:path>
          <a:tileRect r="-100000" b="-100000"/>
        </a:gradFill>
      </dgm:spPr>
      <dgm:t>
        <a:bodyPr/>
        <a:lstStyle/>
        <a:p>
          <a:r>
            <a:rPr lang="en-US" sz="1600" dirty="0">
              <a:latin typeface="Arial" panose="020B0604020202020204" pitchFamily="34" charset="0"/>
              <a:cs typeface="Arial" panose="020B0604020202020204" pitchFamily="34" charset="0"/>
            </a:rPr>
            <a:t>Ingredients shared by both recipes can be placed on a common table (in middle of room)</a:t>
          </a:r>
        </a:p>
      </dgm:t>
    </dgm:pt>
    <dgm:pt modelId="{8E473DA9-868F-4528-B83E-4F6EF9753D11}" type="parTrans" cxnId="{71641C64-E9AB-4862-BD57-91537FC337F2}">
      <dgm:prSet/>
      <dgm:spPr/>
      <dgm:t>
        <a:bodyPr/>
        <a:lstStyle/>
        <a:p>
          <a:endParaRPr lang="en-US"/>
        </a:p>
      </dgm:t>
    </dgm:pt>
    <dgm:pt modelId="{DD5CCA50-CC67-4558-A9EC-07B7ECF87E73}" type="sibTrans" cxnId="{71641C64-E9AB-4862-BD57-91537FC337F2}">
      <dgm:prSet/>
      <dgm:spPr/>
      <dgm:t>
        <a:bodyPr/>
        <a:lstStyle/>
        <a:p>
          <a:endParaRPr lang="en-US"/>
        </a:p>
      </dgm:t>
    </dgm:pt>
    <dgm:pt modelId="{E8B3C29A-C744-4D9C-A838-A2720DD509EF}">
      <dgm:prSet custT="1"/>
      <dgm:spPr>
        <a:gradFill flip="none" rotWithShape="0">
          <a:gsLst>
            <a:gs pos="100000">
              <a:srgbClr val="C00000"/>
            </a:gs>
            <a:gs pos="0">
              <a:srgbClr val="C00000"/>
            </a:gs>
            <a:gs pos="0">
              <a:srgbClr val="B30000"/>
            </a:gs>
            <a:gs pos="100000">
              <a:srgbClr val="C00000"/>
            </a:gs>
          </a:gsLst>
          <a:path path="circle">
            <a:fillToRect l="100000" t="100000"/>
          </a:path>
          <a:tileRect r="-100000" b="-100000"/>
        </a:gradFill>
      </dgm:spPr>
      <dgm:t>
        <a:bodyPr/>
        <a:lstStyle/>
        <a:p>
          <a:r>
            <a:rPr lang="en-US" sz="1600" dirty="0">
              <a:latin typeface="Arial" panose="020B0604020202020204" pitchFamily="34" charset="0"/>
              <a:cs typeface="Arial" panose="020B0604020202020204" pitchFamily="34" charset="0"/>
            </a:rPr>
            <a:t>At each station include: a couple of copies of the recipe, and all the equipment and ingredients that are noted on the recipes</a:t>
          </a:r>
        </a:p>
      </dgm:t>
    </dgm:pt>
    <dgm:pt modelId="{34312DF1-06BF-4C7D-AC3C-72A2E7D567EC}" type="parTrans" cxnId="{0B280D78-2A38-4EA7-B5DE-1C44A63D0D5C}">
      <dgm:prSet/>
      <dgm:spPr/>
      <dgm:t>
        <a:bodyPr/>
        <a:lstStyle/>
        <a:p>
          <a:endParaRPr lang="en-US"/>
        </a:p>
      </dgm:t>
    </dgm:pt>
    <dgm:pt modelId="{34658031-5540-495D-A18F-AA1E35A29F57}" type="sibTrans" cxnId="{0B280D78-2A38-4EA7-B5DE-1C44A63D0D5C}">
      <dgm:prSet/>
      <dgm:spPr>
        <a:ln>
          <a:solidFill>
            <a:srgbClr val="C00000"/>
          </a:solidFill>
        </a:ln>
      </dgm:spPr>
      <dgm:t>
        <a:bodyPr/>
        <a:lstStyle/>
        <a:p>
          <a:endParaRPr lang="en-US"/>
        </a:p>
      </dgm:t>
    </dgm:pt>
    <dgm:pt modelId="{CDCE4840-5248-415B-9776-B8AA90853E3D}" type="pres">
      <dgm:prSet presAssocID="{4272BFB0-E456-41AD-9744-16360304DFDA}" presName="Name0" presStyleCnt="0">
        <dgm:presLayoutVars>
          <dgm:dir/>
          <dgm:resizeHandles val="exact"/>
        </dgm:presLayoutVars>
      </dgm:prSet>
      <dgm:spPr/>
    </dgm:pt>
    <dgm:pt modelId="{F311A665-3137-4300-950B-E54401EC5660}" type="pres">
      <dgm:prSet presAssocID="{992C2670-2EF7-49F9-8A4F-80B05E4E6C92}" presName="node" presStyleLbl="node1" presStyleIdx="0" presStyleCnt="6">
        <dgm:presLayoutVars>
          <dgm:bulletEnabled val="1"/>
        </dgm:presLayoutVars>
      </dgm:prSet>
      <dgm:spPr/>
    </dgm:pt>
    <dgm:pt modelId="{DDE30B07-8478-41F2-B894-0F2AA07C7605}" type="pres">
      <dgm:prSet presAssocID="{5EF7F97E-344D-4661-8934-E97C6D647560}" presName="sibTrans" presStyleLbl="sibTrans1D1" presStyleIdx="0" presStyleCnt="5"/>
      <dgm:spPr/>
    </dgm:pt>
    <dgm:pt modelId="{FB87BE45-5BC4-4E9B-97DF-B11617828156}" type="pres">
      <dgm:prSet presAssocID="{5EF7F97E-344D-4661-8934-E97C6D647560}" presName="connectorText" presStyleLbl="sibTrans1D1" presStyleIdx="0" presStyleCnt="5"/>
      <dgm:spPr/>
    </dgm:pt>
    <dgm:pt modelId="{B618E5DE-799C-4006-BF55-7323BB010E92}" type="pres">
      <dgm:prSet presAssocID="{E8F7EE27-1062-4BC4-B5C5-14944A68346E}" presName="node" presStyleLbl="node1" presStyleIdx="1" presStyleCnt="6">
        <dgm:presLayoutVars>
          <dgm:bulletEnabled val="1"/>
        </dgm:presLayoutVars>
      </dgm:prSet>
      <dgm:spPr/>
    </dgm:pt>
    <dgm:pt modelId="{F758A0B2-2434-4F82-B11E-283AA2D4002F}" type="pres">
      <dgm:prSet presAssocID="{CD60FD2C-1B08-41A4-9DA6-142279030C90}" presName="sibTrans" presStyleLbl="sibTrans1D1" presStyleIdx="1" presStyleCnt="5"/>
      <dgm:spPr/>
    </dgm:pt>
    <dgm:pt modelId="{669EFC5D-DEB4-4B61-A688-8C57B7FBB960}" type="pres">
      <dgm:prSet presAssocID="{CD60FD2C-1B08-41A4-9DA6-142279030C90}" presName="connectorText" presStyleLbl="sibTrans1D1" presStyleIdx="1" presStyleCnt="5"/>
      <dgm:spPr/>
    </dgm:pt>
    <dgm:pt modelId="{B1E6D132-D7E9-49B5-90C4-B5142BC29CEF}" type="pres">
      <dgm:prSet presAssocID="{D0713ECB-63E7-4564-942B-57B19187EBC3}" presName="node" presStyleLbl="node1" presStyleIdx="2" presStyleCnt="6">
        <dgm:presLayoutVars>
          <dgm:bulletEnabled val="1"/>
        </dgm:presLayoutVars>
      </dgm:prSet>
      <dgm:spPr/>
    </dgm:pt>
    <dgm:pt modelId="{AEDCEE27-4754-4829-B051-346CAB3BA52B}" type="pres">
      <dgm:prSet presAssocID="{1B30CF5B-7D47-44EF-A947-843BDAC8CA1D}" presName="sibTrans" presStyleLbl="sibTrans1D1" presStyleIdx="2" presStyleCnt="5"/>
      <dgm:spPr/>
    </dgm:pt>
    <dgm:pt modelId="{4BD987F8-FF1E-4BEA-8EB2-BA3F9B351D34}" type="pres">
      <dgm:prSet presAssocID="{1B30CF5B-7D47-44EF-A947-843BDAC8CA1D}" presName="connectorText" presStyleLbl="sibTrans1D1" presStyleIdx="2" presStyleCnt="5"/>
      <dgm:spPr/>
    </dgm:pt>
    <dgm:pt modelId="{EBA2CC71-4C53-4768-9AB9-1EC786BAB99F}" type="pres">
      <dgm:prSet presAssocID="{4F185083-D251-444F-8E71-1FDBE414FBE2}" presName="node" presStyleLbl="node1" presStyleIdx="3" presStyleCnt="6">
        <dgm:presLayoutVars>
          <dgm:bulletEnabled val="1"/>
        </dgm:presLayoutVars>
      </dgm:prSet>
      <dgm:spPr/>
    </dgm:pt>
    <dgm:pt modelId="{9BC11BC8-8473-45E7-8D20-EFDF6D4ED772}" type="pres">
      <dgm:prSet presAssocID="{4B031DBE-B573-4269-B47E-3DEA701F0635}" presName="sibTrans" presStyleLbl="sibTrans1D1" presStyleIdx="3" presStyleCnt="5"/>
      <dgm:spPr/>
    </dgm:pt>
    <dgm:pt modelId="{7032C817-8777-4161-B7DE-713B13203E13}" type="pres">
      <dgm:prSet presAssocID="{4B031DBE-B573-4269-B47E-3DEA701F0635}" presName="connectorText" presStyleLbl="sibTrans1D1" presStyleIdx="3" presStyleCnt="5"/>
      <dgm:spPr/>
    </dgm:pt>
    <dgm:pt modelId="{ECCD7633-EC33-4027-A4FC-7B1E1C5A2973}" type="pres">
      <dgm:prSet presAssocID="{E8B3C29A-C744-4D9C-A838-A2720DD509EF}" presName="node" presStyleLbl="node1" presStyleIdx="4" presStyleCnt="6">
        <dgm:presLayoutVars>
          <dgm:bulletEnabled val="1"/>
        </dgm:presLayoutVars>
      </dgm:prSet>
      <dgm:spPr/>
    </dgm:pt>
    <dgm:pt modelId="{A85AC15A-4303-4D23-8A26-0ADE365E5D07}" type="pres">
      <dgm:prSet presAssocID="{34658031-5540-495D-A18F-AA1E35A29F57}" presName="sibTrans" presStyleLbl="sibTrans1D1" presStyleIdx="4" presStyleCnt="5"/>
      <dgm:spPr/>
    </dgm:pt>
    <dgm:pt modelId="{3346E358-AD6B-4A2F-940C-DBD5FF825864}" type="pres">
      <dgm:prSet presAssocID="{34658031-5540-495D-A18F-AA1E35A29F57}" presName="connectorText" presStyleLbl="sibTrans1D1" presStyleIdx="4" presStyleCnt="5"/>
      <dgm:spPr/>
    </dgm:pt>
    <dgm:pt modelId="{69D79E6C-4503-4DE3-BE1A-CAC1248063AD}" type="pres">
      <dgm:prSet presAssocID="{0812E4FD-A94F-4645-911A-AD66D0E4A611}" presName="node" presStyleLbl="node1" presStyleIdx="5" presStyleCnt="6">
        <dgm:presLayoutVars>
          <dgm:bulletEnabled val="1"/>
        </dgm:presLayoutVars>
      </dgm:prSet>
      <dgm:spPr/>
    </dgm:pt>
  </dgm:ptLst>
  <dgm:cxnLst>
    <dgm:cxn modelId="{92A78303-C0E0-452B-8B7F-8334712349AD}" type="presOf" srcId="{CD60FD2C-1B08-41A4-9DA6-142279030C90}" destId="{F758A0B2-2434-4F82-B11E-283AA2D4002F}" srcOrd="0" destOrd="0" presId="urn:microsoft.com/office/officeart/2016/7/layout/RepeatingBendingProcessNew"/>
    <dgm:cxn modelId="{DC1A7105-9C17-422D-ACEA-B340769A1918}" srcId="{4272BFB0-E456-41AD-9744-16360304DFDA}" destId="{D0713ECB-63E7-4564-942B-57B19187EBC3}" srcOrd="2" destOrd="0" parTransId="{C1B1762D-A6BB-4A42-9D72-5369FCBA55C4}" sibTransId="{1B30CF5B-7D47-44EF-A947-843BDAC8CA1D}"/>
    <dgm:cxn modelId="{ACC2EC07-3F52-4DAF-81A6-605E328E6D65}" type="presOf" srcId="{1B30CF5B-7D47-44EF-A947-843BDAC8CA1D}" destId="{4BD987F8-FF1E-4BEA-8EB2-BA3F9B351D34}" srcOrd="1" destOrd="0" presId="urn:microsoft.com/office/officeart/2016/7/layout/RepeatingBendingProcessNew"/>
    <dgm:cxn modelId="{EAB1180B-31EE-4F85-907C-F761232DCC7B}" srcId="{4272BFB0-E456-41AD-9744-16360304DFDA}" destId="{992C2670-2EF7-49F9-8A4F-80B05E4E6C92}" srcOrd="0" destOrd="0" parTransId="{2C3744A9-C0F2-4D7D-8D0F-834817A5130B}" sibTransId="{5EF7F97E-344D-4661-8934-E97C6D647560}"/>
    <dgm:cxn modelId="{9B95FE14-EAD5-495A-90CA-8942858FCCAE}" type="presOf" srcId="{4F185083-D251-444F-8E71-1FDBE414FBE2}" destId="{EBA2CC71-4C53-4768-9AB9-1EC786BAB99F}" srcOrd="0" destOrd="0" presId="urn:microsoft.com/office/officeart/2016/7/layout/RepeatingBendingProcessNew"/>
    <dgm:cxn modelId="{2A645B21-47DD-4B6A-AD00-21240F5636AA}" type="presOf" srcId="{1B30CF5B-7D47-44EF-A947-843BDAC8CA1D}" destId="{AEDCEE27-4754-4829-B051-346CAB3BA52B}" srcOrd="0" destOrd="0" presId="urn:microsoft.com/office/officeart/2016/7/layout/RepeatingBendingProcessNew"/>
    <dgm:cxn modelId="{EBB77838-E3BA-4E37-A5D2-69A384988F7C}" srcId="{4272BFB0-E456-41AD-9744-16360304DFDA}" destId="{4F185083-D251-444F-8E71-1FDBE414FBE2}" srcOrd="3" destOrd="0" parTransId="{1D7A052B-9E9E-4D46-B5D4-D5600DF5FA84}" sibTransId="{4B031DBE-B573-4269-B47E-3DEA701F0635}"/>
    <dgm:cxn modelId="{4E9AFE39-1219-4F89-A699-0EEB8AA2739F}" type="presOf" srcId="{4B031DBE-B573-4269-B47E-3DEA701F0635}" destId="{9BC11BC8-8473-45E7-8D20-EFDF6D4ED772}" srcOrd="0" destOrd="0" presId="urn:microsoft.com/office/officeart/2016/7/layout/RepeatingBendingProcessNew"/>
    <dgm:cxn modelId="{660F683F-552E-43F6-A81F-327415C4C26F}" type="presOf" srcId="{4B031DBE-B573-4269-B47E-3DEA701F0635}" destId="{7032C817-8777-4161-B7DE-713B13203E13}" srcOrd="1" destOrd="0" presId="urn:microsoft.com/office/officeart/2016/7/layout/RepeatingBendingProcessNew"/>
    <dgm:cxn modelId="{71641C64-E9AB-4862-BD57-91537FC337F2}" srcId="{4272BFB0-E456-41AD-9744-16360304DFDA}" destId="{0812E4FD-A94F-4645-911A-AD66D0E4A611}" srcOrd="5" destOrd="0" parTransId="{8E473DA9-868F-4528-B83E-4F6EF9753D11}" sibTransId="{DD5CCA50-CC67-4558-A9EC-07B7ECF87E73}"/>
    <dgm:cxn modelId="{2E072344-A51C-4030-83DE-BDF6A71D4707}" type="presOf" srcId="{34658031-5540-495D-A18F-AA1E35A29F57}" destId="{3346E358-AD6B-4A2F-940C-DBD5FF825864}" srcOrd="1" destOrd="0" presId="urn:microsoft.com/office/officeart/2016/7/layout/RepeatingBendingProcessNew"/>
    <dgm:cxn modelId="{84F95766-A009-4ED3-9BAD-726567F65E3D}" type="presOf" srcId="{E8B3C29A-C744-4D9C-A838-A2720DD509EF}" destId="{ECCD7633-EC33-4027-A4FC-7B1E1C5A2973}" srcOrd="0" destOrd="0" presId="urn:microsoft.com/office/officeart/2016/7/layout/RepeatingBendingProcessNew"/>
    <dgm:cxn modelId="{3813454D-C7E8-4517-9FB7-E58B5C631EE0}" srcId="{4272BFB0-E456-41AD-9744-16360304DFDA}" destId="{E8F7EE27-1062-4BC4-B5C5-14944A68346E}" srcOrd="1" destOrd="0" parTransId="{56E94DE8-EE8F-4DF5-9458-9090981571AC}" sibTransId="{CD60FD2C-1B08-41A4-9DA6-142279030C90}"/>
    <dgm:cxn modelId="{1F204657-4E6F-47AB-930E-A88FAA186C4C}" type="presOf" srcId="{992C2670-2EF7-49F9-8A4F-80B05E4E6C92}" destId="{F311A665-3137-4300-950B-E54401EC5660}" srcOrd="0" destOrd="0" presId="urn:microsoft.com/office/officeart/2016/7/layout/RepeatingBendingProcessNew"/>
    <dgm:cxn modelId="{0B280D78-2A38-4EA7-B5DE-1C44A63D0D5C}" srcId="{4272BFB0-E456-41AD-9744-16360304DFDA}" destId="{E8B3C29A-C744-4D9C-A838-A2720DD509EF}" srcOrd="4" destOrd="0" parTransId="{34312DF1-06BF-4C7D-AC3C-72A2E7D567EC}" sibTransId="{34658031-5540-495D-A18F-AA1E35A29F57}"/>
    <dgm:cxn modelId="{F444D683-7278-4C4F-A8A8-1B66DA144B54}" type="presOf" srcId="{E8F7EE27-1062-4BC4-B5C5-14944A68346E}" destId="{B618E5DE-799C-4006-BF55-7323BB010E92}" srcOrd="0" destOrd="0" presId="urn:microsoft.com/office/officeart/2016/7/layout/RepeatingBendingProcessNew"/>
    <dgm:cxn modelId="{52D8FD86-3D94-4896-B1EC-28D190E99F03}" type="presOf" srcId="{CD60FD2C-1B08-41A4-9DA6-142279030C90}" destId="{669EFC5D-DEB4-4B61-A688-8C57B7FBB960}" srcOrd="1" destOrd="0" presId="urn:microsoft.com/office/officeart/2016/7/layout/RepeatingBendingProcessNew"/>
    <dgm:cxn modelId="{AA8EA992-3604-4D0C-9478-227AF27A54D7}" type="presOf" srcId="{0812E4FD-A94F-4645-911A-AD66D0E4A611}" destId="{69D79E6C-4503-4DE3-BE1A-CAC1248063AD}" srcOrd="0" destOrd="0" presId="urn:microsoft.com/office/officeart/2016/7/layout/RepeatingBendingProcessNew"/>
    <dgm:cxn modelId="{D65CB4A5-5A6B-4F15-8ECB-7ECD2F4B3683}" type="presOf" srcId="{5EF7F97E-344D-4661-8934-E97C6D647560}" destId="{FB87BE45-5BC4-4E9B-97DF-B11617828156}" srcOrd="1" destOrd="0" presId="urn:microsoft.com/office/officeart/2016/7/layout/RepeatingBendingProcessNew"/>
    <dgm:cxn modelId="{F0C833C2-BDCA-4DA6-96ED-8BC6500C5D73}" type="presOf" srcId="{4272BFB0-E456-41AD-9744-16360304DFDA}" destId="{CDCE4840-5248-415B-9776-B8AA90853E3D}" srcOrd="0" destOrd="0" presId="urn:microsoft.com/office/officeart/2016/7/layout/RepeatingBendingProcessNew"/>
    <dgm:cxn modelId="{5F3FE8CC-3F65-4A84-9D3E-C902E7424A54}" type="presOf" srcId="{D0713ECB-63E7-4564-942B-57B19187EBC3}" destId="{B1E6D132-D7E9-49B5-90C4-B5142BC29CEF}" srcOrd="0" destOrd="0" presId="urn:microsoft.com/office/officeart/2016/7/layout/RepeatingBendingProcessNew"/>
    <dgm:cxn modelId="{4C66BAE2-2CD1-41EC-9360-9A42BF2F960D}" type="presOf" srcId="{34658031-5540-495D-A18F-AA1E35A29F57}" destId="{A85AC15A-4303-4D23-8A26-0ADE365E5D07}" srcOrd="0" destOrd="0" presId="urn:microsoft.com/office/officeart/2016/7/layout/RepeatingBendingProcessNew"/>
    <dgm:cxn modelId="{C3B42AF6-6E49-45C9-85F0-1DF9DB20E484}" type="presOf" srcId="{5EF7F97E-344D-4661-8934-E97C6D647560}" destId="{DDE30B07-8478-41F2-B894-0F2AA07C7605}" srcOrd="0" destOrd="0" presId="urn:microsoft.com/office/officeart/2016/7/layout/RepeatingBendingProcessNew"/>
    <dgm:cxn modelId="{B802E759-B5E2-495B-9EDC-B52F9F05D035}" type="presParOf" srcId="{CDCE4840-5248-415B-9776-B8AA90853E3D}" destId="{F311A665-3137-4300-950B-E54401EC5660}" srcOrd="0" destOrd="0" presId="urn:microsoft.com/office/officeart/2016/7/layout/RepeatingBendingProcessNew"/>
    <dgm:cxn modelId="{EA07C2DD-AADD-472F-AF1D-1F9E54885E4C}" type="presParOf" srcId="{CDCE4840-5248-415B-9776-B8AA90853E3D}" destId="{DDE30B07-8478-41F2-B894-0F2AA07C7605}" srcOrd="1" destOrd="0" presId="urn:microsoft.com/office/officeart/2016/7/layout/RepeatingBendingProcessNew"/>
    <dgm:cxn modelId="{BFB7EC20-D6BC-4D2A-88BD-85EAA328FF2F}" type="presParOf" srcId="{DDE30B07-8478-41F2-B894-0F2AA07C7605}" destId="{FB87BE45-5BC4-4E9B-97DF-B11617828156}" srcOrd="0" destOrd="0" presId="urn:microsoft.com/office/officeart/2016/7/layout/RepeatingBendingProcessNew"/>
    <dgm:cxn modelId="{CB0EBE0B-D6FE-4D0B-8DA1-2C1D6A64FAFB}" type="presParOf" srcId="{CDCE4840-5248-415B-9776-B8AA90853E3D}" destId="{B618E5DE-799C-4006-BF55-7323BB010E92}" srcOrd="2" destOrd="0" presId="urn:microsoft.com/office/officeart/2016/7/layout/RepeatingBendingProcessNew"/>
    <dgm:cxn modelId="{9B592634-C7D5-40C7-9B67-4C48CFA8CDBF}" type="presParOf" srcId="{CDCE4840-5248-415B-9776-B8AA90853E3D}" destId="{F758A0B2-2434-4F82-B11E-283AA2D4002F}" srcOrd="3" destOrd="0" presId="urn:microsoft.com/office/officeart/2016/7/layout/RepeatingBendingProcessNew"/>
    <dgm:cxn modelId="{A6A21E13-61B0-435B-98EB-4FFEE7AEE940}" type="presParOf" srcId="{F758A0B2-2434-4F82-B11E-283AA2D4002F}" destId="{669EFC5D-DEB4-4B61-A688-8C57B7FBB960}" srcOrd="0" destOrd="0" presId="urn:microsoft.com/office/officeart/2016/7/layout/RepeatingBendingProcessNew"/>
    <dgm:cxn modelId="{FE627FE8-DFE8-40D2-B47A-78F30E1CC02B}" type="presParOf" srcId="{CDCE4840-5248-415B-9776-B8AA90853E3D}" destId="{B1E6D132-D7E9-49B5-90C4-B5142BC29CEF}" srcOrd="4" destOrd="0" presId="urn:microsoft.com/office/officeart/2016/7/layout/RepeatingBendingProcessNew"/>
    <dgm:cxn modelId="{FBC11274-A5D0-4F68-B037-8ABC4E334861}" type="presParOf" srcId="{CDCE4840-5248-415B-9776-B8AA90853E3D}" destId="{AEDCEE27-4754-4829-B051-346CAB3BA52B}" srcOrd="5" destOrd="0" presId="urn:microsoft.com/office/officeart/2016/7/layout/RepeatingBendingProcessNew"/>
    <dgm:cxn modelId="{4C39CBEE-CA8C-431D-82E3-B808B3EFA581}" type="presParOf" srcId="{AEDCEE27-4754-4829-B051-346CAB3BA52B}" destId="{4BD987F8-FF1E-4BEA-8EB2-BA3F9B351D34}" srcOrd="0" destOrd="0" presId="urn:microsoft.com/office/officeart/2016/7/layout/RepeatingBendingProcessNew"/>
    <dgm:cxn modelId="{6FE00B8C-FE9B-4579-9BF3-4D6F464A67D3}" type="presParOf" srcId="{CDCE4840-5248-415B-9776-B8AA90853E3D}" destId="{EBA2CC71-4C53-4768-9AB9-1EC786BAB99F}" srcOrd="6" destOrd="0" presId="urn:microsoft.com/office/officeart/2016/7/layout/RepeatingBendingProcessNew"/>
    <dgm:cxn modelId="{BDF14CC4-2FC8-4ADE-A6C5-DE0DAD4B47E0}" type="presParOf" srcId="{CDCE4840-5248-415B-9776-B8AA90853E3D}" destId="{9BC11BC8-8473-45E7-8D20-EFDF6D4ED772}" srcOrd="7" destOrd="0" presId="urn:microsoft.com/office/officeart/2016/7/layout/RepeatingBendingProcessNew"/>
    <dgm:cxn modelId="{0D5F1BB4-409C-45AB-8720-5C61728DA90D}" type="presParOf" srcId="{9BC11BC8-8473-45E7-8D20-EFDF6D4ED772}" destId="{7032C817-8777-4161-B7DE-713B13203E13}" srcOrd="0" destOrd="0" presId="urn:microsoft.com/office/officeart/2016/7/layout/RepeatingBendingProcessNew"/>
    <dgm:cxn modelId="{8899BB5F-1789-44D4-88D9-CB009D0B5DA2}" type="presParOf" srcId="{CDCE4840-5248-415B-9776-B8AA90853E3D}" destId="{ECCD7633-EC33-4027-A4FC-7B1E1C5A2973}" srcOrd="8" destOrd="0" presId="urn:microsoft.com/office/officeart/2016/7/layout/RepeatingBendingProcessNew"/>
    <dgm:cxn modelId="{531525E7-D68F-4482-BB39-3F77432C46E7}" type="presParOf" srcId="{CDCE4840-5248-415B-9776-B8AA90853E3D}" destId="{A85AC15A-4303-4D23-8A26-0ADE365E5D07}" srcOrd="9" destOrd="0" presId="urn:microsoft.com/office/officeart/2016/7/layout/RepeatingBendingProcessNew"/>
    <dgm:cxn modelId="{0CCF65A3-EE4C-46F1-BAB3-081C651A5D26}" type="presParOf" srcId="{A85AC15A-4303-4D23-8A26-0ADE365E5D07}" destId="{3346E358-AD6B-4A2F-940C-DBD5FF825864}" srcOrd="0" destOrd="0" presId="urn:microsoft.com/office/officeart/2016/7/layout/RepeatingBendingProcessNew"/>
    <dgm:cxn modelId="{4BCA1549-53F2-4956-9FF7-B9A41CCB7122}" type="presParOf" srcId="{CDCE4840-5248-415B-9776-B8AA90853E3D}" destId="{69D79E6C-4503-4DE3-BE1A-CAC1248063AD}" srcOrd="10" destOrd="0" presId="urn:microsoft.com/office/officeart/2016/7/layout/RepeatingBendingProcessNew"/>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E158E9-FB04-4903-84C4-F6DD0702B684}">
      <dsp:nvSpPr>
        <dsp:cNvPr id="0" name=""/>
        <dsp:cNvSpPr/>
      </dsp:nvSpPr>
      <dsp:spPr>
        <a:xfrm>
          <a:off x="0" y="353051"/>
          <a:ext cx="8619279" cy="1267875"/>
        </a:xfrm>
        <a:prstGeom prst="rect">
          <a:avLst/>
        </a:prstGeom>
        <a:solidFill>
          <a:schemeClr val="lt1">
            <a:alpha val="90000"/>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8952" tIns="479044" rIns="668952" bIns="163576" numCol="1" spcCol="1270" anchor="t" anchorCtr="0">
          <a:noAutofit/>
        </a:bodyPr>
        <a:lstStyle/>
        <a:p>
          <a:pPr marL="228600" lvl="1" indent="-228600" algn="ctr" defTabSz="1022350" rtl="0">
            <a:lnSpc>
              <a:spcPct val="90000"/>
            </a:lnSpc>
            <a:spcBef>
              <a:spcPct val="0"/>
            </a:spcBef>
            <a:spcAft>
              <a:spcPct val="15000"/>
            </a:spcAft>
            <a:buFontTx/>
            <a:buNone/>
          </a:pPr>
          <a:r>
            <a:rPr lang="en-CA" altLang="en-US" sz="2300" kern="1200" dirty="0">
              <a:latin typeface="Arial"/>
              <a:cs typeface="Arial"/>
            </a:rPr>
            <a:t>Facilitators can’t promise or control an allergen-free environment.  </a:t>
          </a:r>
          <a:endParaRPr lang="en-US" sz="2300" kern="1200" dirty="0">
            <a:latin typeface="Arial" panose="020B0604020202020204" pitchFamily="34" charset="0"/>
            <a:cs typeface="Arial" panose="020B0604020202020204" pitchFamily="34" charset="0"/>
          </a:endParaRPr>
        </a:p>
      </dsp:txBody>
      <dsp:txXfrm>
        <a:off x="0" y="353051"/>
        <a:ext cx="8619279" cy="1267875"/>
      </dsp:txXfrm>
    </dsp:sp>
    <dsp:sp modelId="{08246B8F-A17B-4DB4-ABA0-BBC53F0B6B6D}">
      <dsp:nvSpPr>
        <dsp:cNvPr id="0" name=""/>
        <dsp:cNvSpPr/>
      </dsp:nvSpPr>
      <dsp:spPr>
        <a:xfrm>
          <a:off x="1287047" y="74256"/>
          <a:ext cx="6033495" cy="678960"/>
        </a:xfrm>
        <a:prstGeom prst="roundRect">
          <a:avLst/>
        </a:prstGeom>
        <a:solidFill>
          <a:srgbClr val="C00000"/>
        </a:solidFill>
        <a:ln w="12700" cap="flat" cmpd="sng" algn="ctr">
          <a:solidFill>
            <a:srgbClr val="ED1B2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052" tIns="0" rIns="228052" bIns="0" numCol="1" spcCol="1270" anchor="ctr" anchorCtr="0">
          <a:noAutofit/>
        </a:bodyPr>
        <a:lstStyle/>
        <a:p>
          <a:pPr marL="0" lvl="0" indent="0" algn="ctr" defTabSz="1022350">
            <a:lnSpc>
              <a:spcPct val="90000"/>
            </a:lnSpc>
            <a:spcBef>
              <a:spcPct val="0"/>
            </a:spcBef>
            <a:spcAft>
              <a:spcPct val="35000"/>
            </a:spcAft>
            <a:buNone/>
          </a:pPr>
          <a:r>
            <a:rPr lang="en-CA" sz="2300" b="1" kern="1200" dirty="0">
              <a:latin typeface="Arial" panose="020B0604020202020204" pitchFamily="34" charset="0"/>
              <a:cs typeface="Arial" panose="020B0604020202020204" pitchFamily="34" charset="0"/>
            </a:rPr>
            <a:t>Allergies</a:t>
          </a:r>
          <a:endParaRPr lang="en-US" sz="2300" b="1" kern="1200" dirty="0">
            <a:latin typeface="Arial" panose="020B0604020202020204" pitchFamily="34" charset="0"/>
            <a:cs typeface="Arial" panose="020B0604020202020204" pitchFamily="34" charset="0"/>
          </a:endParaRPr>
        </a:p>
      </dsp:txBody>
      <dsp:txXfrm>
        <a:off x="1320191" y="107400"/>
        <a:ext cx="5967207" cy="612672"/>
      </dsp:txXfrm>
    </dsp:sp>
    <dsp:sp modelId="{7C736F02-C2FE-40D6-903E-78CD8AEDDDAC}">
      <dsp:nvSpPr>
        <dsp:cNvPr id="0" name=""/>
        <dsp:cNvSpPr/>
      </dsp:nvSpPr>
      <dsp:spPr>
        <a:xfrm>
          <a:off x="0" y="2406093"/>
          <a:ext cx="8619279" cy="1919925"/>
        </a:xfrm>
        <a:prstGeom prst="rect">
          <a:avLst/>
        </a:prstGeom>
        <a:solidFill>
          <a:schemeClr val="lt1">
            <a:alpha val="90000"/>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8952" tIns="479044" rIns="668952" bIns="192024" numCol="1" spcCol="1270" anchor="t" anchorCtr="0">
          <a:noAutofit/>
        </a:bodyPr>
        <a:lstStyle/>
        <a:p>
          <a:pPr marL="228600" lvl="1" indent="-228600" algn="ctr" defTabSz="914400">
            <a:lnSpc>
              <a:spcPct val="90000"/>
            </a:lnSpc>
            <a:spcBef>
              <a:spcPct val="0"/>
            </a:spcBef>
            <a:spcAft>
              <a:spcPct val="15000"/>
            </a:spcAft>
            <a:buClr>
              <a:schemeClr val="accent2"/>
            </a:buClr>
            <a:buFont typeface="Lucida Grande"/>
            <a:buNone/>
            <a:tabLst/>
          </a:pPr>
          <a:r>
            <a:rPr lang="en-US" altLang="en-US" sz="2700" kern="1200" dirty="0">
              <a:latin typeface="Arial" panose="020B0604020202020204" pitchFamily="34" charset="0"/>
              <a:cs typeface="Arial" panose="020B0604020202020204" pitchFamily="34" charset="0"/>
            </a:rPr>
            <a:t>Goal of the program is to encourage </a:t>
          </a:r>
          <a:r>
            <a:rPr lang="en-US" altLang="en-US" sz="2700" b="1" kern="1200" dirty="0">
              <a:latin typeface="Arial" panose="020B0604020202020204" pitchFamily="34" charset="0"/>
              <a:cs typeface="Arial" panose="020B0604020202020204" pitchFamily="34" charset="0"/>
            </a:rPr>
            <a:t>skill building </a:t>
          </a:r>
          <a:r>
            <a:rPr lang="en-US" altLang="en-US" sz="2700" kern="1200" dirty="0">
              <a:latin typeface="Arial" panose="020B0604020202020204" pitchFamily="34" charset="0"/>
              <a:cs typeface="Arial" panose="020B0604020202020204" pitchFamily="34" charset="0"/>
            </a:rPr>
            <a:t>related to cooking and to foster a positive relationship with food. </a:t>
          </a:r>
          <a:endParaRPr lang="en-US" sz="2700" kern="1200" dirty="0">
            <a:latin typeface="Arial" panose="020B0604020202020204" pitchFamily="34" charset="0"/>
            <a:cs typeface="Arial" panose="020B0604020202020204" pitchFamily="34" charset="0"/>
          </a:endParaRPr>
        </a:p>
        <a:p>
          <a:pPr marL="57150" lvl="1" indent="-57150" algn="l" defTabSz="914400">
            <a:lnSpc>
              <a:spcPct val="90000"/>
            </a:lnSpc>
            <a:spcBef>
              <a:spcPct val="0"/>
            </a:spcBef>
            <a:spcAft>
              <a:spcPct val="15000"/>
            </a:spcAft>
            <a:buClr>
              <a:schemeClr val="accent2"/>
            </a:buClr>
            <a:buFont typeface="Lucida Grande"/>
            <a:buNone/>
            <a:tabLst/>
          </a:pPr>
          <a:endParaRPr lang="en-US" sz="900" kern="1200">
            <a:latin typeface="Arial" panose="020B0604020202020204" pitchFamily="34" charset="0"/>
            <a:cs typeface="Arial" panose="020B0604020202020204" pitchFamily="34" charset="0"/>
          </a:endParaRPr>
        </a:p>
      </dsp:txBody>
      <dsp:txXfrm>
        <a:off x="0" y="2406093"/>
        <a:ext cx="8619279" cy="1919925"/>
      </dsp:txXfrm>
    </dsp:sp>
    <dsp:sp modelId="{E10C1508-368F-43EE-99D2-161E0E135DB5}">
      <dsp:nvSpPr>
        <dsp:cNvPr id="0" name=""/>
        <dsp:cNvSpPr/>
      </dsp:nvSpPr>
      <dsp:spPr>
        <a:xfrm>
          <a:off x="1205233" y="1772569"/>
          <a:ext cx="6241650" cy="1000447"/>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052" tIns="0" rIns="228052" bIns="0" numCol="1" spcCol="1270" anchor="ctr" anchorCtr="0">
          <a:noAutofit/>
        </a:bodyPr>
        <a:lstStyle/>
        <a:p>
          <a:pPr marL="0" lvl="0" indent="0" algn="ctr" defTabSz="1022350" rtl="0">
            <a:lnSpc>
              <a:spcPct val="90000"/>
            </a:lnSpc>
            <a:spcBef>
              <a:spcPct val="0"/>
            </a:spcBef>
            <a:spcAft>
              <a:spcPct val="35000"/>
            </a:spcAft>
            <a:buClr>
              <a:srgbClr val="FF0000"/>
            </a:buClr>
            <a:buFontTx/>
            <a:buNone/>
          </a:pPr>
          <a:r>
            <a:rPr lang="en-US" altLang="en-US" sz="2300" b="1" i="0" kern="1200" dirty="0">
              <a:latin typeface="Arial"/>
              <a:cs typeface="Arial"/>
            </a:rPr>
            <a:t>Body weight, shape, or size should </a:t>
          </a:r>
          <a:r>
            <a:rPr lang="en-US" altLang="en-US" sz="2300" b="1" i="0" u="sng" kern="1200" dirty="0">
              <a:latin typeface="Arial"/>
              <a:cs typeface="Arial"/>
            </a:rPr>
            <a:t>not</a:t>
          </a:r>
          <a:r>
            <a:rPr lang="en-US" altLang="en-US" sz="2300" b="1" i="0" kern="1200" dirty="0">
              <a:latin typeface="Arial"/>
              <a:cs typeface="Arial"/>
            </a:rPr>
            <a:t> be a topic of discussion. </a:t>
          </a:r>
          <a:endParaRPr lang="en-US" sz="2300" b="1" i="0" kern="1200" dirty="0">
            <a:latin typeface="Arial" panose="020B0604020202020204" pitchFamily="34" charset="0"/>
            <a:cs typeface="Arial" panose="020B0604020202020204" pitchFamily="34" charset="0"/>
          </a:endParaRPr>
        </a:p>
      </dsp:txBody>
      <dsp:txXfrm>
        <a:off x="1254071" y="1821407"/>
        <a:ext cx="6143974" cy="902771"/>
      </dsp:txXfrm>
    </dsp:sp>
    <dsp:sp modelId="{4E5B37E0-ABDC-4D71-A98B-35C653471A64}">
      <dsp:nvSpPr>
        <dsp:cNvPr id="0" name=""/>
        <dsp:cNvSpPr/>
      </dsp:nvSpPr>
      <dsp:spPr>
        <a:xfrm>
          <a:off x="0" y="4789698"/>
          <a:ext cx="8619279" cy="1267875"/>
        </a:xfrm>
        <a:prstGeom prst="rect">
          <a:avLst/>
        </a:prstGeom>
        <a:solidFill>
          <a:schemeClr val="lt1">
            <a:alpha val="90000"/>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8952" tIns="479044" rIns="668952" bIns="163576" numCol="1" spcCol="1270" anchor="t" anchorCtr="0">
          <a:noAutofit/>
        </a:bodyPr>
        <a:lstStyle/>
        <a:p>
          <a:pPr marL="228600" lvl="1" indent="-228600" algn="ctr" defTabSz="1022350" rtl="0">
            <a:lnSpc>
              <a:spcPct val="90000"/>
            </a:lnSpc>
            <a:spcBef>
              <a:spcPct val="0"/>
            </a:spcBef>
            <a:spcAft>
              <a:spcPct val="15000"/>
            </a:spcAft>
            <a:buNone/>
          </a:pPr>
          <a:r>
            <a:rPr lang="en-US" sz="2300" kern="1200" dirty="0">
              <a:latin typeface="Arial" panose="020B0604020202020204"/>
            </a:rPr>
            <a:t>Focus discussions about cooking and food rather than on nutrition and healthy eating.</a:t>
          </a:r>
          <a:endParaRPr lang="en-US" sz="2300" kern="1200" dirty="0"/>
        </a:p>
      </dsp:txBody>
      <dsp:txXfrm>
        <a:off x="0" y="4789698"/>
        <a:ext cx="8619279" cy="1267875"/>
      </dsp:txXfrm>
    </dsp:sp>
    <dsp:sp modelId="{5D507E26-E85A-46F7-876B-E555EC6A4DDE}">
      <dsp:nvSpPr>
        <dsp:cNvPr id="0" name=""/>
        <dsp:cNvSpPr/>
      </dsp:nvSpPr>
      <dsp:spPr>
        <a:xfrm>
          <a:off x="1345633" y="4424282"/>
          <a:ext cx="6033495" cy="678960"/>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052" tIns="0" rIns="228052" bIns="0" numCol="1" spcCol="1270" anchor="ctr" anchorCtr="0">
          <a:noAutofit/>
        </a:bodyPr>
        <a:lstStyle/>
        <a:p>
          <a:pPr marL="0" lvl="0" indent="0" algn="ctr" defTabSz="1022350" rtl="0">
            <a:lnSpc>
              <a:spcPct val="90000"/>
            </a:lnSpc>
            <a:spcBef>
              <a:spcPct val="0"/>
            </a:spcBef>
            <a:spcAft>
              <a:spcPct val="35000"/>
            </a:spcAft>
            <a:buNone/>
          </a:pPr>
          <a:r>
            <a:rPr lang="en-CA" sz="2300" b="1" kern="1200" dirty="0">
              <a:latin typeface="Arial" panose="020B0604020202020204" pitchFamily="34" charset="0"/>
              <a:cs typeface="Arial" panose="020B0604020202020204" pitchFamily="34" charset="0"/>
            </a:rPr>
            <a:t>Focus on food rather than nutrition</a:t>
          </a:r>
          <a:endParaRPr lang="en-US" sz="2300" b="1" kern="1200" dirty="0">
            <a:latin typeface="Arial" panose="020B0604020202020204" pitchFamily="34" charset="0"/>
            <a:cs typeface="Arial" panose="020B0604020202020204" pitchFamily="34" charset="0"/>
          </a:endParaRPr>
        </a:p>
      </dsp:txBody>
      <dsp:txXfrm>
        <a:off x="1378777" y="4457426"/>
        <a:ext cx="5967207" cy="6126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E30B07-8478-41F2-B894-0F2AA07C7605}">
      <dsp:nvSpPr>
        <dsp:cNvPr id="0" name=""/>
        <dsp:cNvSpPr/>
      </dsp:nvSpPr>
      <dsp:spPr>
        <a:xfrm>
          <a:off x="2482439" y="1645586"/>
          <a:ext cx="538300" cy="91440"/>
        </a:xfrm>
        <a:custGeom>
          <a:avLst/>
          <a:gdLst/>
          <a:ahLst/>
          <a:cxnLst/>
          <a:rect l="0" t="0" r="0" b="0"/>
          <a:pathLst>
            <a:path>
              <a:moveTo>
                <a:pt x="0" y="45720"/>
              </a:moveTo>
              <a:lnTo>
                <a:pt x="538300" y="45720"/>
              </a:lnTo>
            </a:path>
          </a:pathLst>
        </a:custGeom>
        <a:noFill/>
        <a:ln w="6350" cap="flat" cmpd="sng" algn="ctr">
          <a:solidFill>
            <a:srgbClr val="C0000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37366" y="1688458"/>
        <a:ext cx="28445" cy="5694"/>
      </dsp:txXfrm>
    </dsp:sp>
    <dsp:sp modelId="{F311A665-3137-4300-950B-E54401EC5660}">
      <dsp:nvSpPr>
        <dsp:cNvPr id="0" name=""/>
        <dsp:cNvSpPr/>
      </dsp:nvSpPr>
      <dsp:spPr>
        <a:xfrm>
          <a:off x="10760" y="949262"/>
          <a:ext cx="2473479" cy="1484087"/>
        </a:xfrm>
        <a:prstGeom prst="rect">
          <a:avLst/>
        </a:prstGeom>
        <a:gradFill flip="none" rotWithShape="0">
          <a:gsLst>
            <a:gs pos="100000">
              <a:srgbClr val="C00000"/>
            </a:gs>
            <a:gs pos="0">
              <a:srgbClr val="C00000"/>
            </a:gs>
            <a:gs pos="0">
              <a:srgbClr val="B30000"/>
            </a:gs>
            <a:gs pos="100000">
              <a:srgbClr val="C00000"/>
            </a:gs>
          </a:gsLst>
          <a:path path="circle">
            <a:fillToRect l="100000" t="100000"/>
          </a:path>
          <a:tileRect r="-100000" b="-10000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203" tIns="127223" rIns="121203" bIns="127223" numCol="1" spcCol="1270" anchor="ctr" anchorCtr="0">
          <a:noAutofit/>
        </a:bodyPr>
        <a:lstStyle/>
        <a:p>
          <a:pPr marL="0" lvl="0" indent="0" algn="ctr" defTabSz="711200">
            <a:lnSpc>
              <a:spcPct val="90000"/>
            </a:lnSpc>
            <a:spcBef>
              <a:spcPct val="0"/>
            </a:spcBef>
            <a:spcAft>
              <a:spcPct val="35000"/>
            </a:spcAft>
            <a:buNone/>
          </a:pPr>
          <a:r>
            <a:rPr lang="en-CA" sz="1600" kern="1200" dirty="0">
              <a:latin typeface="Arial" panose="020B0604020202020204" pitchFamily="34" charset="0"/>
              <a:cs typeface="Arial" panose="020B0604020202020204" pitchFamily="34" charset="0"/>
            </a:rPr>
            <a:t>Clean and sanitize all tables where food preparation will occur</a:t>
          </a:r>
          <a:endParaRPr lang="en-US" sz="1600" kern="1200" dirty="0">
            <a:latin typeface="Arial" panose="020B0604020202020204" pitchFamily="34" charset="0"/>
            <a:cs typeface="Arial" panose="020B0604020202020204" pitchFamily="34" charset="0"/>
          </a:endParaRPr>
        </a:p>
      </dsp:txBody>
      <dsp:txXfrm>
        <a:off x="10760" y="949262"/>
        <a:ext cx="2473479" cy="1484087"/>
      </dsp:txXfrm>
    </dsp:sp>
    <dsp:sp modelId="{F758A0B2-2434-4F82-B11E-283AA2D4002F}">
      <dsp:nvSpPr>
        <dsp:cNvPr id="0" name=""/>
        <dsp:cNvSpPr/>
      </dsp:nvSpPr>
      <dsp:spPr>
        <a:xfrm>
          <a:off x="5524818" y="1645586"/>
          <a:ext cx="538300" cy="91440"/>
        </a:xfrm>
        <a:custGeom>
          <a:avLst/>
          <a:gdLst/>
          <a:ahLst/>
          <a:cxnLst/>
          <a:rect l="0" t="0" r="0" b="0"/>
          <a:pathLst>
            <a:path>
              <a:moveTo>
                <a:pt x="0" y="45720"/>
              </a:moveTo>
              <a:lnTo>
                <a:pt x="538300" y="45720"/>
              </a:lnTo>
            </a:path>
          </a:pathLst>
        </a:custGeom>
        <a:noFill/>
        <a:ln w="6350" cap="flat" cmpd="sng" algn="ctr">
          <a:solidFill>
            <a:srgbClr val="C0000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79746" y="1688458"/>
        <a:ext cx="28445" cy="5694"/>
      </dsp:txXfrm>
    </dsp:sp>
    <dsp:sp modelId="{B618E5DE-799C-4006-BF55-7323BB010E92}">
      <dsp:nvSpPr>
        <dsp:cNvPr id="0" name=""/>
        <dsp:cNvSpPr/>
      </dsp:nvSpPr>
      <dsp:spPr>
        <a:xfrm>
          <a:off x="3053139" y="949262"/>
          <a:ext cx="2473479" cy="1484087"/>
        </a:xfrm>
        <a:prstGeom prst="rect">
          <a:avLst/>
        </a:prstGeom>
        <a:gradFill flip="none" rotWithShape="0">
          <a:gsLst>
            <a:gs pos="100000">
              <a:srgbClr val="C00000"/>
            </a:gs>
            <a:gs pos="0">
              <a:srgbClr val="C00000"/>
            </a:gs>
            <a:gs pos="0">
              <a:srgbClr val="B30000"/>
            </a:gs>
            <a:gs pos="100000">
              <a:srgbClr val="C00000"/>
            </a:gs>
          </a:gsLst>
          <a:path path="circle">
            <a:fillToRect l="100000" t="100000"/>
          </a:path>
          <a:tileRect r="-100000" b="-10000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203" tIns="127223" rIns="121203" bIns="127223" numCol="1" spcCol="1270" anchor="ctr" anchorCtr="0">
          <a:noAutofit/>
        </a:bodyPr>
        <a:lstStyle/>
        <a:p>
          <a:pPr marL="0" lvl="0" indent="0" algn="ctr" defTabSz="711200">
            <a:lnSpc>
              <a:spcPct val="90000"/>
            </a:lnSpc>
            <a:spcBef>
              <a:spcPct val="0"/>
            </a:spcBef>
            <a:spcAft>
              <a:spcPct val="35000"/>
            </a:spcAft>
            <a:buNone/>
          </a:pPr>
          <a:r>
            <a:rPr lang="en-CA" sz="1600" kern="1200" dirty="0">
              <a:latin typeface="Arial" panose="020B0604020202020204" pitchFamily="34" charset="0"/>
              <a:cs typeface="Arial" panose="020B0604020202020204" pitchFamily="34" charset="0"/>
            </a:rPr>
            <a:t>Equipment, utensils, dishes should be clean and sanitized</a:t>
          </a:r>
          <a:endParaRPr lang="en-US" sz="1600" kern="1200" dirty="0">
            <a:latin typeface="Arial" panose="020B0604020202020204" pitchFamily="34" charset="0"/>
            <a:cs typeface="Arial" panose="020B0604020202020204" pitchFamily="34" charset="0"/>
          </a:endParaRPr>
        </a:p>
      </dsp:txBody>
      <dsp:txXfrm>
        <a:off x="3053139" y="949262"/>
        <a:ext cx="2473479" cy="1484087"/>
      </dsp:txXfrm>
    </dsp:sp>
    <dsp:sp modelId="{AEDCEE27-4754-4829-B051-346CAB3BA52B}">
      <dsp:nvSpPr>
        <dsp:cNvPr id="0" name=""/>
        <dsp:cNvSpPr/>
      </dsp:nvSpPr>
      <dsp:spPr>
        <a:xfrm>
          <a:off x="1247499" y="2431549"/>
          <a:ext cx="6084758" cy="538300"/>
        </a:xfrm>
        <a:custGeom>
          <a:avLst/>
          <a:gdLst/>
          <a:ahLst/>
          <a:cxnLst/>
          <a:rect l="0" t="0" r="0" b="0"/>
          <a:pathLst>
            <a:path>
              <a:moveTo>
                <a:pt x="6084758" y="0"/>
              </a:moveTo>
              <a:lnTo>
                <a:pt x="6084758" y="286250"/>
              </a:lnTo>
              <a:lnTo>
                <a:pt x="0" y="286250"/>
              </a:lnTo>
              <a:lnTo>
                <a:pt x="0" y="538300"/>
              </a:lnTo>
            </a:path>
          </a:pathLst>
        </a:custGeom>
        <a:noFill/>
        <a:ln w="6350" cap="flat" cmpd="sng" algn="ctr">
          <a:solidFill>
            <a:srgbClr val="C0000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37096" y="2697852"/>
        <a:ext cx="305564" cy="5694"/>
      </dsp:txXfrm>
    </dsp:sp>
    <dsp:sp modelId="{B1E6D132-D7E9-49B5-90C4-B5142BC29CEF}">
      <dsp:nvSpPr>
        <dsp:cNvPr id="0" name=""/>
        <dsp:cNvSpPr/>
      </dsp:nvSpPr>
      <dsp:spPr>
        <a:xfrm>
          <a:off x="6095518" y="949262"/>
          <a:ext cx="2473479" cy="1484087"/>
        </a:xfrm>
        <a:prstGeom prst="rect">
          <a:avLst/>
        </a:prstGeom>
        <a:gradFill flip="none" rotWithShape="0">
          <a:gsLst>
            <a:gs pos="100000">
              <a:srgbClr val="C00000"/>
            </a:gs>
            <a:gs pos="0">
              <a:srgbClr val="C00000"/>
            </a:gs>
            <a:gs pos="0">
              <a:srgbClr val="B30000"/>
            </a:gs>
            <a:gs pos="100000">
              <a:srgbClr val="C00000"/>
            </a:gs>
          </a:gsLst>
          <a:path path="circle">
            <a:fillToRect l="100000" t="100000"/>
          </a:path>
          <a:tileRect r="-100000" b="-10000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203" tIns="127223" rIns="121203" bIns="127223" numCol="1" spcCol="1270" anchor="ctr" anchorCtr="0">
          <a:noAutofit/>
        </a:bodyPr>
        <a:lstStyle/>
        <a:p>
          <a:pPr marL="0" lvl="0" indent="0" algn="ctr" defTabSz="711200">
            <a:lnSpc>
              <a:spcPct val="90000"/>
            </a:lnSpc>
            <a:spcBef>
              <a:spcPct val="0"/>
            </a:spcBef>
            <a:spcAft>
              <a:spcPct val="35000"/>
            </a:spcAft>
            <a:buNone/>
          </a:pPr>
          <a:r>
            <a:rPr lang="en-CA" sz="1600" kern="1200" dirty="0">
              <a:latin typeface="Arial" panose="020B0604020202020204" pitchFamily="34" charset="0"/>
              <a:cs typeface="Arial" panose="020B0604020202020204" pitchFamily="34" charset="0"/>
            </a:rPr>
            <a:t>Set up two cooking stations (one for each recipe)</a:t>
          </a:r>
          <a:endParaRPr lang="en-US" sz="1600" kern="1200" dirty="0">
            <a:latin typeface="Arial" panose="020B0604020202020204" pitchFamily="34" charset="0"/>
            <a:cs typeface="Arial" panose="020B0604020202020204" pitchFamily="34" charset="0"/>
          </a:endParaRPr>
        </a:p>
      </dsp:txBody>
      <dsp:txXfrm>
        <a:off x="6095518" y="949262"/>
        <a:ext cx="2473479" cy="1484087"/>
      </dsp:txXfrm>
    </dsp:sp>
    <dsp:sp modelId="{9BC11BC8-8473-45E7-8D20-EFDF6D4ED772}">
      <dsp:nvSpPr>
        <dsp:cNvPr id="0" name=""/>
        <dsp:cNvSpPr/>
      </dsp:nvSpPr>
      <dsp:spPr>
        <a:xfrm>
          <a:off x="2482439" y="3698573"/>
          <a:ext cx="538300" cy="91440"/>
        </a:xfrm>
        <a:custGeom>
          <a:avLst/>
          <a:gdLst/>
          <a:ahLst/>
          <a:cxnLst/>
          <a:rect l="0" t="0" r="0" b="0"/>
          <a:pathLst>
            <a:path>
              <a:moveTo>
                <a:pt x="0" y="45720"/>
              </a:moveTo>
              <a:lnTo>
                <a:pt x="538300" y="45720"/>
              </a:lnTo>
            </a:path>
          </a:pathLst>
        </a:custGeom>
        <a:noFill/>
        <a:ln w="6350" cap="flat" cmpd="sng" algn="ctr">
          <a:solidFill>
            <a:srgbClr val="C0000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37366" y="3741446"/>
        <a:ext cx="28445" cy="5694"/>
      </dsp:txXfrm>
    </dsp:sp>
    <dsp:sp modelId="{EBA2CC71-4C53-4768-9AB9-1EC786BAB99F}">
      <dsp:nvSpPr>
        <dsp:cNvPr id="0" name=""/>
        <dsp:cNvSpPr/>
      </dsp:nvSpPr>
      <dsp:spPr>
        <a:xfrm>
          <a:off x="10760" y="3002250"/>
          <a:ext cx="2473479" cy="1484087"/>
        </a:xfrm>
        <a:prstGeom prst="rect">
          <a:avLst/>
        </a:prstGeom>
        <a:gradFill flip="none" rotWithShape="0">
          <a:gsLst>
            <a:gs pos="100000">
              <a:srgbClr val="C00000"/>
            </a:gs>
            <a:gs pos="0">
              <a:srgbClr val="C00000"/>
            </a:gs>
            <a:gs pos="0">
              <a:srgbClr val="B30000"/>
            </a:gs>
            <a:gs pos="100000">
              <a:srgbClr val="C00000"/>
            </a:gs>
          </a:gsLst>
          <a:path path="circle">
            <a:fillToRect l="100000" t="100000"/>
          </a:path>
          <a:tileRect r="-100000" b="-10000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203" tIns="127223" rIns="121203" bIns="127223" numCol="1" spcCol="1270" anchor="ctr" anchorCtr="0">
          <a:noAutofit/>
        </a:bodyPr>
        <a:lstStyle/>
        <a:p>
          <a:pPr marL="0" lvl="0" indent="0" algn="ctr" defTabSz="711200">
            <a:lnSpc>
              <a:spcPct val="90000"/>
            </a:lnSpc>
            <a:spcBef>
              <a:spcPct val="0"/>
            </a:spcBef>
            <a:spcAft>
              <a:spcPct val="35000"/>
            </a:spcAft>
            <a:buNone/>
          </a:pPr>
          <a:r>
            <a:rPr lang="en-CA" sz="1600" kern="1200" dirty="0">
              <a:latin typeface="Arial" panose="020B0604020202020204" pitchFamily="34" charset="0"/>
              <a:cs typeface="Arial" panose="020B0604020202020204" pitchFamily="34" charset="0"/>
            </a:rPr>
            <a:t>Divide the participants into even groups</a:t>
          </a:r>
          <a:endParaRPr lang="en-US" sz="1600" kern="1200" dirty="0">
            <a:latin typeface="Arial" panose="020B0604020202020204" pitchFamily="34" charset="0"/>
            <a:cs typeface="Arial" panose="020B0604020202020204" pitchFamily="34" charset="0"/>
          </a:endParaRPr>
        </a:p>
      </dsp:txBody>
      <dsp:txXfrm>
        <a:off x="10760" y="3002250"/>
        <a:ext cx="2473479" cy="1484087"/>
      </dsp:txXfrm>
    </dsp:sp>
    <dsp:sp modelId="{A85AC15A-4303-4D23-8A26-0ADE365E5D07}">
      <dsp:nvSpPr>
        <dsp:cNvPr id="0" name=""/>
        <dsp:cNvSpPr/>
      </dsp:nvSpPr>
      <dsp:spPr>
        <a:xfrm>
          <a:off x="5524818" y="3698573"/>
          <a:ext cx="538300" cy="91440"/>
        </a:xfrm>
        <a:custGeom>
          <a:avLst/>
          <a:gdLst/>
          <a:ahLst/>
          <a:cxnLst/>
          <a:rect l="0" t="0" r="0" b="0"/>
          <a:pathLst>
            <a:path>
              <a:moveTo>
                <a:pt x="0" y="45720"/>
              </a:moveTo>
              <a:lnTo>
                <a:pt x="538300" y="45720"/>
              </a:lnTo>
            </a:path>
          </a:pathLst>
        </a:custGeom>
        <a:noFill/>
        <a:ln w="6350" cap="flat" cmpd="sng" algn="ctr">
          <a:solidFill>
            <a:srgbClr val="C0000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79746" y="3741446"/>
        <a:ext cx="28445" cy="5694"/>
      </dsp:txXfrm>
    </dsp:sp>
    <dsp:sp modelId="{ECCD7633-EC33-4027-A4FC-7B1E1C5A2973}">
      <dsp:nvSpPr>
        <dsp:cNvPr id="0" name=""/>
        <dsp:cNvSpPr/>
      </dsp:nvSpPr>
      <dsp:spPr>
        <a:xfrm>
          <a:off x="3053139" y="3002250"/>
          <a:ext cx="2473479" cy="1484087"/>
        </a:xfrm>
        <a:prstGeom prst="rect">
          <a:avLst/>
        </a:prstGeom>
        <a:gradFill flip="none" rotWithShape="0">
          <a:gsLst>
            <a:gs pos="100000">
              <a:srgbClr val="C00000"/>
            </a:gs>
            <a:gs pos="0">
              <a:srgbClr val="C00000"/>
            </a:gs>
            <a:gs pos="0">
              <a:srgbClr val="B30000"/>
            </a:gs>
            <a:gs pos="100000">
              <a:srgbClr val="C00000"/>
            </a:gs>
          </a:gsLst>
          <a:path path="circle">
            <a:fillToRect l="100000" t="100000"/>
          </a:path>
          <a:tileRect r="-100000" b="-10000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203" tIns="127223" rIns="121203" bIns="127223"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At each station include: a couple of copies of the recipe, and all the equipment and ingredients that are noted on the recipes</a:t>
          </a:r>
        </a:p>
      </dsp:txBody>
      <dsp:txXfrm>
        <a:off x="3053139" y="3002250"/>
        <a:ext cx="2473479" cy="1484087"/>
      </dsp:txXfrm>
    </dsp:sp>
    <dsp:sp modelId="{69D79E6C-4503-4DE3-BE1A-CAC1248063AD}">
      <dsp:nvSpPr>
        <dsp:cNvPr id="0" name=""/>
        <dsp:cNvSpPr/>
      </dsp:nvSpPr>
      <dsp:spPr>
        <a:xfrm>
          <a:off x="6095518" y="3002250"/>
          <a:ext cx="2473479" cy="1484087"/>
        </a:xfrm>
        <a:prstGeom prst="rect">
          <a:avLst/>
        </a:prstGeom>
        <a:gradFill flip="none" rotWithShape="0">
          <a:gsLst>
            <a:gs pos="100000">
              <a:srgbClr val="C00000"/>
            </a:gs>
            <a:gs pos="0">
              <a:srgbClr val="C00000"/>
            </a:gs>
            <a:gs pos="0">
              <a:srgbClr val="B30000"/>
            </a:gs>
            <a:gs pos="100000">
              <a:srgbClr val="C00000"/>
            </a:gs>
          </a:gsLst>
          <a:path path="circle">
            <a:fillToRect l="100000" t="100000"/>
          </a:path>
          <a:tileRect r="-100000" b="-10000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203" tIns="127223" rIns="121203" bIns="127223"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Ingredients shared by both recipes can be placed on a common table (in middle of room)</a:t>
          </a:r>
        </a:p>
      </dsp:txBody>
      <dsp:txXfrm>
        <a:off x="6095518" y="3002250"/>
        <a:ext cx="2473479" cy="148408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8B27E3-93F9-4209-8F4D-2BF64B7475C3}" type="datetimeFigureOut">
              <a:rPr lang="en-US" smtClean="0"/>
              <a:t>3/4/2024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408D5C-E217-4DCE-AEAF-7B544CA80B07}" type="slidenum">
              <a:rPr lang="en-US" smtClean="0"/>
              <a:t>‹#›</a:t>
            </a:fld>
            <a:endParaRPr lang="en-US"/>
          </a:p>
        </p:txBody>
      </p:sp>
    </p:spTree>
    <p:extLst>
      <p:ext uri="{BB962C8B-B14F-4D97-AF65-F5344CB8AC3E}">
        <p14:creationId xmlns:p14="http://schemas.microsoft.com/office/powerpoint/2010/main" val="4162427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anada.ca/en/health-canada/services/meat-poultry-fish-seafood-safety/poultry-safety.html"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www.hc-sc.gc.ca/hl-vs/iyh-vsv/diseases-maladies/hands-mains-eng.php" TargetMode="External"/><Relationship Id="rId5" Type="http://schemas.openxmlformats.org/officeDocument/2006/relationships/hyperlink" Target="https://www.canada.ca/en/health-canada/services/general-food-safety-tips/reusable-grocery-bags-bins.html" TargetMode="External"/><Relationship Id="rId4" Type="http://schemas.openxmlformats.org/officeDocument/2006/relationships/hyperlink" Target="https://www.canada.ca/en/health-canada/services/meat-poultry-fish-seafood-safety/shellfish-food-safety.html"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mlhuonca.sharepoint.com/:v:/r/sites/MLHU-Internal-HL-CYPT/School%20Library/HEB%20100-Healthy%20Eating%20Behaviours-Nutrition%20Files/Nutrition/LGC/E%20learning%20module/Sanitizing%20video%20-%20LGC.mp4?csf=1&amp;web=1&amp;e=nTH319"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Welcome.  This webinar is an overview of the Let’s Get </a:t>
            </a:r>
            <a:r>
              <a:rPr lang="en-CA" sz="1200" kern="1200" dirty="0" err="1">
                <a:solidFill>
                  <a:schemeClr val="tx1"/>
                </a:solidFill>
                <a:effectLst/>
                <a:latin typeface="+mn-lt"/>
                <a:ea typeface="+mn-ea"/>
                <a:cs typeface="+mn-cs"/>
              </a:rPr>
              <a:t>Cookin</a:t>
            </a:r>
            <a:r>
              <a:rPr lang="en-CA" sz="1200" kern="1200" dirty="0">
                <a:solidFill>
                  <a:schemeClr val="tx1"/>
                </a:solidFill>
                <a:effectLst/>
                <a:latin typeface="+mn-lt"/>
                <a:ea typeface="+mn-ea"/>
                <a:cs typeface="+mn-cs"/>
              </a:rPr>
              <a:t>’ program and is designed to provide the important information you require to facilitate the Program.</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cs typeface="Calibri"/>
            </a:endParaRPr>
          </a:p>
          <a:p>
            <a:pPr>
              <a:defRPr/>
            </a:pPr>
            <a:r>
              <a:rPr lang="en-CA" dirty="0"/>
              <a:t>This program was carefully designed considering evidence, best practice in nutrition education, consultation with Public Health Inspectors around food safety and so it needs to be implemented as closely to the training manual as possible to ensure fidelity.</a:t>
            </a:r>
            <a:endParaRPr lang="en-CA" dirty="0">
              <a:cs typeface="Calibri"/>
            </a:endParaRPr>
          </a:p>
          <a:p>
            <a:pPr>
              <a:defRPr/>
            </a:pPr>
            <a:endParaRPr lang="en-CA" dirty="0"/>
          </a:p>
          <a:p>
            <a:pPr>
              <a:defRPr/>
            </a:pPr>
            <a:r>
              <a:rPr lang="en-CA" sz="1200" kern="1200" dirty="0">
                <a:solidFill>
                  <a:schemeClr val="tx1"/>
                </a:solidFill>
                <a:effectLst/>
                <a:latin typeface="+mn-lt"/>
                <a:ea typeface="+mn-ea"/>
                <a:cs typeface="+mn-cs"/>
              </a:rPr>
              <a:t>To successfully complete this training, you must submit the quiz as directed at the end of the webinar.</a:t>
            </a:r>
            <a:r>
              <a:rPr lang="en-CA" dirty="0"/>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4408D5C-E217-4DCE-AEAF-7B544CA80B07}" type="slidenum">
              <a:rPr lang="en-US" smtClean="0"/>
              <a:t>1</a:t>
            </a:fld>
            <a:endParaRPr lang="en-US"/>
          </a:p>
        </p:txBody>
      </p:sp>
    </p:spTree>
    <p:extLst>
      <p:ext uri="{BB962C8B-B14F-4D97-AF65-F5344CB8AC3E}">
        <p14:creationId xmlns:p14="http://schemas.microsoft.com/office/powerpoint/2010/main" val="683861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When recruiting youth for the program, there are different strategies to consider:</a:t>
            </a:r>
          </a:p>
          <a:p>
            <a:pPr marL="171450" indent="-171450">
              <a:buFont typeface="Arial" panose="020B0604020202020204" pitchFamily="34" charset="0"/>
              <a:buChar char="•"/>
            </a:pPr>
            <a:r>
              <a:rPr lang="en-US" b="0" dirty="0"/>
              <a:t>Speak with the principal or manager at your location to discuss which youth would benefit from the program or strategies to recruit participants.</a:t>
            </a:r>
          </a:p>
          <a:p>
            <a:pPr marL="171450" indent="-171450">
              <a:buFont typeface="Arial" panose="020B0604020202020204" pitchFamily="34" charset="0"/>
              <a:buChar char="•"/>
            </a:pPr>
            <a:r>
              <a:rPr lang="en-US" b="0" dirty="0"/>
              <a:t>A recruitment poster is available on the portal. The poster can be easily modified to reflect the time, date and location that the program will be offered at.  </a:t>
            </a:r>
          </a:p>
          <a:p>
            <a:pPr marL="171450" indent="-171450">
              <a:buFont typeface="Arial" panose="020B0604020202020204" pitchFamily="34" charset="0"/>
              <a:buChar char="•"/>
            </a:pPr>
            <a:r>
              <a:rPr lang="en-US" b="0" dirty="0"/>
              <a:t>Discuss recruitment at a staff meeting. </a:t>
            </a:r>
          </a:p>
          <a:p>
            <a:endParaRPr lang="en-US" b="0"/>
          </a:p>
        </p:txBody>
      </p:sp>
      <p:sp>
        <p:nvSpPr>
          <p:cNvPr id="4" name="Slide Number Placeholder 3"/>
          <p:cNvSpPr>
            <a:spLocks noGrp="1"/>
          </p:cNvSpPr>
          <p:nvPr>
            <p:ph type="sldNum" sz="quarter" idx="5"/>
          </p:nvPr>
        </p:nvSpPr>
        <p:spPr/>
        <p:txBody>
          <a:bodyPr/>
          <a:lstStyle/>
          <a:p>
            <a:fld id="{E4408D5C-E217-4DCE-AEAF-7B544CA80B07}" type="slidenum">
              <a:rPr lang="en-US" smtClean="0"/>
              <a:t>10</a:t>
            </a:fld>
            <a:endParaRPr lang="en-US"/>
          </a:p>
        </p:txBody>
      </p:sp>
    </p:spTree>
    <p:extLst>
      <p:ext uri="{BB962C8B-B14F-4D97-AF65-F5344CB8AC3E}">
        <p14:creationId xmlns:p14="http://schemas.microsoft.com/office/powerpoint/2010/main" val="734370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Each session will take about 1 hour to facilitate plus set-up time, which includes cleaning, sanitizing and setting up the room. Before you begin the LGC program, consider what time of day the program will be held, and the location of the program. </a:t>
            </a:r>
          </a:p>
          <a:p>
            <a:endParaRPr lang="en-US"/>
          </a:p>
          <a:p>
            <a:pPr marL="0" indent="0">
              <a:buFont typeface="Arial" panose="020B0604020202020204" pitchFamily="34" charset="0"/>
              <a:buNone/>
            </a:pPr>
            <a:r>
              <a:rPr lang="en-US"/>
              <a:t>When choosing the room location consider the following factors:</a:t>
            </a:r>
          </a:p>
          <a:p>
            <a:pPr marL="171450" indent="-171450">
              <a:buFont typeface="Arial" panose="020B0604020202020204" pitchFamily="34" charset="0"/>
              <a:buChar char="•"/>
            </a:pPr>
            <a:r>
              <a:rPr lang="en-US"/>
              <a:t>There should be a sink and refrigerator close by</a:t>
            </a:r>
          </a:p>
          <a:p>
            <a:pPr marL="171450" indent="-171450">
              <a:buFont typeface="Arial" panose="020B0604020202020204" pitchFamily="34" charset="0"/>
              <a:buChar char="•"/>
            </a:pPr>
            <a:r>
              <a:rPr lang="en-US"/>
              <a:t>Ensure there are enough electrical outlets</a:t>
            </a:r>
          </a:p>
          <a:p>
            <a:pPr marL="171450" indent="-171450">
              <a:buFont typeface="Arial" panose="020B0604020202020204" pitchFamily="34" charset="0"/>
              <a:buChar char="•"/>
            </a:pPr>
            <a:r>
              <a:rPr lang="en-US"/>
              <a:t>Ensure the room is adequately ventilated so that steam from a skillet will not set off the fire alarm. </a:t>
            </a:r>
          </a:p>
          <a:p>
            <a:pPr marL="171450" indent="-171450">
              <a:buFont typeface="Arial" panose="020B0604020202020204" pitchFamily="34" charset="0"/>
              <a:buChar char="•"/>
            </a:pPr>
            <a:r>
              <a:rPr lang="en-US"/>
              <a:t>Consider how and where the participants will wash their hands. For example, is there a need to set up a portable handwashing station? </a:t>
            </a:r>
          </a:p>
          <a:p>
            <a:pPr marL="171450" indent="-171450">
              <a:buFont typeface="Arial" panose="020B0604020202020204" pitchFamily="34" charset="0"/>
              <a:buChar char="•"/>
            </a:pPr>
            <a:r>
              <a:rPr lang="en-US"/>
              <a:t>Finally, ensure there is adequate space in the room so that all participants can work safely.</a:t>
            </a:r>
          </a:p>
          <a:p>
            <a:endParaRPr lang="en-US"/>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11</a:t>
            </a:fld>
            <a:endParaRPr lang="en-US"/>
          </a:p>
        </p:txBody>
      </p:sp>
    </p:spTree>
    <p:extLst>
      <p:ext uri="{BB962C8B-B14F-4D97-AF65-F5344CB8AC3E}">
        <p14:creationId xmlns:p14="http://schemas.microsoft.com/office/powerpoint/2010/main" val="3868998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a handwashing sink is not close to the room you are cooking in, a portable handwashing station can be set up like the one shown in the slide. It can be set up using a portable water jug filled with hot water, a table or cart to set it on, a plastic bin or catch basin, hand soap and paper towels. After using the portable water jug ensure that it is properly drained and aired after each use.</a:t>
            </a:r>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12</a:t>
            </a:fld>
            <a:endParaRPr lang="en-US"/>
          </a:p>
        </p:txBody>
      </p:sp>
    </p:spTree>
    <p:extLst>
      <p:ext uri="{BB962C8B-B14F-4D97-AF65-F5344CB8AC3E}">
        <p14:creationId xmlns:p14="http://schemas.microsoft.com/office/powerpoint/2010/main" val="820528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beginning the program, a signed consent must be obtained from each participant’s parent or guardian. A sample consent is available on the portal. This is a sample only so be sure to check with your school principal or manager to ensure that the consent form is appropriate for your location. </a:t>
            </a:r>
          </a:p>
          <a:p>
            <a:endParaRPr lang="en-US"/>
          </a:p>
          <a:p>
            <a:r>
              <a:rPr lang="en-US"/>
              <a:t>Once the signed consent forms are returned be sure to properly store them according to school or agency policy as they contain personal information. Talk with your school principal or manager to find out where confidential records are stored.</a:t>
            </a:r>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13</a:t>
            </a:fld>
            <a:endParaRPr lang="en-US"/>
          </a:p>
        </p:txBody>
      </p:sp>
    </p:spTree>
    <p:extLst>
      <p:ext uri="{BB962C8B-B14F-4D97-AF65-F5344CB8AC3E}">
        <p14:creationId xmlns:p14="http://schemas.microsoft.com/office/powerpoint/2010/main" val="715102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two steps to setting up the room are to:</a:t>
            </a:r>
          </a:p>
          <a:p>
            <a:r>
              <a:rPr lang="en-US" dirty="0"/>
              <a:t>1. clean and sanitize all tables, surface areas, equipment and dishes with soap and water and a properly diluted food grade sanitizer.</a:t>
            </a:r>
          </a:p>
          <a:p>
            <a:endParaRPr lang="en-US" dirty="0"/>
          </a:p>
          <a:p>
            <a:r>
              <a:rPr lang="en-US" dirty="0"/>
              <a:t>2. Next, set up the two cooking stations for each of the session recipes. If you have more than 10 participants, you will need to set up additional cooking stations.</a:t>
            </a:r>
          </a:p>
          <a:p>
            <a:endParaRPr lang="en-US" dirty="0"/>
          </a:p>
          <a:p>
            <a:r>
              <a:rPr lang="en-US" dirty="0"/>
              <a:t>At each station include: a couple of copies of the recipe, and all the equipment and ingredients that are listed on the recipe sheets. If the recipes that are being prepared that day share the same ingredients, a common ingredient area can be set up in a convenient location in the room where each group can easily access the ingredients. </a:t>
            </a:r>
            <a:endParaRPr lang="en-CA" dirty="0"/>
          </a:p>
        </p:txBody>
      </p:sp>
      <p:sp>
        <p:nvSpPr>
          <p:cNvPr id="4" name="Slide Number Placeholder 3"/>
          <p:cNvSpPr>
            <a:spLocks noGrp="1"/>
          </p:cNvSpPr>
          <p:nvPr>
            <p:ph type="sldNum" sz="quarter" idx="5"/>
          </p:nvPr>
        </p:nvSpPr>
        <p:spPr/>
        <p:txBody>
          <a:bodyPr/>
          <a:lstStyle/>
          <a:p>
            <a:fld id="{E4408D5C-E217-4DCE-AEAF-7B544CA80B07}" type="slidenum">
              <a:rPr lang="en-US" smtClean="0"/>
              <a:t>14</a:t>
            </a:fld>
            <a:endParaRPr lang="en-US"/>
          </a:p>
        </p:txBody>
      </p:sp>
    </p:spTree>
    <p:extLst>
      <p:ext uri="{BB962C8B-B14F-4D97-AF65-F5344CB8AC3E}">
        <p14:creationId xmlns:p14="http://schemas.microsoft.com/office/powerpoint/2010/main" val="2638209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Keeping all participants safe is a key objective. Incorrect handling or cooking of food can result in food poisoning. Handwashing and general food safety practices are important practices when facilitating the program. </a:t>
            </a:r>
          </a:p>
        </p:txBody>
      </p:sp>
      <p:sp>
        <p:nvSpPr>
          <p:cNvPr id="4" name="Slide Number Placeholder 3"/>
          <p:cNvSpPr>
            <a:spLocks noGrp="1"/>
          </p:cNvSpPr>
          <p:nvPr>
            <p:ph type="sldNum" sz="quarter" idx="5"/>
          </p:nvPr>
        </p:nvSpPr>
        <p:spPr/>
        <p:txBody>
          <a:bodyPr/>
          <a:lstStyle/>
          <a:p>
            <a:fld id="{E4408D5C-E217-4DCE-AEAF-7B544CA80B07}" type="slidenum">
              <a:rPr lang="en-US" smtClean="0"/>
              <a:t>15</a:t>
            </a:fld>
            <a:endParaRPr lang="en-US"/>
          </a:p>
        </p:txBody>
      </p:sp>
    </p:spTree>
    <p:extLst>
      <p:ext uri="{BB962C8B-B14F-4D97-AF65-F5344CB8AC3E}">
        <p14:creationId xmlns:p14="http://schemas.microsoft.com/office/powerpoint/2010/main" val="331151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this is not mandatory, the Food Handler Certification program is a course that may be considered to increase knowledge related to food safety and safe food handling practices. Upon successful completion of the course, a food safety certificate will be issued and is valid for 5 years. More information about this is available on your Health Unit website. Online options may be available.</a:t>
            </a:r>
            <a:endParaRPr lang="en-CA"/>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16</a:t>
            </a:fld>
            <a:endParaRPr lang="en-US"/>
          </a:p>
        </p:txBody>
      </p:sp>
    </p:spTree>
    <p:extLst>
      <p:ext uri="{BB962C8B-B14F-4D97-AF65-F5344CB8AC3E}">
        <p14:creationId xmlns:p14="http://schemas.microsoft.com/office/powerpoint/2010/main" val="3882414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It is important to teach the basic principals of food safety with participants during the orientation and review them throughout the series. The topics to cover include: </a:t>
            </a:r>
            <a:r>
              <a:rPr lang="en-US" sz="1200" kern="1200">
                <a:solidFill>
                  <a:schemeClr val="tx1"/>
                </a:solidFill>
                <a:effectLst/>
                <a:latin typeface="+mn-lt"/>
                <a:ea typeface="+mn-ea"/>
                <a:cs typeface="+mn-cs"/>
              </a:rPr>
              <a:t>personal hygiene; hand washing; cleaning and sanitizing; safe food handling and temperature control, and proper storage and holding of food.</a:t>
            </a:r>
          </a:p>
          <a:p>
            <a:endParaRPr lang="en-US" sz="900" b="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38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dirty="0"/>
              <a:t>Teach participants in the program the importance of practicing proper personal hygiene when cooking</a:t>
            </a:r>
          </a:p>
          <a:p>
            <a:endParaRPr lang="en-US" sz="900" b="0"/>
          </a:p>
          <a:p>
            <a:r>
              <a:rPr lang="en-US" sz="900" b="0" dirty="0"/>
              <a:t>Before cooking participants should: </a:t>
            </a:r>
          </a:p>
          <a:p>
            <a:pPr marL="171450" indent="-171450">
              <a:buFont typeface="Arial" panose="020B0604020202020204" pitchFamily="34" charset="0"/>
              <a:buChar char="•"/>
            </a:pPr>
            <a:r>
              <a:rPr lang="en-US" sz="900" b="0" dirty="0"/>
              <a:t>Tie back long hair. It can be helpful to have some extra hair ties on hand for this!</a:t>
            </a:r>
          </a:p>
          <a:p>
            <a:pPr marL="171450" indent="-171450">
              <a:buFont typeface="Arial" panose="020B0604020202020204" pitchFamily="34" charset="0"/>
              <a:buChar char="•"/>
            </a:pPr>
            <a:r>
              <a:rPr lang="en-US" sz="900" b="0" dirty="0"/>
              <a:t>Remove any dangling jewelry, rings or watches and store them in a safe place.</a:t>
            </a:r>
          </a:p>
          <a:p>
            <a:pPr marL="171450" indent="-171450">
              <a:buFont typeface="Arial" panose="020B0604020202020204" pitchFamily="34" charset="0"/>
              <a:buChar char="•"/>
            </a:pPr>
            <a:r>
              <a:rPr lang="en-US" sz="900" b="0" dirty="0"/>
              <a:t>If a participant isn’t feeling well it is best if they don’t cook that day.  A sample of the food prepared can always be safely set aside for them to try.</a:t>
            </a:r>
          </a:p>
          <a:p>
            <a:pPr marL="171450" indent="-171450">
              <a:buFont typeface="Arial" panose="020B0604020202020204" pitchFamily="34" charset="0"/>
              <a:buChar char="•"/>
            </a:pPr>
            <a:r>
              <a:rPr lang="en-US" sz="900" b="0" dirty="0"/>
              <a:t>If a participant has a cut or wound, the hand and wound should be washed, covered with a band-aid and a glove should be worn on that hand. </a:t>
            </a:r>
          </a:p>
          <a:p>
            <a:pPr marL="171450" indent="-171450">
              <a:buFont typeface="Arial" panose="020B0604020202020204" pitchFamily="34" charset="0"/>
              <a:buChar char="•"/>
            </a:pPr>
            <a:r>
              <a:rPr lang="en-US" sz="900" b="0" dirty="0"/>
              <a:t>Unless a glove is being used to cover a cut, it is not needed. Frequent handwashing while cooking is the best way to prevent the spread of bacteria.  Gloves can increase the chances of contamination (or compromise food safety) if they are not used properly and changed often.</a:t>
            </a:r>
          </a:p>
          <a:p>
            <a:endParaRPr lang="en-US" sz="900" b="0"/>
          </a:p>
          <a:p>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075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a:t>The best method for stopping the spread of illness is handwashing. Handwashing is recommended over alcohol-based hand cleansers.  Examples of times when you should wash your hands include:</a:t>
            </a:r>
          </a:p>
          <a:p>
            <a:pPr marL="171450" indent="-171450">
              <a:buFontTx/>
              <a:buChar char="-"/>
            </a:pPr>
            <a:r>
              <a:rPr lang="en-US" sz="900" b="0"/>
              <a:t>before starting to cook</a:t>
            </a:r>
          </a:p>
          <a:p>
            <a:pPr marL="171450" indent="-171450">
              <a:buFontTx/>
              <a:buChar char="-"/>
            </a:pPr>
            <a:r>
              <a:rPr lang="en-US" sz="900" b="0"/>
              <a:t>after touching hair or face</a:t>
            </a:r>
          </a:p>
          <a:p>
            <a:pPr marL="171450" indent="-171450">
              <a:buFontTx/>
              <a:buChar char="-"/>
            </a:pPr>
            <a:r>
              <a:rPr lang="en-US" sz="900" b="0"/>
              <a:t>after using the washroom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900" b="0"/>
              <a:t>After handling the garbage or dirty dishes. </a:t>
            </a:r>
          </a:p>
          <a:p>
            <a:pPr marL="171450" indent="-171450">
              <a:buFontTx/>
              <a:buChar char="-"/>
            </a:pPr>
            <a:r>
              <a:rPr lang="en-US" sz="900" b="0"/>
              <a:t>After handling raw food like meat, poultry or eggs or switching food preparation tasks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438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Several topics will be discussed in detail to give you the necessary information to facilitate the Program. You will complete a short quiz at the end of the webinar to test your knowledge. </a:t>
            </a:r>
            <a:endParaRPr lang="en-US" sz="1200" kern="1200" dirty="0">
              <a:solidFill>
                <a:schemeClr val="tx1"/>
              </a:solidFill>
              <a:effectLst/>
              <a:latin typeface="+mn-lt"/>
              <a:ea typeface="+mn-ea"/>
              <a:cs typeface="+mn-cs"/>
            </a:endParaRPr>
          </a:p>
          <a:p>
            <a:pPr marL="0" marR="0">
              <a:spcBef>
                <a:spcPts val="0"/>
              </a:spcBef>
              <a:spcAft>
                <a:spcPts val="0"/>
              </a:spcAft>
            </a:pPr>
            <a:endParaRPr lang="en-US" sz="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E099B79-DA88-4324-A586-F62379DCDD6C}" type="slidenum">
              <a:rPr lang="en-CA" smtClean="0"/>
              <a:t>2</a:t>
            </a:fld>
            <a:endParaRPr lang="en-CA"/>
          </a:p>
        </p:txBody>
      </p:sp>
    </p:spTree>
    <p:extLst>
      <p:ext uri="{BB962C8B-B14F-4D97-AF65-F5344CB8AC3E}">
        <p14:creationId xmlns:p14="http://schemas.microsoft.com/office/powerpoint/2010/main" val="37156064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video demonstrates how to effectively wash hands.</a:t>
            </a:r>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20</a:t>
            </a:fld>
            <a:endParaRPr lang="en-US"/>
          </a:p>
        </p:txBody>
      </p:sp>
    </p:spTree>
    <p:extLst>
      <p:ext uri="{BB962C8B-B14F-4D97-AF65-F5344CB8AC3E}">
        <p14:creationId xmlns:p14="http://schemas.microsoft.com/office/powerpoint/2010/main" val="3851988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This poster illustrates the 6 steps involved in handwashing. A copy of the poster is available on the portal and can printed and displayed as a reminder in the room where the cooking sessions will be conducted. </a:t>
            </a:r>
            <a:endParaRPr lang="en-US" sz="1200" kern="1200" dirty="0">
              <a:solidFill>
                <a:schemeClr val="tx1"/>
              </a:solidFill>
              <a:effectLst/>
              <a:latin typeface="+mn-lt"/>
              <a:ea typeface="+mn-ea"/>
              <a:cs typeface="+mn-cs"/>
            </a:endParaRPr>
          </a:p>
          <a:p>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641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a:solidFill>
                  <a:schemeClr val="tx1"/>
                </a:solidFill>
                <a:effectLst/>
                <a:latin typeface="+mn-lt"/>
                <a:ea typeface="+mn-ea"/>
                <a:cs typeface="+mn-cs"/>
              </a:rPr>
              <a:t>In terms of safe food handling, ensure all vegetables and fruits are thoroughly washed prior to any food preparation or cooking.</a:t>
            </a:r>
            <a:r>
              <a:rPr lang="en-US"/>
              <a:t> </a:t>
            </a:r>
          </a:p>
          <a:p>
            <a:pPr>
              <a:defRPr/>
            </a:pPr>
            <a:endParaRPr lang="en-US" sz="900" b="1">
              <a:cs typeface="Calibri" panose="020F0502020204030204"/>
            </a:endParaRPr>
          </a:p>
          <a:p>
            <a:pPr>
              <a:defRPr/>
            </a:pPr>
            <a:r>
              <a:rPr lang="en-US" sz="900" b="1">
                <a:cs typeface="Calibri" panose="020F0502020204030204"/>
              </a:rPr>
              <a:t>:https://www.canada.ca/en/health-canada/services/general-food-safety-tips/produce-safety.html</a:t>
            </a:r>
          </a:p>
          <a:p>
            <a:r>
              <a:rPr lang="en-US" sz="1200" b="1" i="0" kern="1200">
                <a:solidFill>
                  <a:schemeClr val="tx1"/>
                </a:solidFill>
                <a:effectLst/>
                <a:latin typeface="+mn-lt"/>
                <a:ea typeface="+mn-ea"/>
                <a:cs typeface="+mn-cs"/>
              </a:rPr>
              <a:t>Shopping</a:t>
            </a:r>
            <a:endParaRPr lang="en-US" sz="1200" b="1" i="0" kern="1200">
              <a:solidFill>
                <a:schemeClr val="tx1"/>
              </a:solidFill>
              <a:effectLst/>
              <a:latin typeface="+mn-lt"/>
              <a:cs typeface="Calibri"/>
            </a:endParaRPr>
          </a:p>
          <a:p>
            <a:r>
              <a:rPr lang="en-US" sz="1200" b="0" i="0" kern="1200">
                <a:solidFill>
                  <a:schemeClr val="tx1"/>
                </a:solidFill>
                <a:effectLst/>
                <a:latin typeface="+mn-lt"/>
                <a:ea typeface="+mn-ea"/>
                <a:cs typeface="+mn-cs"/>
              </a:rPr>
              <a:t>-Buy cold or frozen food at the end of your shopping trip.</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-Examine fruits and vegetables carefully and avoid buying items that are bruised or damaged.</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-If buying pre-cut or ready-to-eat fruits and vegetables be sure they have been properly refrigerated at 4°C or below. This means they should be displayed in a refrigerated container and not just sitting on top of ice.</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-Separate fresh fruits and vegetables from meat, </a:t>
            </a:r>
            <a:r>
              <a:rPr lang="en-US" sz="1200" b="0" i="0" u="sng" kern="1200">
                <a:solidFill>
                  <a:schemeClr val="tx1"/>
                </a:solidFill>
                <a:effectLst/>
                <a:latin typeface="+mn-lt"/>
                <a:ea typeface="+mn-ea"/>
                <a:cs typeface="+mn-cs"/>
                <a:hlinkClick r:id="rId3"/>
              </a:rPr>
              <a:t>poultry</a:t>
            </a:r>
            <a:r>
              <a:rPr lang="en-US" sz="1200" b="0" i="0" kern="1200">
                <a:solidFill>
                  <a:schemeClr val="tx1"/>
                </a:solidFill>
                <a:effectLst/>
                <a:latin typeface="+mn-lt"/>
                <a:ea typeface="+mn-ea"/>
                <a:cs typeface="+mn-cs"/>
              </a:rPr>
              <a:t> and </a:t>
            </a:r>
            <a:r>
              <a:rPr lang="en-US" sz="1200" b="0" i="0" u="sng" kern="1200">
                <a:solidFill>
                  <a:schemeClr val="tx1"/>
                </a:solidFill>
                <a:effectLst/>
                <a:latin typeface="+mn-lt"/>
                <a:ea typeface="+mn-ea"/>
                <a:cs typeface="+mn-cs"/>
                <a:hlinkClick r:id="rId4"/>
              </a:rPr>
              <a:t>seafood</a:t>
            </a:r>
            <a:r>
              <a:rPr lang="en-US" sz="1200" b="0" i="0" kern="1200">
                <a:solidFill>
                  <a:schemeClr val="tx1"/>
                </a:solidFill>
                <a:effectLst/>
                <a:latin typeface="+mn-lt"/>
                <a:ea typeface="+mn-ea"/>
                <a:cs typeface="+mn-cs"/>
              </a:rPr>
              <a:t> products in the shopping cart and bags.</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-Wash your </a:t>
            </a:r>
            <a:r>
              <a:rPr lang="en-US" sz="1200" b="0" i="0" u="sng" kern="1200">
                <a:solidFill>
                  <a:schemeClr val="tx1"/>
                </a:solidFill>
                <a:effectLst/>
                <a:latin typeface="+mn-lt"/>
                <a:ea typeface="+mn-ea"/>
                <a:cs typeface="+mn-cs"/>
                <a:hlinkClick r:id="rId5"/>
              </a:rPr>
              <a:t>reusable grocery bags</a:t>
            </a:r>
            <a:r>
              <a:rPr lang="en-US" sz="1200" b="0" i="0" kern="1200">
                <a:solidFill>
                  <a:schemeClr val="tx1"/>
                </a:solidFill>
                <a:effectLst/>
                <a:latin typeface="+mn-lt"/>
                <a:ea typeface="+mn-ea"/>
                <a:cs typeface="+mn-cs"/>
              </a:rPr>
              <a:t> frequently.</a:t>
            </a:r>
            <a:endParaRPr lang="en-US" sz="1200" b="0" i="0" kern="1200">
              <a:solidFill>
                <a:schemeClr val="tx1"/>
              </a:solidFill>
              <a:effectLst/>
              <a:latin typeface="+mn-lt"/>
              <a:cs typeface="Calibri"/>
            </a:endParaRPr>
          </a:p>
          <a:p>
            <a:r>
              <a:rPr lang="en-US" sz="1200" b="1" i="0" kern="1200">
                <a:solidFill>
                  <a:schemeClr val="tx1"/>
                </a:solidFill>
                <a:effectLst/>
                <a:latin typeface="+mn-lt"/>
                <a:ea typeface="+mn-ea"/>
                <a:cs typeface="+mn-cs"/>
              </a:rPr>
              <a:t>Cleaning</a:t>
            </a:r>
            <a:endParaRPr lang="en-US" sz="1200" b="1" i="0" kern="1200">
              <a:solidFill>
                <a:schemeClr val="tx1"/>
              </a:solidFill>
              <a:effectLst/>
              <a:latin typeface="+mn-lt"/>
              <a:cs typeface="Calibri"/>
            </a:endParaRPr>
          </a:p>
          <a:p>
            <a:r>
              <a:rPr lang="en-US" sz="1200" b="0" i="0" u="sng" kern="1200">
                <a:solidFill>
                  <a:schemeClr val="tx1"/>
                </a:solidFill>
                <a:effectLst/>
                <a:latin typeface="+mn-lt"/>
                <a:ea typeface="+mn-ea"/>
                <a:cs typeface="+mn-cs"/>
                <a:hlinkClick r:id="rId6"/>
              </a:rPr>
              <a:t>-Wash your hands</a:t>
            </a:r>
            <a:r>
              <a:rPr lang="en-US" sz="1200" b="0" i="0" kern="1200">
                <a:solidFill>
                  <a:schemeClr val="tx1"/>
                </a:solidFill>
                <a:effectLst/>
                <a:latin typeface="+mn-lt"/>
                <a:ea typeface="+mn-ea"/>
                <a:cs typeface="+mn-cs"/>
              </a:rPr>
              <a:t> with soap and warm water for at least 20 seconds.</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Cut away any bruised or damaged areas on fruits and vegetables, since harmful bacteria can thrive in these areas. Be sure to clean your knife with hot water and soap before using it again.</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Wash fruits and vegetables thoroughly under fresh, cool, running water, even if you plan to peel them. This helps prevent the spread of any bacteria that may be present. (This is a general safety tip that may not always apply. For example, you do not need to wash a banana before peeling it.</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Use a clean produce brush to scrub items that have firm surfaces (e.g., oranges, melons, potatoes, carrots, etc.). It is not necessary to use produce cleansers to wash fresh fruits and vegetables.</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Ready-to-eat, bagged, pre-washed leafy greens do not need to be washed again before eating. However, pre-cut or pre-washed leafy greens sold in open bags or containers should be washed before eating.</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Use one cutting board for produce, and a separate one for raw meat, poultry, fish and seafood.</a:t>
            </a:r>
            <a:endParaRPr lang="en-US" sz="1200" b="0" i="0" kern="1200">
              <a:solidFill>
                <a:schemeClr val="tx1"/>
              </a:solidFill>
              <a:effectLst/>
              <a:latin typeface="+mn-lt"/>
              <a:cs typeface="Calibri"/>
            </a:endParaRPr>
          </a:p>
          <a:p>
            <a:pPr>
              <a:defRPr/>
            </a:pPr>
            <a:endParaRPr lang="en-US" sz="900" b="1">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902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900" b="0" i="0" u="none" strike="noStrike" kern="1200">
                <a:solidFill>
                  <a:schemeClr val="tx1"/>
                </a:solidFill>
                <a:effectLst/>
                <a:latin typeface="+mn-lt"/>
                <a:ea typeface="+mn-ea"/>
                <a:cs typeface="+mn-cs"/>
              </a:rPr>
              <a:t>Temperature zone where bacteria grow most rapidly </a:t>
            </a:r>
            <a:r>
              <a:rPr lang="en-US" sz="900" b="0" i="0" kern="1200">
                <a:solidFill>
                  <a:schemeClr val="tx1"/>
                </a:solidFill>
                <a:effectLst/>
                <a:latin typeface="+mn-lt"/>
                <a:ea typeface="+mn-ea"/>
                <a:cs typeface="+mn-cs"/>
              </a:rPr>
              <a:t>​</a:t>
            </a:r>
          </a:p>
          <a:p>
            <a:pPr rtl="0" fontAlgn="base"/>
            <a:r>
              <a:rPr lang="en-US" sz="900" b="0" i="0" u="none" strike="noStrike" kern="1200">
                <a:solidFill>
                  <a:schemeClr val="tx1"/>
                </a:solidFill>
                <a:effectLst/>
                <a:latin typeface="+mn-lt"/>
                <a:ea typeface="+mn-ea"/>
                <a:cs typeface="+mn-cs"/>
              </a:rPr>
              <a:t>Between 4°C and 60°C (40°F and140°F) </a:t>
            </a:r>
            <a:r>
              <a:rPr lang="en-US" sz="900" b="0" i="0" kern="1200">
                <a:solidFill>
                  <a:schemeClr val="tx1"/>
                </a:solidFill>
                <a:effectLst/>
                <a:latin typeface="+mn-lt"/>
                <a:ea typeface="+mn-ea"/>
                <a:cs typeface="+mn-cs"/>
              </a:rPr>
              <a:t>​</a:t>
            </a:r>
          </a:p>
          <a:p>
            <a:pPr rtl="0" fontAlgn="base"/>
            <a:r>
              <a:rPr lang="en-US" sz="900" b="0" i="0" u="none" strike="noStrike" kern="1200">
                <a:solidFill>
                  <a:schemeClr val="tx1"/>
                </a:solidFill>
                <a:effectLst/>
                <a:latin typeface="+mn-lt"/>
                <a:ea typeface="+mn-ea"/>
                <a:cs typeface="+mn-cs"/>
              </a:rPr>
              <a:t>Keep refrigerated, frozen and cooked food out of this zone </a:t>
            </a:r>
            <a:r>
              <a:rPr lang="en-US" sz="900" b="0" i="0" kern="1200">
                <a:solidFill>
                  <a:schemeClr val="tx1"/>
                </a:solidFill>
                <a:effectLst/>
                <a:latin typeface="+mn-lt"/>
                <a:ea typeface="+mn-ea"/>
                <a:cs typeface="+mn-cs"/>
              </a:rPr>
              <a:t>​</a:t>
            </a:r>
          </a:p>
          <a:p>
            <a:pPr rtl="0" fontAlgn="base"/>
            <a:r>
              <a:rPr lang="en-US" sz="900" b="0" i="0" u="none" strike="noStrike" kern="1200">
                <a:solidFill>
                  <a:schemeClr val="tx1"/>
                </a:solidFill>
                <a:effectLst/>
                <a:latin typeface="+mn-lt"/>
                <a:ea typeface="+mn-ea"/>
                <a:cs typeface="+mn-cs"/>
              </a:rPr>
              <a:t>Foods in this zone for more than 2 hours are </a:t>
            </a:r>
            <a:r>
              <a:rPr lang="en-US" sz="900" b="0" i="0" u="sng" kern="1200">
                <a:solidFill>
                  <a:schemeClr val="tx1"/>
                </a:solidFill>
                <a:effectLst/>
                <a:latin typeface="+mn-lt"/>
                <a:ea typeface="+mn-ea"/>
                <a:cs typeface="+mn-cs"/>
              </a:rPr>
              <a:t>not safe to eat</a:t>
            </a:r>
            <a:r>
              <a:rPr lang="en-US" sz="900" b="0" i="0" u="none" strike="noStrike" kern="1200">
                <a:solidFill>
                  <a:schemeClr val="tx1"/>
                </a:solidFill>
                <a:effectLst/>
                <a:latin typeface="+mn-lt"/>
                <a:ea typeface="+mn-ea"/>
                <a:cs typeface="+mn-cs"/>
              </a:rPr>
              <a:t> </a:t>
            </a:r>
            <a:r>
              <a:rPr lang="en-US" sz="900" b="0" i="0" kern="1200">
                <a:solidFill>
                  <a:schemeClr val="tx1"/>
                </a:solidFill>
                <a:effectLst/>
                <a:latin typeface="+mn-lt"/>
                <a:ea typeface="+mn-ea"/>
                <a:cs typeface="+mn-cs"/>
              </a:rPr>
              <a:t>​</a:t>
            </a:r>
          </a:p>
          <a:p>
            <a:pPr rtl="0" fontAlgn="base"/>
            <a:r>
              <a:rPr lang="en-US" sz="900" b="0" i="0" u="none" strike="noStrike" kern="1200">
                <a:solidFill>
                  <a:schemeClr val="tx1"/>
                </a:solidFill>
                <a:effectLst/>
                <a:latin typeface="+mn-lt"/>
                <a:ea typeface="+mn-ea"/>
                <a:cs typeface="+mn-cs"/>
              </a:rPr>
              <a:t>Keep cold food at or below 4°C and hot foods above 60°C for holding purposes </a:t>
            </a:r>
            <a:r>
              <a:rPr lang="en-US" sz="900" b="0" i="0" kern="1200">
                <a:solidFill>
                  <a:schemeClr val="tx1"/>
                </a:solidFill>
                <a:effectLst/>
                <a:latin typeface="+mn-lt"/>
                <a:ea typeface="+mn-ea"/>
                <a:cs typeface="+mn-cs"/>
              </a:rPr>
              <a:t>​</a:t>
            </a:r>
          </a:p>
          <a:p>
            <a:pPr rtl="0" fontAlgn="base"/>
            <a:r>
              <a:rPr lang="en-US" sz="900" b="0" i="0" u="none" strike="noStrike" kern="1200">
                <a:solidFill>
                  <a:schemeClr val="tx1"/>
                </a:solidFill>
                <a:effectLst/>
                <a:latin typeface="+mn-lt"/>
                <a:ea typeface="+mn-ea"/>
                <a:cs typeface="+mn-cs"/>
              </a:rPr>
              <a:t>How would you help to keep foods out of the ‘danger zone’?</a:t>
            </a:r>
            <a:r>
              <a:rPr lang="en-US" sz="900" b="0" i="0" kern="1200">
                <a:solidFill>
                  <a:schemeClr val="tx1"/>
                </a:solidFill>
                <a:effectLst/>
                <a:latin typeface="+mn-lt"/>
                <a:ea typeface="+mn-ea"/>
                <a:cs typeface="+mn-cs"/>
              </a:rPr>
              <a:t>​</a:t>
            </a:r>
          </a:p>
          <a:p>
            <a:pPr rtl="0" fontAlgn="base"/>
            <a:r>
              <a:rPr lang="en-US" sz="900" b="0" i="0" kern="1200">
                <a:solidFill>
                  <a:schemeClr val="tx1"/>
                </a:solidFill>
                <a:effectLst/>
                <a:latin typeface="+mn-lt"/>
                <a:ea typeface="+mn-ea"/>
                <a:cs typeface="+mn-cs"/>
              </a:rPr>
              <a:t>​</a:t>
            </a:r>
            <a:br>
              <a:rPr lang="en-US" sz="900" b="0" i="0" kern="1200">
                <a:solidFill>
                  <a:schemeClr val="tx1"/>
                </a:solidFill>
                <a:effectLst/>
                <a:latin typeface="+mn-lt"/>
                <a:ea typeface="+mn-ea"/>
                <a:cs typeface="+mn-cs"/>
              </a:rPr>
            </a:br>
            <a:endParaRPr lang="en-US" sz="900" b="1">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982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rgbClr val="FF0000"/>
                </a:solidFill>
                <a:effectLst/>
                <a:highlight>
                  <a:srgbClr val="FFFF00"/>
                </a:highlight>
                <a:latin typeface="+mn-lt"/>
                <a:ea typeface="+mn-ea"/>
                <a:cs typeface="+mn-cs"/>
              </a:rPr>
              <a:t>Low risk food </a:t>
            </a:r>
            <a:r>
              <a:rPr lang="en-CA" sz="1200" kern="1200" dirty="0">
                <a:solidFill>
                  <a:schemeClr val="tx1"/>
                </a:solidFill>
                <a:effectLst/>
                <a:highlight>
                  <a:srgbClr val="FFFF00"/>
                </a:highlight>
                <a:latin typeface="+mn-lt"/>
                <a:ea typeface="+mn-ea"/>
                <a:cs typeface="+mn-cs"/>
              </a:rPr>
              <a:t>ingredients </a:t>
            </a:r>
            <a:r>
              <a:rPr lang="en-CA" sz="1200" kern="1200" dirty="0">
                <a:solidFill>
                  <a:schemeClr val="tx1"/>
                </a:solidFill>
                <a:effectLst/>
                <a:latin typeface="+mn-lt"/>
                <a:ea typeface="+mn-ea"/>
                <a:cs typeface="+mn-cs"/>
              </a:rPr>
              <a:t>are mostly used in the LGC Program. However, eggs are used and can potentially carry the bacteria Salmonella. </a:t>
            </a:r>
          </a:p>
          <a:p>
            <a:endParaRPr lang="en-CA" sz="1200" kern="1200">
              <a:solidFill>
                <a:schemeClr val="tx1"/>
              </a:solidFill>
              <a:effectLst/>
              <a:latin typeface="+mn-lt"/>
              <a:ea typeface="+mn-ea"/>
              <a:cs typeface="+mn-cs"/>
            </a:endParaRPr>
          </a:p>
          <a:p>
            <a:r>
              <a:rPr lang="en-CA" sz="1200" kern="1200" dirty="0">
                <a:solidFill>
                  <a:schemeClr val="tx1"/>
                </a:solidFill>
                <a:effectLst/>
                <a:latin typeface="+mn-lt"/>
                <a:ea typeface="+mn-ea"/>
                <a:cs typeface="+mn-cs"/>
              </a:rPr>
              <a:t>When eggs are in a recipe, it is recommended to use grade A raw whole eggs. </a:t>
            </a:r>
          </a:p>
          <a:p>
            <a:endParaRPr lang="en-CA" sz="1200" kern="1200">
              <a:solidFill>
                <a:schemeClr val="tx1"/>
              </a:solidFill>
              <a:effectLst/>
              <a:latin typeface="+mn-lt"/>
              <a:ea typeface="+mn-ea"/>
              <a:cs typeface="+mn-cs"/>
            </a:endParaRPr>
          </a:p>
          <a:p>
            <a:r>
              <a:rPr lang="en-CA" sz="1200" kern="1200" dirty="0">
                <a:solidFill>
                  <a:schemeClr val="tx1"/>
                </a:solidFill>
                <a:effectLst/>
                <a:latin typeface="+mn-lt"/>
                <a:ea typeface="+mn-ea"/>
                <a:cs typeface="+mn-cs"/>
              </a:rPr>
              <a:t>When handling eggs, here are some tips to follow: </a:t>
            </a:r>
          </a:p>
          <a:p>
            <a:pPr marL="571500" marR="0" lvl="0" indent="-342900" algn="l" defTabSz="914400" rtl="0" eaLnBrk="1" fontAlgn="auto" latinLnBrk="0" hangingPunct="1">
              <a:lnSpc>
                <a:spcPct val="107000"/>
              </a:lnSpc>
              <a:spcBef>
                <a:spcPts val="600"/>
              </a:spcBef>
              <a:spcAft>
                <a:spcPts val="1200"/>
              </a:spcAft>
              <a:buClr>
                <a:srgbClr val="006345"/>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Store eggs in the coldest part of the refrigerator</a:t>
            </a:r>
            <a:endParaRPr kumimoji="0" lang="en-CA" sz="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342900" algn="l" defTabSz="914400" rtl="0" eaLnBrk="1" fontAlgn="auto" latinLnBrk="0" hangingPunct="1">
              <a:lnSpc>
                <a:spcPct val="107000"/>
              </a:lnSpc>
              <a:spcBef>
                <a:spcPts val="600"/>
              </a:spcBef>
              <a:spcAft>
                <a:spcPts val="1200"/>
              </a:spcAft>
              <a:buClr>
                <a:srgbClr val="006345"/>
              </a:buClr>
              <a:buSzTx/>
              <a:buFont typeface="Arial" panose="020B0604020202020204" pitchFamily="34" charset="0"/>
              <a:buChar char="•"/>
              <a:tabLst/>
              <a:defRPr/>
            </a:pPr>
            <a:r>
              <a:rPr kumimoji="0" lang="en-CA"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Properly wash hands </a:t>
            </a:r>
            <a:r>
              <a:rPr kumimoji="0" lang="en-CA" sz="1200" b="0" i="0" u="sng"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before </a:t>
            </a:r>
            <a:r>
              <a:rPr kumimoji="0" lang="en-CA"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and </a:t>
            </a:r>
            <a:r>
              <a:rPr kumimoji="0" lang="en-CA" sz="1200" b="0" i="0" u="sng"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after</a:t>
            </a:r>
            <a:r>
              <a:rPr kumimoji="0" lang="en-CA"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handling eggs (warm water and </a:t>
            </a:r>
            <a:r>
              <a:rPr kumimoji="0" lang="en-CA" sz="1200" b="0" i="0" u="none" strike="noStrike" kern="1200" cap="none" spc="0" normalizeH="0" baseline="0" noProof="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sopa</a:t>
            </a:r>
            <a:r>
              <a:rPr kumimoji="0" lang="en-CA"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for 20 seconds)</a:t>
            </a:r>
          </a:p>
          <a:p>
            <a:pPr marL="571500" marR="0" lvl="0" indent="-342900" algn="l" defTabSz="914400" rtl="0" eaLnBrk="1" fontAlgn="auto" latinLnBrk="0" hangingPunct="1">
              <a:lnSpc>
                <a:spcPct val="107000"/>
              </a:lnSpc>
              <a:spcBef>
                <a:spcPts val="600"/>
              </a:spcBef>
              <a:spcAft>
                <a:spcPts val="1200"/>
              </a:spcAft>
              <a:buClr>
                <a:srgbClr val="006345"/>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a:t>
            </a:r>
            <a:r>
              <a:rPr kumimoji="0" lang="en-CA" sz="1200" b="0" i="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ook eggs thoroughly </a:t>
            </a:r>
            <a:r>
              <a:rPr kumimoji="0" lang="en-US" sz="1200" b="0" i="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until both the yolk and white are firm and not runny.</a:t>
            </a:r>
            <a:endParaRPr kumimoji="0" lang="en-CA" sz="1200" b="0" i="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342900" algn="l" defTabSz="914400" rtl="0" eaLnBrk="1" fontAlgn="auto" latinLnBrk="0" hangingPunct="1">
              <a:lnSpc>
                <a:spcPct val="107000"/>
              </a:lnSpc>
              <a:spcBef>
                <a:spcPts val="600"/>
              </a:spcBef>
              <a:spcAft>
                <a:spcPts val="1200"/>
              </a:spcAft>
              <a:buClr>
                <a:srgbClr val="006345"/>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Follow proper </a:t>
            </a:r>
            <a:r>
              <a:rPr kumimoji="0" lang="en-CA" sz="1200" b="0" i="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cleaning and sanitizing </a:t>
            </a:r>
            <a:r>
              <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techniques to avoid cross-contamination</a:t>
            </a:r>
          </a:p>
          <a:p>
            <a:pPr marL="571500" marR="0" lvl="0" indent="-342900" algn="l" defTabSz="914400" rtl="0" eaLnBrk="1" fontAlgn="auto" latinLnBrk="0" hangingPunct="1">
              <a:lnSpc>
                <a:spcPct val="107000"/>
              </a:lnSpc>
              <a:spcBef>
                <a:spcPts val="600"/>
              </a:spcBef>
              <a:spcAft>
                <a:spcPts val="1200"/>
              </a:spcAft>
              <a:buClr>
                <a:srgbClr val="006345"/>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Use warm water and soap and food grade sanitizer to thoroughly wash and sanitize all utensils, countertops, and cutting boards after handling raw eggs.</a:t>
            </a:r>
            <a:r>
              <a:rPr kumimoji="0" lang="en-CA" sz="1200" b="0" i="0" u="sng" strike="noStrike" kern="1200" cap="none" spc="0" normalizeH="0" baseline="0" noProof="0" dirty="0">
                <a:ln>
                  <a:noFill/>
                </a:ln>
                <a:solidFill>
                  <a:srgbClr val="008080"/>
                </a:solidFill>
                <a:effectLst/>
                <a:uLnTx/>
                <a:uFillTx/>
                <a:latin typeface="Arial" panose="020B0604020202020204" pitchFamily="34" charset="0"/>
                <a:ea typeface="Calibri" panose="020F0502020204030204" pitchFamily="34" charset="0"/>
                <a:cs typeface="Arial" panose="020B0604020202020204" pitchFamily="34" charset="0"/>
              </a:rPr>
              <a:t> </a:t>
            </a:r>
          </a:p>
          <a:p>
            <a:endParaRPr lang="en-US" sz="1200" kern="1200">
              <a:solidFill>
                <a:schemeClr val="tx1"/>
              </a:solidFill>
              <a:effectLst/>
              <a:latin typeface="+mn-lt"/>
              <a:ea typeface="+mn-ea"/>
              <a:cs typeface="+mn-cs"/>
            </a:endParaRPr>
          </a:p>
          <a:p>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720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In order to properly clean and sanitize equipment in a dishwasher, it must be commercial grade and meet the Ontario Food Premises Regulation.  Usually commercial dishwashers have the temperature gauge located on the outside of the dishwasher. </a:t>
            </a:r>
            <a:r>
              <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code sets out the minimum standards that each food premises must meet.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2514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Many locations do not have a commercial dishwasher, in these cases, dishes will need to be handwashed using the three compartment sink method. The next two slides will cover these topics in more depth.</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346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When using the three-sink method to wash dishes follow these steps: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a:solidFill>
                  <a:schemeClr val="tx1"/>
                </a:solidFill>
                <a:effectLst/>
                <a:latin typeface="+mn-lt"/>
                <a:ea typeface="+mn-ea"/>
                <a:cs typeface="+mn-cs"/>
              </a:rPr>
              <a:t>Scrape off any excess food and rinse the dishes before starting to wash</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a:solidFill>
                  <a:schemeClr val="tx1"/>
                </a:solidFill>
                <a:effectLst/>
                <a:latin typeface="+mn-lt"/>
                <a:ea typeface="+mn-ea"/>
                <a:cs typeface="+mn-cs"/>
              </a:rPr>
              <a:t>Ensure all sinks are clean. Fill the first sink with warm water and dish soap. Dishes will be washed in this sink</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a:solidFill>
                  <a:schemeClr val="tx1"/>
                </a:solidFill>
                <a:effectLst/>
                <a:latin typeface="+mn-lt"/>
                <a:ea typeface="+mn-ea"/>
                <a:cs typeface="+mn-cs"/>
              </a:rPr>
              <a:t>Fill the second sink with clean water, temperature no less than 43 Celsius or 110 Fahrenheit. This is the sink that dishes will be rinsed in. Note if you don’t have 3 sinks clean bins can be used.</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a:solidFill>
                  <a:schemeClr val="tx1"/>
                </a:solidFill>
                <a:effectLst/>
                <a:latin typeface="+mn-lt"/>
                <a:ea typeface="+mn-ea"/>
                <a:cs typeface="+mn-cs"/>
              </a:rPr>
              <a:t>The third sink is where the dishes are sanitized using a food grade sanitizing solution like chlorine, ammonia, or iodine. </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a:solidFill>
                  <a:schemeClr val="tx1"/>
                </a:solidFill>
                <a:effectLst/>
                <a:latin typeface="+mn-lt"/>
                <a:ea typeface="+mn-ea"/>
                <a:cs typeface="+mn-cs"/>
              </a:rPr>
              <a:t>The final step of this process is to air dry the dishes or, dry with paper towels, and store the dishes in a safe, clean and secure place</a:t>
            </a:r>
            <a:endParaRPr lang="en-US" sz="1200" kern="1200">
              <a:solidFill>
                <a:schemeClr val="tx1"/>
              </a:solidFill>
              <a:effectLst/>
              <a:latin typeface="+mn-lt"/>
              <a:ea typeface="+mn-ea"/>
              <a:cs typeface="+mn-cs"/>
            </a:endParaRPr>
          </a:p>
          <a:p>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73357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CA" sz="1200" kern="1200">
                <a:solidFill>
                  <a:schemeClr val="tx1"/>
                </a:solidFill>
                <a:effectLst/>
                <a:latin typeface="+mn-lt"/>
                <a:ea typeface="+mn-ea"/>
                <a:cs typeface="+mn-cs"/>
              </a:rPr>
              <a:t>Check with your school administration or agency to determine the type of food grade sanitizer that should be used.</a:t>
            </a:r>
            <a:r>
              <a:rPr lang="en-CA"/>
              <a:t> </a:t>
            </a:r>
            <a:r>
              <a:rPr lang="en-CA" sz="1200" kern="1200">
                <a:solidFill>
                  <a:schemeClr val="tx1"/>
                </a:solidFill>
                <a:effectLst/>
                <a:latin typeface="+mn-lt"/>
                <a:ea typeface="+mn-ea"/>
                <a:cs typeface="+mn-cs"/>
              </a:rPr>
              <a:t> If you are looking for a quaternary compound sanitizer it can be sourced from can be SEMCO on 893 Dundas street it is called Buckeye Sani-Q.</a:t>
            </a:r>
            <a:r>
              <a:rPr lang="en-CA"/>
              <a:t> In Woodstock you can source sanitizer from Easy Way Cleaning at 11 Houser's Lane. </a:t>
            </a: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900">
                <a:ea typeface="+mn-lt"/>
                <a:cs typeface="+mn-lt"/>
              </a:rPr>
              <a:t>Watch the following </a:t>
            </a:r>
            <a:r>
              <a:rPr lang="en-CA" sz="900">
                <a:ea typeface="+mn-lt"/>
                <a:cs typeface="+mn-lt"/>
                <a:hlinkClick r:id="rId3"/>
              </a:rPr>
              <a:t>video</a:t>
            </a:r>
            <a:r>
              <a:rPr lang="en-CA" sz="900">
                <a:ea typeface="+mn-lt"/>
                <a:cs typeface="+mn-lt"/>
              </a:rPr>
              <a:t> to learn how to use a quaternary compound sanitizing solution</a:t>
            </a:r>
            <a:endParaRPr lang="en-US" sz="900"/>
          </a:p>
          <a:p>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89836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This demonstration will show how to dilute and use a quaternary compound food grade sanitizing solution.  The diluted sanitizing solution is used to  sanitize cooking surfaces before and after use, and also used to sanitize the dishes after they have been washed and rinsed. All dishes and equipment needed for the cooking sessions should always be washed, rinsed and sanitized before using. </a:t>
            </a:r>
          </a:p>
          <a:p>
            <a:endParaRPr lang="en-US"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To sanitize the cooking surfaces,  dilute the sanitizing solution to the proper concentration and put into a  spray bottle like this one. It is also important to label the spray bottle according to WHMIS requirements.</a:t>
            </a:r>
            <a:endParaRPr lang="en-US" sz="1200" kern="1200">
              <a:solidFill>
                <a:schemeClr val="tx1"/>
              </a:solidFill>
              <a:effectLst/>
              <a:latin typeface="+mn-lt"/>
              <a:ea typeface="+mn-ea"/>
              <a:cs typeface="+mn-cs"/>
            </a:endParaRP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To sanitize dishes or equipment, use a clean sink or bin such as this one. Fill the bin with hot water at least 24 degrees Celsius or 75 degrees Fahrenheit and dilute to the sanitizing solution to the proper concentration.</a:t>
            </a:r>
            <a:endParaRPr lang="en-US" sz="1200" kern="1200">
              <a:solidFill>
                <a:schemeClr val="tx1"/>
              </a:solidFill>
              <a:effectLst/>
              <a:latin typeface="+mn-lt"/>
              <a:ea typeface="+mn-ea"/>
              <a:cs typeface="+mn-cs"/>
            </a:endParaRP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Here are the steps to follow when diluting the food grade sanitizer to the proper dilution:  </a:t>
            </a:r>
          </a:p>
          <a:p>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CA" sz="1200" kern="1200">
                <a:solidFill>
                  <a:schemeClr val="tx1"/>
                </a:solidFill>
                <a:effectLst/>
                <a:latin typeface="+mn-lt"/>
                <a:ea typeface="+mn-ea"/>
                <a:cs typeface="+mn-cs"/>
              </a:rPr>
              <a:t>Before you begin,  be sure to  read the instructions on the product label to identify any type of protective equipment to be worn when using the sanitizer and to be aware of other important safety information.</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CA" sz="1200" kern="1200">
                <a:solidFill>
                  <a:schemeClr val="tx1"/>
                </a:solidFill>
                <a:effectLst/>
                <a:latin typeface="+mn-lt"/>
                <a:ea typeface="+mn-ea"/>
                <a:cs typeface="+mn-cs"/>
              </a:rPr>
              <a:t>For this demonstration, Buckeye Sani Q will be used. It is a type of food grade sanitizing solution. When using this particular sanitizer  it is recommended that goggles and gloves are worn as protective equipment.  </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CA" sz="1200" kern="1200">
                <a:solidFill>
                  <a:schemeClr val="tx1"/>
                </a:solidFill>
                <a:effectLst/>
                <a:latin typeface="+mn-lt"/>
                <a:ea typeface="+mn-ea"/>
                <a:cs typeface="+mn-cs"/>
              </a:rPr>
              <a:t>Quaternary Ammonium sanitizers such as this one should be diluted to a concertation of 200 ppm. The dilution ratio of Sani-Q to hot water is 1 teaspoon of sanitizer to 1 liter of hot water. </a:t>
            </a:r>
          </a:p>
          <a:p>
            <a:pPr marL="171450" indent="-171450">
              <a:buFont typeface="Arial" panose="020B0604020202020204" pitchFamily="34" charset="0"/>
              <a:buChar char="•"/>
            </a:pPr>
            <a:endParaRPr lang="en-US"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This is a clean bucket with 4 litres of  hot water in it, therefore, to get to a concentration of 200 ppm  4 tsp of the sanitizer solution will need to be added. Once added stir with a large spoon.  Then test the solution to ensure it is at 200 ppm. </a:t>
            </a:r>
          </a:p>
          <a:p>
            <a:endParaRPr lang="en-US"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To test the concentration, take a piece of sanitizer test strip, which you will need to buy when purchasing the food grade sanitizer.  Make sure it is for quaternary ammonium. Dip the test strip into the solution in the bucket. Keep the test strip in the water for 10 seconds. Remove the test strip from the solution and check the test strip against the colour indicator on the test strip container. The test strip should be similar in color to the colour indicator for 200 parts per million. </a:t>
            </a:r>
            <a:endParaRPr lang="en-US" sz="1200" kern="1200">
              <a:solidFill>
                <a:schemeClr val="tx1"/>
              </a:solidFill>
              <a:effectLst/>
              <a:latin typeface="+mn-lt"/>
              <a:ea typeface="+mn-ea"/>
              <a:cs typeface="+mn-cs"/>
            </a:endParaRP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Before sanitizing any dishes, transfer some of the solution into a labelled spray bottle which then can be used to sanitize cooking surfaces. The label on the spray bottle should include information such as: </a:t>
            </a:r>
            <a:r>
              <a:rPr lang="en-US" sz="1200" kern="1200">
                <a:solidFill>
                  <a:schemeClr val="tx1"/>
                </a:solidFill>
                <a:effectLst/>
                <a:latin typeface="+mn-lt"/>
                <a:ea typeface="+mn-ea"/>
                <a:cs typeface="+mn-cs"/>
              </a:rPr>
              <a:t>product name,  concentration, information for the safe handling of the product and statement that the Material Safety Data Sheet is available.</a:t>
            </a:r>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29</a:t>
            </a:fld>
            <a:endParaRPr lang="en-US"/>
          </a:p>
        </p:txBody>
      </p:sp>
    </p:spTree>
    <p:extLst>
      <p:ext uri="{BB962C8B-B14F-4D97-AF65-F5344CB8AC3E}">
        <p14:creationId xmlns:p14="http://schemas.microsoft.com/office/powerpoint/2010/main" val="2696977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Canada’s Food Guide recommends a variety of  vegetables and fruit, whole grains, and protein foods with an emphasis on plant-based proteins to support health and well-being. Each recipe includes a vegetable and/or fruit. Participants learn to make tasty recipes that increase vegetable and/or fruit intake.</a:t>
            </a:r>
            <a:endParaRPr lang="en-US"/>
          </a:p>
          <a:p>
            <a:r>
              <a:rPr lang="en-CA"/>
              <a:t>  </a:t>
            </a:r>
            <a:endParaRPr lang="en-CA">
              <a:cs typeface="Calibri"/>
            </a:endParaRPr>
          </a:p>
          <a:p>
            <a:r>
              <a:rPr lang="en-CA"/>
              <a:t>The program also focuses on whole grains and plant-based proteins like beans and legumes to align with Canada’s Food Guide. Therefore, participants are learning important cooking skills and using ingredients that support Canada’s Food Guide.</a:t>
            </a:r>
            <a:endParaRPr lang="en-CA">
              <a:cs typeface="Calibri"/>
            </a:endParaRPr>
          </a:p>
          <a:p>
            <a:endParaRPr lang="en-CA">
              <a:cs typeface="Calibri"/>
            </a:endParaRPr>
          </a:p>
          <a:p>
            <a:endParaRPr lang="en-US"/>
          </a:p>
          <a:p>
            <a:endParaRPr lang="en-US" b="1">
              <a:cs typeface="Calibri"/>
            </a:endParaRPr>
          </a:p>
          <a:p>
            <a:endParaRPr lang="en-US" sz="900" b="1">
              <a:cs typeface="Calibri" panose="020F0502020204030204"/>
            </a:endParaRPr>
          </a:p>
        </p:txBody>
      </p:sp>
      <p:sp>
        <p:nvSpPr>
          <p:cNvPr id="4" name="Slide Number Placeholder 3"/>
          <p:cNvSpPr>
            <a:spLocks noGrp="1"/>
          </p:cNvSpPr>
          <p:nvPr>
            <p:ph type="sldNum" sz="quarter" idx="10"/>
          </p:nvPr>
        </p:nvSpPr>
        <p:spPr/>
        <p:txBody>
          <a:bodyPr/>
          <a:lstStyle/>
          <a:p>
            <a:fld id="{5E099B79-DA88-4324-A586-F62379DCDD6C}" type="slidenum">
              <a:rPr lang="en-CA" smtClean="0"/>
              <a:t>3</a:t>
            </a:fld>
            <a:endParaRPr lang="en-CA"/>
          </a:p>
        </p:txBody>
      </p:sp>
    </p:spTree>
    <p:extLst>
      <p:ext uri="{BB962C8B-B14F-4D97-AF65-F5344CB8AC3E}">
        <p14:creationId xmlns:p14="http://schemas.microsoft.com/office/powerpoint/2010/main" val="40511366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Since knives will be used extensively in the cooking program, participants will need instruction and practice with safe knife handling. The following are important tips to communicate and demonstrate to participants to help ensure safety when using a knife.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When carrying a knife, it is important to hold it so that the tip of the blade faces downwards or towards the floor. </a:t>
            </a:r>
          </a:p>
          <a:p>
            <a:r>
              <a:rPr lang="en-US" sz="1200" kern="1200">
                <a:solidFill>
                  <a:schemeClr val="tx1"/>
                </a:solidFill>
                <a:effectLst/>
                <a:latin typeface="+mn-lt"/>
                <a:ea typeface="+mn-ea"/>
                <a:cs typeface="+mn-cs"/>
              </a:rPr>
              <a:t>If a knife falls never try to catch it as an injury may result.   Call out to others that a knife is falling and to move back. Let it fall to the ground and then safely pick it up.</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Sharp knives are safer to use compared to ones that are dull. When a knife is dull it can result in pressing harder which could result in a slip with the knife.</a:t>
            </a:r>
          </a:p>
          <a:p>
            <a:endParaRPr lang="en-CA"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When cutting, hold the knife by the handle and always cut away from the body and not towards it. </a:t>
            </a:r>
          </a:p>
          <a:p>
            <a:r>
              <a:rPr lang="en-US" sz="1200" kern="1200">
                <a:solidFill>
                  <a:schemeClr val="tx1"/>
                </a:solidFill>
                <a:effectLst/>
                <a:latin typeface="+mn-lt"/>
                <a:ea typeface="+mn-ea"/>
                <a:cs typeface="+mn-cs"/>
              </a:rPr>
              <a:t>Never try to cut something while holding it. </a:t>
            </a:r>
          </a:p>
          <a:p>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Always use a cutting board to cut on. Stabilize  the cutting board using a clean wet cloth or paper towel to act as a traction between the cutting board and the countertop. This will ensure safety when chopping. </a:t>
            </a: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There is a knife safety poster on the portal with all of this information. I am also going to show a video next which reviews proper knife handling. </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CA"/>
              <a:t>Image source: https://pixabay.com/photos/paprika-yellow-to-cut-knife-cook-4044059/</a:t>
            </a:r>
          </a:p>
        </p:txBody>
      </p:sp>
      <p:sp>
        <p:nvSpPr>
          <p:cNvPr id="4" name="Slide Number Placeholder 3"/>
          <p:cNvSpPr>
            <a:spLocks noGrp="1"/>
          </p:cNvSpPr>
          <p:nvPr>
            <p:ph type="sldNum" sz="quarter" idx="5"/>
          </p:nvPr>
        </p:nvSpPr>
        <p:spPr/>
        <p:txBody>
          <a:bodyPr/>
          <a:lstStyle/>
          <a:p>
            <a:fld id="{E4408D5C-E217-4DCE-AEAF-7B544CA80B07}" type="slidenum">
              <a:rPr lang="en-US" smtClean="0"/>
              <a:t>30</a:t>
            </a:fld>
            <a:endParaRPr lang="en-US"/>
          </a:p>
        </p:txBody>
      </p:sp>
    </p:spTree>
    <p:extLst>
      <p:ext uri="{BB962C8B-B14F-4D97-AF65-F5344CB8AC3E}">
        <p14:creationId xmlns:p14="http://schemas.microsoft.com/office/powerpoint/2010/main" val="22291846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Since knives will be used extensively in the cooking program, participants will need instruction and practice with safe knife handling. The following are important tips to communicate and demonstrate to participants to help ensure safety when using a knife.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When carrying a knife, it is important to hold it so that the tip of the blade faces downwards or towards the floor. </a:t>
            </a:r>
          </a:p>
          <a:p>
            <a:r>
              <a:rPr lang="en-US" sz="1200" kern="1200">
                <a:solidFill>
                  <a:schemeClr val="tx1"/>
                </a:solidFill>
                <a:effectLst/>
                <a:latin typeface="+mn-lt"/>
                <a:ea typeface="+mn-ea"/>
                <a:cs typeface="+mn-cs"/>
              </a:rPr>
              <a:t>If a knife falls never try to catch it as an injury may result.   Call out to others that a knife is falling and to move back. Let it fall to the ground and then safely pick it up.</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Sharp knives are safer to use compared to ones that are dull. When a knife is dull it can result in pressing harder which could result in a slip with the knife.</a:t>
            </a:r>
          </a:p>
          <a:p>
            <a:endParaRPr lang="en-CA"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When cutting, hold the knife by the handle and always cut away from the body and not towards it. </a:t>
            </a:r>
          </a:p>
          <a:p>
            <a:r>
              <a:rPr lang="en-US" sz="1200" kern="1200">
                <a:solidFill>
                  <a:schemeClr val="tx1"/>
                </a:solidFill>
                <a:effectLst/>
                <a:latin typeface="+mn-lt"/>
                <a:ea typeface="+mn-ea"/>
                <a:cs typeface="+mn-cs"/>
              </a:rPr>
              <a:t>Never try to cut something while holding it. </a:t>
            </a:r>
          </a:p>
          <a:p>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Always use a cutting board to cut on. Stabilize  the cutting board using a clean wet cloth or paper towel to act as a traction between the cutting board and the countertop. This will ensure safety when chopping. </a:t>
            </a: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There is a knife safety poster on the portal with all of this information. I am also going to show a video next which reviews proper knife handling. </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31</a:t>
            </a:fld>
            <a:endParaRPr lang="en-US"/>
          </a:p>
        </p:txBody>
      </p:sp>
    </p:spTree>
    <p:extLst>
      <p:ext uri="{BB962C8B-B14F-4D97-AF65-F5344CB8AC3E}">
        <p14:creationId xmlns:p14="http://schemas.microsoft.com/office/powerpoint/2010/main" val="32665885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To prevent burns, always use oven mitts to lift hot items and always tell participants to ask for help if the equipment is too heavy. </a:t>
            </a:r>
          </a:p>
          <a:p>
            <a:endParaRPr lang="en-US"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To prevent shocks, hands must be dry when plugging in electrical equipment to an outlet.  Also make sure that the equipment you are using is turned off before plugging it in. </a:t>
            </a:r>
            <a:endParaRPr lang="en-US" sz="1200" kern="1200">
              <a:solidFill>
                <a:schemeClr val="tx1"/>
              </a:solidFill>
              <a:effectLst/>
              <a:latin typeface="+mn-lt"/>
              <a:ea typeface="+mn-ea"/>
              <a:cs typeface="+mn-cs"/>
            </a:endParaRPr>
          </a:p>
          <a:p>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7531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First aid training is not a requirement of facilitators; however, someone from your location with first aid training must be present and available when the program is running.</a:t>
            </a:r>
            <a:endParaRPr lang="en-US" sz="1200" kern="1200">
              <a:solidFill>
                <a:schemeClr val="tx1"/>
              </a:solidFill>
              <a:effectLst/>
              <a:latin typeface="+mn-lt"/>
              <a:ea typeface="+mn-ea"/>
              <a:cs typeface="+mn-cs"/>
            </a:endParaRPr>
          </a:p>
          <a:p>
            <a:endParaRPr lang="en-CA"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If a participant cuts their hand or finger, clean the wound and apply a sterile band aid. The participant must then wear a glove on the injured hand to continue participating in the program</a:t>
            </a:r>
            <a:r>
              <a:rPr lang="en-CA" sz="1200" kern="1200">
                <a:solidFill>
                  <a:schemeClr val="tx1"/>
                </a:solidFill>
                <a:effectLst/>
                <a:highlight>
                  <a:srgbClr val="FFFF00"/>
                </a:highlight>
                <a:latin typeface="+mn-lt"/>
                <a:ea typeface="+mn-ea"/>
                <a:cs typeface="+mn-cs"/>
              </a:rPr>
              <a:t>. </a:t>
            </a:r>
            <a:r>
              <a:rPr lang="en-US" sz="1200" kern="1200">
                <a:solidFill>
                  <a:schemeClr val="tx1"/>
                </a:solidFill>
                <a:effectLst/>
                <a:highlight>
                  <a:srgbClr val="FFFF00"/>
                </a:highlight>
                <a:latin typeface="+mn-lt"/>
                <a:ea typeface="+mn-ea"/>
                <a:cs typeface="+mn-cs"/>
              </a:rPr>
              <a:t>Any food or equipment that comes in to contact directly with the </a:t>
            </a:r>
            <a:r>
              <a:rPr lang="en-US">
                <a:highlight>
                  <a:srgbClr val="FFFF00"/>
                </a:highlight>
              </a:rPr>
              <a:t>wound</a:t>
            </a:r>
            <a:r>
              <a:rPr lang="en-US" sz="1200" kern="1200">
                <a:solidFill>
                  <a:schemeClr val="tx1"/>
                </a:solidFill>
                <a:effectLst/>
                <a:highlight>
                  <a:srgbClr val="FFFF00"/>
                </a:highlight>
                <a:latin typeface="+mn-lt"/>
                <a:ea typeface="+mn-ea"/>
                <a:cs typeface="+mn-cs"/>
              </a:rPr>
              <a:t> should be discarded and the equipment cleaned and sanitized respectively</a:t>
            </a:r>
            <a:r>
              <a:rPr lang="en-US">
                <a:highlight>
                  <a:srgbClr val="FFFF00"/>
                </a:highlight>
              </a:rPr>
              <a:t>.</a:t>
            </a:r>
            <a:endParaRPr lang="en-US" sz="1200" kern="1200">
              <a:solidFill>
                <a:schemeClr val="tx1"/>
              </a:solidFill>
              <a:effectLst/>
              <a:highlight>
                <a:srgbClr val="FFFF00"/>
              </a:highlight>
              <a:latin typeface="+mn-lt"/>
              <a:ea typeface="+mn-ea"/>
              <a:cs typeface="+mn-cs"/>
            </a:endParaRPr>
          </a:p>
          <a:p>
            <a:endParaRPr lang="en-CA" sz="1200">
              <a:latin typeface="Tw Cen MT (Body)"/>
              <a:cs typeface="Arial" panose="020B0604020202020204" pitchFamily="34" charset="0"/>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33</a:t>
            </a:fld>
            <a:endParaRPr lang="en-US"/>
          </a:p>
        </p:txBody>
      </p:sp>
    </p:spTree>
    <p:extLst>
      <p:ext uri="{BB962C8B-B14F-4D97-AF65-F5344CB8AC3E}">
        <p14:creationId xmlns:p14="http://schemas.microsoft.com/office/powerpoint/2010/main" val="39718983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Let’s Get </a:t>
            </a:r>
            <a:r>
              <a:rPr lang="en-US" err="1"/>
              <a:t>Cookin</a:t>
            </a:r>
            <a:r>
              <a:rPr lang="en-US"/>
              <a:t>’ Program consists of 7 sessions in total.  The first session is the orientation session and is mandatory. During this session you will review important information such as food safety, kitchen safety, and knife skills with the participants. In addition, the participants will be making one recipe. </a:t>
            </a:r>
          </a:p>
          <a:p>
            <a:endParaRPr lang="en-US"/>
          </a:p>
          <a:p>
            <a:r>
              <a:rPr lang="en-US"/>
              <a:t>Following the orientation session there are 6 themed cooking sessions. Each cooking session includes 2 recipes. </a:t>
            </a:r>
          </a:p>
          <a:p>
            <a:endParaRPr lang="en-US"/>
          </a:p>
          <a:p>
            <a:r>
              <a:rPr lang="en-US"/>
              <a:t>A ratio of 1 facilitator to 5 students is recommended for all cooking sessions for safety reasons. </a:t>
            </a:r>
          </a:p>
          <a:p>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408D5C-E217-4DCE-AEAF-7B544CA80B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4275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focus on the layout of the orientation session. </a:t>
            </a:r>
          </a:p>
          <a:p>
            <a:endParaRPr lang="en-US"/>
          </a:p>
          <a:p>
            <a:r>
              <a:rPr lang="en-US" sz="1200" kern="1200">
                <a:solidFill>
                  <a:schemeClr val="tx1"/>
                </a:solidFill>
                <a:effectLst/>
                <a:latin typeface="+mn-lt"/>
                <a:ea typeface="+mn-ea"/>
                <a:cs typeface="+mn-cs"/>
              </a:rPr>
              <a:t>At the beginning of the first session, you can collect the consent forms signed by parents or guardians.  During this session, participants will learn about food safety, safe knife handling and set the ground rules. Participants will have an opportunity to practice their knife skills with one of the recipes found in the orientation recipe section.   </a:t>
            </a:r>
          </a:p>
          <a:p>
            <a:r>
              <a:rPr lang="en-US" sz="1200" kern="1200">
                <a:solidFill>
                  <a:schemeClr val="tx1"/>
                </a:solidFill>
                <a:effectLst/>
                <a:latin typeface="+mn-lt"/>
                <a:ea typeface="+mn-ea"/>
                <a:cs typeface="+mn-cs"/>
              </a:rPr>
              <a:t>Attendance forms are also available on the portal to track attendance at each session. </a:t>
            </a:r>
          </a:p>
          <a:p>
            <a:endParaRPr lang="en-US"/>
          </a:p>
        </p:txBody>
      </p:sp>
      <p:sp>
        <p:nvSpPr>
          <p:cNvPr id="4" name="Slide Number Placeholder 3"/>
          <p:cNvSpPr>
            <a:spLocks noGrp="1"/>
          </p:cNvSpPr>
          <p:nvPr>
            <p:ph type="sldNum" sz="quarter" idx="5"/>
          </p:nvPr>
        </p:nvSpPr>
        <p:spPr/>
        <p:txBody>
          <a:bodyPr/>
          <a:lstStyle/>
          <a:p>
            <a:fld id="{E4408D5C-E217-4DCE-AEAF-7B544CA80B07}" type="slidenum">
              <a:rPr lang="en-US" smtClean="0"/>
              <a:t>35</a:t>
            </a:fld>
            <a:endParaRPr lang="en-US"/>
          </a:p>
        </p:txBody>
      </p:sp>
    </p:spTree>
    <p:extLst>
      <p:ext uri="{BB962C8B-B14F-4D97-AF65-F5344CB8AC3E}">
        <p14:creationId xmlns:p14="http://schemas.microsoft.com/office/powerpoint/2010/main" val="4387260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Following the orientation session, the cooking sessions will begin! </a:t>
            </a:r>
          </a:p>
          <a:p>
            <a:endParaRPr lang="en-US"/>
          </a:p>
          <a:p>
            <a:r>
              <a:rPr lang="en-US" dirty="0"/>
              <a:t>Every cooking session is themed and involves making two recipes. Each recipe takes approximately 30 minutes to prepare, some recipes may take a bit longer. The recipes either do not require cooking or use a skillet.  Both a shopping and equipment list is provided for each recipe and all of this is available on the portal. </a:t>
            </a:r>
            <a:endParaRPr lang="en-CA" dirty="0"/>
          </a:p>
        </p:txBody>
      </p:sp>
      <p:sp>
        <p:nvSpPr>
          <p:cNvPr id="4" name="Slide Number Placeholder 3"/>
          <p:cNvSpPr>
            <a:spLocks noGrp="1"/>
          </p:cNvSpPr>
          <p:nvPr>
            <p:ph type="sldNum" sz="quarter" idx="5"/>
          </p:nvPr>
        </p:nvSpPr>
        <p:spPr/>
        <p:txBody>
          <a:bodyPr/>
          <a:lstStyle/>
          <a:p>
            <a:fld id="{E4408D5C-E217-4DCE-AEAF-7B544CA80B07}" type="slidenum">
              <a:rPr lang="en-US" smtClean="0"/>
              <a:t>36</a:t>
            </a:fld>
            <a:endParaRPr lang="en-US"/>
          </a:p>
        </p:txBody>
      </p:sp>
    </p:spTree>
    <p:extLst>
      <p:ext uri="{BB962C8B-B14F-4D97-AF65-F5344CB8AC3E}">
        <p14:creationId xmlns:p14="http://schemas.microsoft.com/office/powerpoint/2010/main" val="40631473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each cooking session  is themed such as Begin with Breakfast, Dinner Delights and Spice it up!.  It is important to follow the recipes.  The portal offers suggestions for minor substitutions in the event an ingredient can’t be sourced or is expensive </a:t>
            </a:r>
            <a:endParaRPr lang="en-CA" dirty="0"/>
          </a:p>
        </p:txBody>
      </p:sp>
      <p:sp>
        <p:nvSpPr>
          <p:cNvPr id="4" name="Slide Number Placeholder 3"/>
          <p:cNvSpPr>
            <a:spLocks noGrp="1"/>
          </p:cNvSpPr>
          <p:nvPr>
            <p:ph type="sldNum" sz="quarter" idx="5"/>
          </p:nvPr>
        </p:nvSpPr>
        <p:spPr/>
        <p:txBody>
          <a:bodyPr/>
          <a:lstStyle/>
          <a:p>
            <a:fld id="{E4408D5C-E217-4DCE-AEAF-7B544CA80B07}" type="slidenum">
              <a:rPr lang="en-US" smtClean="0"/>
              <a:t>37</a:t>
            </a:fld>
            <a:endParaRPr lang="en-US"/>
          </a:p>
        </p:txBody>
      </p:sp>
    </p:spTree>
    <p:extLst>
      <p:ext uri="{BB962C8B-B14F-4D97-AF65-F5344CB8AC3E}">
        <p14:creationId xmlns:p14="http://schemas.microsoft.com/office/powerpoint/2010/main" val="17703078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buClr>
                <a:srgbClr val="FF0000"/>
              </a:buClr>
              <a:defRPr/>
            </a:pPr>
            <a:r>
              <a:rPr lang="en-CA" sz="1200" kern="1200">
                <a:solidFill>
                  <a:schemeClr val="tx1"/>
                </a:solidFill>
                <a:effectLst/>
                <a:latin typeface="+mn-lt"/>
                <a:ea typeface="+mn-ea"/>
                <a:cs typeface="+mn-cs"/>
              </a:rPr>
              <a:t>At the end of each cooking session, participants can sample the food prepared. Encourage participants to plate their recipes in an attractive way.</a:t>
            </a:r>
            <a:r>
              <a:rPr lang="en-CA"/>
              <a:t> Participants should not be pressured to try the foods prepared or to taste "just one bite" as this can create a negative experience.</a:t>
            </a:r>
            <a:endParaRPr lang="en-US" sz="1200" kern="120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
                <a:srgbClr val="FF0000"/>
              </a:buClr>
              <a:buSzTx/>
              <a:buFontTx/>
              <a:buNone/>
              <a:tabLst/>
              <a:defRPr/>
            </a:pPr>
            <a:endParaRPr lang="en-CA" sz="1200" kern="120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
                <a:srgbClr val="FF0000"/>
              </a:buClr>
              <a:buSzTx/>
              <a:buFontTx/>
              <a:buNone/>
              <a:tabLst/>
              <a:defRPr/>
            </a:pPr>
            <a:endParaRPr lang="en-CA" sz="1200" kern="120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
                <a:srgbClr val="FF0000"/>
              </a:buClr>
              <a:buSzTx/>
              <a:buFontTx/>
              <a:buNone/>
              <a:tabLst/>
              <a:defRPr/>
            </a:pPr>
            <a:r>
              <a:rPr lang="en-CA" sz="1200" kern="1200">
                <a:solidFill>
                  <a:schemeClr val="tx1"/>
                </a:solidFill>
                <a:effectLst/>
                <a:latin typeface="+mn-lt"/>
                <a:ea typeface="+mn-ea"/>
                <a:cs typeface="+mn-cs"/>
              </a:rPr>
              <a:t>If possible, have the group sit down and eat together. Remember, it is up to the participant whether or not they want to try a certain food and it is your responsibility to create a positive environment where everyone can come together to socialize and enjoy some delicious tasting food! </a:t>
            </a:r>
            <a:endParaRPr lang="en-US" sz="1200" kern="120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
                <a:srgbClr val="FF0000"/>
              </a:buClr>
              <a:buSzTx/>
              <a:buFontTx/>
              <a:buNone/>
              <a:tabLst/>
              <a:defRPr/>
            </a:pPr>
            <a:endParaRPr kumimoji="0" lang="en-CA" sz="2500" b="0" i="0" u="none" strike="noStrike" kern="1200" cap="none" spc="0" normalizeH="0" baseline="0" noProof="0">
              <a:ln>
                <a:noFill/>
              </a:ln>
              <a:solidFill>
                <a:srgbClr val="000000"/>
              </a:solidFill>
              <a:effectLst/>
              <a:uLnTx/>
              <a:uFillTx/>
              <a:latin typeface="Tw Cen MT (Body)"/>
              <a:cs typeface="Arial" pitchFamily="34" charset="0"/>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38</a:t>
            </a:fld>
            <a:endParaRPr lang="en-US"/>
          </a:p>
        </p:txBody>
      </p:sp>
    </p:spTree>
    <p:extLst>
      <p:ext uri="{BB962C8B-B14F-4D97-AF65-F5344CB8AC3E}">
        <p14:creationId xmlns:p14="http://schemas.microsoft.com/office/powerpoint/2010/main" val="12508520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Congratulations! You have now completed the webinar. Your only step now to be able to facilitate it in your organization is to complete a short online quiz to test your knowledge and understanding of the program. Please access the quiz by clicking the link under the training module </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Once you have completed the quiz you will receive conformation from us via email and then you are able to run the Let's Get </a:t>
            </a:r>
            <a:r>
              <a:rPr lang="en-US" sz="1200" kern="1200" dirty="0" err="1">
                <a:solidFill>
                  <a:schemeClr val="tx1"/>
                </a:solidFill>
                <a:effectLst/>
                <a:latin typeface="+mn-lt"/>
                <a:ea typeface="+mn-ea"/>
                <a:cs typeface="+mn-cs"/>
              </a:rPr>
              <a:t>Cookin</a:t>
            </a:r>
            <a:r>
              <a:rPr lang="en-US" sz="1200" kern="1200" dirty="0">
                <a:solidFill>
                  <a:schemeClr val="tx1"/>
                </a:solidFill>
                <a:effectLst/>
                <a:latin typeface="+mn-lt"/>
                <a:ea typeface="+mn-ea"/>
                <a:cs typeface="+mn-cs"/>
              </a:rPr>
              <a:t>' program in your school/community. Happy Cooking! </a:t>
            </a:r>
            <a:endParaRPr lang="en-CA" dirty="0"/>
          </a:p>
        </p:txBody>
      </p:sp>
      <p:sp>
        <p:nvSpPr>
          <p:cNvPr id="4" name="Slide Number Placeholder 3"/>
          <p:cNvSpPr>
            <a:spLocks noGrp="1"/>
          </p:cNvSpPr>
          <p:nvPr>
            <p:ph type="sldNum" sz="quarter" idx="5"/>
          </p:nvPr>
        </p:nvSpPr>
        <p:spPr/>
        <p:txBody>
          <a:bodyPr/>
          <a:lstStyle/>
          <a:p>
            <a:fld id="{E4408D5C-E217-4DCE-AEAF-7B544CA80B07}" type="slidenum">
              <a:rPr lang="en-US" smtClean="0"/>
              <a:t>39</a:t>
            </a:fld>
            <a:endParaRPr lang="en-US"/>
          </a:p>
        </p:txBody>
      </p:sp>
    </p:spTree>
    <p:extLst>
      <p:ext uri="{BB962C8B-B14F-4D97-AF65-F5344CB8AC3E}">
        <p14:creationId xmlns:p14="http://schemas.microsoft.com/office/powerpoint/2010/main" val="2332518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Canada’s Food Guide suggests cooking more often and eating with others to help children and youth develop positive eating habits. </a:t>
            </a:r>
            <a:endParaRPr lang="en-US"/>
          </a:p>
          <a:p>
            <a:endParaRPr lang="en-CA">
              <a:cs typeface="Calibri"/>
            </a:endParaRPr>
          </a:p>
          <a:p>
            <a:pPr marL="171450" indent="-171450">
              <a:buFont typeface="Arial"/>
              <a:buChar char="•"/>
            </a:pPr>
            <a:r>
              <a:rPr lang="en-CA"/>
              <a:t>Eating well is more than the foods we eat, food is social and there are many benefits to eating together</a:t>
            </a:r>
            <a:endParaRPr lang="en-CA">
              <a:cs typeface="Calibri" panose="020F0502020204030204"/>
            </a:endParaRPr>
          </a:p>
          <a:p>
            <a:pPr marL="171450" indent="-171450">
              <a:buFont typeface="Arial"/>
              <a:buChar char="•"/>
            </a:pPr>
            <a:r>
              <a:rPr lang="en-CA"/>
              <a:t>Students are encouraged to sit and eat the food prepared together as part of the program</a:t>
            </a:r>
            <a:endParaRPr lang="en-CA">
              <a:cs typeface="Calibri"/>
            </a:endParaRPr>
          </a:p>
          <a:p>
            <a:pPr marL="171450" indent="-171450">
              <a:buFont typeface="Arial"/>
              <a:buChar char="•"/>
            </a:pPr>
            <a:r>
              <a:rPr lang="en-CA"/>
              <a:t>Cooking from scratch is associated with improved intake of vegetables, fruit and whole grains </a:t>
            </a:r>
            <a:endParaRPr lang="en-CA">
              <a:cs typeface="Calibri"/>
            </a:endParaRPr>
          </a:p>
          <a:p>
            <a:pPr marL="171450" indent="-171450">
              <a:buFont typeface="Arial"/>
              <a:buChar char="•"/>
            </a:pPr>
            <a:r>
              <a:rPr lang="en-CA"/>
              <a:t>Teaching children and youth cooking skills fosters the development of basic life skills that they can continue to develop overtime.  </a:t>
            </a:r>
            <a:endParaRPr lang="en-CA">
              <a:cs typeface="Calibri" panose="020F0502020204030204"/>
            </a:endParaRPr>
          </a:p>
          <a:p>
            <a:endParaRPr lang="en-CA">
              <a:cs typeface="Calibri" panose="020F0502020204030204"/>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4</a:t>
            </a:fld>
            <a:endParaRPr lang="en-US"/>
          </a:p>
        </p:txBody>
      </p:sp>
    </p:spTree>
    <p:extLst>
      <p:ext uri="{BB962C8B-B14F-4D97-AF65-F5344CB8AC3E}">
        <p14:creationId xmlns:p14="http://schemas.microsoft.com/office/powerpoint/2010/main" val="2934667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Cooking has many cross curricular connections such as:</a:t>
            </a:r>
            <a:endParaRPr lang="en-US" sz="1200" kern="1200">
              <a:solidFill>
                <a:schemeClr val="tx1"/>
              </a:solidFill>
              <a:effectLst/>
              <a:latin typeface="+mn-lt"/>
              <a:cs typeface="Calibri" panose="020F0502020204030204"/>
            </a:endParaRPr>
          </a:p>
          <a:p>
            <a:pPr marL="800100" lvl="1" indent="-342900">
              <a:buClr>
                <a:srgbClr val="E41617"/>
              </a:buClr>
              <a:buFont typeface="Wingdings" panose="05000000000000000000" pitchFamily="2" charset="2"/>
              <a:buChar char="ü"/>
            </a:pPr>
            <a:r>
              <a:rPr lang="en-CA" sz="2400" b="1">
                <a:latin typeface="Arial"/>
                <a:ea typeface="Calibri" panose="020F0502020204030204" pitchFamily="34" charset="0"/>
                <a:cs typeface="Arial"/>
              </a:rPr>
              <a:t>Math</a:t>
            </a:r>
            <a:r>
              <a:rPr lang="en-CA" sz="2400">
                <a:latin typeface="Arial"/>
                <a:ea typeface="Calibri" panose="020F0502020204030204" pitchFamily="34" charset="0"/>
                <a:cs typeface="Arial"/>
              </a:rPr>
              <a:t> </a:t>
            </a:r>
            <a:r>
              <a:rPr lang="en-CA" sz="2400" i="1">
                <a:latin typeface="Arial"/>
                <a:ea typeface="Calibri" panose="020F0502020204030204" pitchFamily="34" charset="0"/>
                <a:cs typeface="Arial"/>
              </a:rPr>
              <a:t>(learning about fractions, measurement and budgeting).</a:t>
            </a:r>
          </a:p>
          <a:p>
            <a:pPr marL="800100" lvl="1" indent="-342900">
              <a:buClr>
                <a:srgbClr val="E41617"/>
              </a:buClr>
              <a:buFont typeface="Wingdings" panose="05000000000000000000" pitchFamily="2" charset="2"/>
              <a:buChar char="ü"/>
            </a:pPr>
            <a:r>
              <a:rPr lang="en-CA" sz="2400" b="1">
                <a:latin typeface="Arial"/>
                <a:ea typeface="Calibri" panose="020F0502020204030204" pitchFamily="34" charset="0"/>
                <a:cs typeface="Arial"/>
              </a:rPr>
              <a:t>Literacy</a:t>
            </a:r>
            <a:r>
              <a:rPr lang="en-CA" sz="2400">
                <a:latin typeface="Arial"/>
                <a:ea typeface="Calibri" panose="020F0502020204030204" pitchFamily="34" charset="0"/>
                <a:cs typeface="Arial"/>
              </a:rPr>
              <a:t> </a:t>
            </a:r>
            <a:r>
              <a:rPr lang="en-CA" sz="2400" i="1">
                <a:latin typeface="Arial"/>
                <a:ea typeface="Calibri" panose="020F0502020204030204" pitchFamily="34" charset="0"/>
                <a:cs typeface="Arial"/>
              </a:rPr>
              <a:t>(reading a recipe, meaning of cooking terms).</a:t>
            </a:r>
          </a:p>
          <a:p>
            <a:pPr marL="800100" lvl="1" indent="-342900">
              <a:buClr>
                <a:srgbClr val="E41617"/>
              </a:buClr>
              <a:buFont typeface="Wingdings" panose="05000000000000000000" pitchFamily="2" charset="2"/>
              <a:buChar char="ü"/>
            </a:pPr>
            <a:r>
              <a:rPr lang="en-CA" sz="2400" b="1">
                <a:latin typeface="Arial"/>
                <a:ea typeface="Calibri" panose="020F0502020204030204" pitchFamily="34" charset="0"/>
                <a:cs typeface="Arial"/>
              </a:rPr>
              <a:t>Science</a:t>
            </a:r>
            <a:r>
              <a:rPr lang="en-CA" sz="2400">
                <a:latin typeface="Arial"/>
                <a:ea typeface="Calibri" panose="020F0502020204030204" pitchFamily="34" charset="0"/>
                <a:cs typeface="Arial"/>
              </a:rPr>
              <a:t> </a:t>
            </a:r>
            <a:r>
              <a:rPr lang="en-CA" sz="2400" i="1">
                <a:latin typeface="Arial"/>
                <a:ea typeface="Calibri" panose="020F0502020204030204" pitchFamily="34" charset="0"/>
                <a:cs typeface="Arial"/>
              </a:rPr>
              <a:t>(how different ingredients work e.g., baking soda as a </a:t>
            </a:r>
            <a:r>
              <a:rPr lang="en-US" sz="2400" i="1">
                <a:latin typeface="Arial"/>
                <a:ea typeface="Calibri" panose="020F0502020204030204" pitchFamily="34" charset="0"/>
                <a:cs typeface="Arial"/>
              </a:rPr>
              <a:t>leavening agent).</a:t>
            </a:r>
          </a:p>
          <a:p>
            <a:pPr marL="800100" lvl="1" indent="-342900">
              <a:buClr>
                <a:srgbClr val="E41617"/>
              </a:buClr>
              <a:buFont typeface="Wingdings" panose="05000000000000000000" pitchFamily="2" charset="2"/>
              <a:buChar char="ü"/>
            </a:pPr>
            <a:r>
              <a:rPr lang="en-US" sz="2400" b="1">
                <a:latin typeface="Arial"/>
                <a:ea typeface="Calibri" panose="020F0502020204030204" pitchFamily="34" charset="0"/>
                <a:cs typeface="Arial"/>
              </a:rPr>
              <a:t>Critical thinking </a:t>
            </a:r>
            <a:r>
              <a:rPr lang="en-US" sz="2400" i="1">
                <a:latin typeface="Arial"/>
                <a:ea typeface="Calibri" panose="020F0502020204030204" pitchFamily="34" charset="0"/>
                <a:cs typeface="Arial"/>
              </a:rPr>
              <a:t>(reading the recipe, following the steps and manually doing them, problem solving and teamwork).</a:t>
            </a:r>
            <a:endParaRPr lang="en-CA" sz="2400" i="1">
              <a:latin typeface="Arial"/>
              <a:cs typeface="Arial"/>
            </a:endParaRPr>
          </a:p>
          <a:p>
            <a:endParaRPr lang="en-US" sz="900" b="1"/>
          </a:p>
        </p:txBody>
      </p:sp>
      <p:sp>
        <p:nvSpPr>
          <p:cNvPr id="4" name="Slide Number Placeholder 3"/>
          <p:cNvSpPr>
            <a:spLocks noGrp="1"/>
          </p:cNvSpPr>
          <p:nvPr>
            <p:ph type="sldNum" sz="quarter" idx="10"/>
          </p:nvPr>
        </p:nvSpPr>
        <p:spPr/>
        <p:txBody>
          <a:bodyPr/>
          <a:lstStyle/>
          <a:p>
            <a:fld id="{5E099B79-DA88-4324-A586-F62379DCDD6C}" type="slidenum">
              <a:rPr lang="en-CA" smtClean="0"/>
              <a:t>5</a:t>
            </a:fld>
            <a:endParaRPr lang="en-CA"/>
          </a:p>
        </p:txBody>
      </p:sp>
    </p:spTree>
    <p:extLst>
      <p:ext uri="{BB962C8B-B14F-4D97-AF65-F5344CB8AC3E}">
        <p14:creationId xmlns:p14="http://schemas.microsoft.com/office/powerpoint/2010/main" val="2215591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establishing your program please consider the following two factors:</a:t>
            </a:r>
          </a:p>
          <a:p>
            <a:endParaRPr lang="en-US"/>
          </a:p>
          <a:p>
            <a:pPr marL="171450" indent="-171450">
              <a:buFont typeface="Arial" panose="020B0604020202020204" pitchFamily="34" charset="0"/>
              <a:buChar char="•"/>
            </a:pPr>
            <a:r>
              <a:rPr lang="en-US" dirty="0"/>
              <a:t>Allergies – As a facilitator it is difficult to ensure or control for an allergen-free environment or ingredients.  Share recipes/ingredients with caregivers who have children with allergies ahead of time for them to decide if they are comfortable participating.  </a:t>
            </a:r>
          </a:p>
          <a:p>
            <a:pPr marL="171450" indent="-171450">
              <a:buFont typeface="Arial" panose="020B0604020202020204" pitchFamily="34" charset="0"/>
              <a:buChar char="•"/>
            </a:pPr>
            <a:r>
              <a:rPr lang="en-US" dirty="0"/>
              <a:t>Building cooking skills is one of the major goals of the program therefore, weight or calories should not become a topic of discussion. Weight is a sensitive topic and not the focus of Let’s Get </a:t>
            </a:r>
            <a:r>
              <a:rPr lang="en-US" dirty="0" err="1"/>
              <a:t>Cookin</a:t>
            </a:r>
            <a:r>
              <a:rPr lang="en-US" dirty="0"/>
              <a:t>’. The focus is learning basic cooking skills to support healthy eating practices and a positive relationship with food. Healthy eating as a way to control, maintain or lose weight should not be discussed. </a:t>
            </a:r>
            <a:endParaRPr lang="en-US" dirty="0">
              <a:cs typeface="Calibri"/>
            </a:endParaRPr>
          </a:p>
          <a:p>
            <a:pPr marL="171450" indent="-171450">
              <a:buFont typeface="Arial" panose="020B0604020202020204" pitchFamily="34" charset="0"/>
              <a:buChar char="•"/>
            </a:pPr>
            <a:r>
              <a:rPr lang="en-CA"/>
              <a:t>Focus on food rather than nutrition: </a:t>
            </a:r>
            <a:r>
              <a:rPr lang="en-US"/>
              <a:t>Focus discussions about cooking and food rather than on nutrition and healthy eating.</a:t>
            </a:r>
            <a:endParaRPr lang="en-US">
              <a:cs typeface="Calibri" panose="020F0502020204030204"/>
            </a:endParaRPr>
          </a:p>
          <a:p>
            <a:pPr marL="171450" indent="-171450">
              <a:buFont typeface="Arial" panose="020B0604020202020204" pitchFamily="34" charset="0"/>
              <a:buChar char="•"/>
            </a:pP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6</a:t>
            </a:fld>
            <a:endParaRPr lang="en-US"/>
          </a:p>
        </p:txBody>
      </p:sp>
    </p:spTree>
    <p:extLst>
      <p:ext uri="{BB962C8B-B14F-4D97-AF65-F5344CB8AC3E}">
        <p14:creationId xmlns:p14="http://schemas.microsoft.com/office/powerpoint/2010/main" val="1751511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Let’s Get </a:t>
            </a:r>
            <a:r>
              <a:rPr lang="en-CA" sz="1200" kern="1200" dirty="0" err="1">
                <a:solidFill>
                  <a:schemeClr val="tx1"/>
                </a:solidFill>
                <a:effectLst/>
                <a:latin typeface="+mn-lt"/>
                <a:ea typeface="+mn-ea"/>
                <a:cs typeface="+mn-cs"/>
              </a:rPr>
              <a:t>Cookin</a:t>
            </a:r>
            <a:r>
              <a:rPr lang="en-CA" sz="1200" kern="1200" dirty="0">
                <a:solidFill>
                  <a:schemeClr val="tx1"/>
                </a:solidFill>
                <a:effectLst/>
                <a:latin typeface="+mn-lt"/>
                <a:ea typeface="+mn-ea"/>
                <a:cs typeface="+mn-cs"/>
              </a:rPr>
              <a:t>’ has an online portal. The portal provides all the details, resources and recipes that are needed to co-facilitate the LGC program. The person who attended the in-person training at SWPH will have the login and password to the portal.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When facilitating the LGC Program we ask you that you facilitate all 7 sessions, using the recipes included and in the way the are they are laid out on the portal.  </a:t>
            </a:r>
            <a:endParaRPr lang="en-US" sz="1200" kern="1200" dirty="0">
              <a:solidFill>
                <a:schemeClr val="tx1"/>
              </a:solidFill>
              <a:effectLst/>
              <a:latin typeface="+mn-lt"/>
              <a:ea typeface="+mn-ea"/>
              <a:cs typeface="+mn-cs"/>
            </a:endParaRPr>
          </a:p>
          <a:p>
            <a:pPr marL="0" indent="0">
              <a:buClr>
                <a:srgbClr val="006345"/>
              </a:buClr>
              <a:buFont typeface="Arial" panose="020B0604020202020204" pitchFamily="34" charset="0"/>
              <a:buNone/>
            </a:pPr>
            <a:endParaRPr lang="en-US" sz="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818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Before you begin the program, the following slides highlight details of what you need to consider to run the program effectively. </a:t>
            </a:r>
          </a:p>
          <a:p>
            <a:endParaRPr lang="en-US"/>
          </a:p>
          <a:p>
            <a:r>
              <a:rPr lang="en-US" dirty="0"/>
              <a:t>The Equipment List details the equipment needed to run the program and the cost is approximately $300. This is based on purchasing items on sale.</a:t>
            </a:r>
          </a:p>
          <a:p>
            <a:endParaRPr lang="en-US"/>
          </a:p>
          <a:p>
            <a:r>
              <a:rPr lang="en-US" dirty="0"/>
              <a:t>The calculated costs are based on setting up for 2 cooking stations. If you intend to double the recipes to accommodate a larger group, more cooking equipment may be required and therefore costs will be higher.</a:t>
            </a:r>
          </a:p>
          <a:p>
            <a:endParaRPr lang="en-US"/>
          </a:p>
          <a:p>
            <a:r>
              <a:rPr lang="en-US" dirty="0"/>
              <a:t>Groceries are estimated to cost about $20- $ 30 per session. Therefore, the 6 cooking sessions plus the orientation with cost will be approximately $150 - $200.</a:t>
            </a:r>
            <a:endParaRPr lang="en-US" dirty="0">
              <a:cs typeface="Calibri"/>
            </a:endParaRPr>
          </a:p>
          <a:p>
            <a:endParaRPr lang="en-US"/>
          </a:p>
          <a:p>
            <a:r>
              <a:rPr lang="en-US" dirty="0"/>
              <a:t>A list of staple ingredients that you will need to facilitate the program is available on the portal. It’s recommended that these staple items are purchased before you start the program. This may make your first grocery trip a little more expensive, but you will be using these items throughout the program. </a:t>
            </a:r>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8</a:t>
            </a:fld>
            <a:endParaRPr lang="en-US"/>
          </a:p>
        </p:txBody>
      </p:sp>
    </p:spTree>
    <p:extLst>
      <p:ext uri="{BB962C8B-B14F-4D97-AF65-F5344CB8AC3E}">
        <p14:creationId xmlns:p14="http://schemas.microsoft.com/office/powerpoint/2010/main" val="811423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cost is a barrier, funding or grants can be explored. If you are in a school, consider approaching parent council to see if they have any funds to assist.  Local businesses and charitable organizations may also be willing to support the program. Your school nurse may have additional funding ideas. </a:t>
            </a:r>
            <a:endParaRPr lang="en-CA" dirty="0"/>
          </a:p>
        </p:txBody>
      </p:sp>
      <p:sp>
        <p:nvSpPr>
          <p:cNvPr id="4" name="Slide Number Placeholder 3"/>
          <p:cNvSpPr>
            <a:spLocks noGrp="1"/>
          </p:cNvSpPr>
          <p:nvPr>
            <p:ph type="sldNum" sz="quarter" idx="5"/>
          </p:nvPr>
        </p:nvSpPr>
        <p:spPr/>
        <p:txBody>
          <a:bodyPr/>
          <a:lstStyle/>
          <a:p>
            <a:fld id="{E4408D5C-E217-4DCE-AEAF-7B544CA80B07}" type="slidenum">
              <a:rPr lang="en-US" smtClean="0"/>
              <a:t>9</a:t>
            </a:fld>
            <a:endParaRPr lang="en-US"/>
          </a:p>
        </p:txBody>
      </p:sp>
    </p:spTree>
    <p:extLst>
      <p:ext uri="{BB962C8B-B14F-4D97-AF65-F5344CB8AC3E}">
        <p14:creationId xmlns:p14="http://schemas.microsoft.com/office/powerpoint/2010/main" val="694548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D30C3C3-B529-405C-A968-F4EC8C850272}"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1581471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30C3C3-B529-405C-A968-F4EC8C850272}"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3268593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30C3C3-B529-405C-A968-F4EC8C850272}"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3252049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30C3C3-B529-405C-A968-F4EC8C850272}"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1574759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D30C3C3-B529-405C-A968-F4EC8C850272}"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2388789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30C3C3-B529-405C-A968-F4EC8C850272}" type="datetimeFigureOut">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1263675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30C3C3-B529-405C-A968-F4EC8C850272}" type="datetimeFigureOut">
              <a:rPr lang="en-US" smtClean="0"/>
              <a:t>3/4/2024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3806983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30C3C3-B529-405C-A968-F4EC8C850272}" type="datetimeFigureOut">
              <a:rPr lang="en-US" smtClean="0"/>
              <a:t>3/4/2024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3976036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30C3C3-B529-405C-A968-F4EC8C850272}" type="datetimeFigureOut">
              <a:rPr lang="en-US" smtClean="0"/>
              <a:t>3/4/2024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813195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D30C3C3-B529-405C-A968-F4EC8C850272}" type="datetimeFigureOut">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3302040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D30C3C3-B529-405C-A968-F4EC8C850272}" type="datetimeFigureOut">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2431446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30C3C3-B529-405C-A968-F4EC8C850272}" type="datetimeFigureOut">
              <a:rPr lang="en-US" smtClean="0"/>
              <a:t>3/4/2024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01DCCC-0249-491A-B06B-CBB129FF7702}" type="slidenum">
              <a:rPr lang="en-US" smtClean="0"/>
              <a:t>‹#›</a:t>
            </a:fld>
            <a:endParaRPr lang="en-US"/>
          </a:p>
        </p:txBody>
      </p:sp>
    </p:spTree>
    <p:extLst>
      <p:ext uri="{BB962C8B-B14F-4D97-AF65-F5344CB8AC3E}">
        <p14:creationId xmlns:p14="http://schemas.microsoft.com/office/powerpoint/2010/main" val="228118079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0.jpeg"/><Relationship Id="rId5" Type="http://schemas.openxmlformats.org/officeDocument/2006/relationships/image" Target="../media/image2.png"/><Relationship Id="rId4" Type="http://schemas.openxmlformats.org/officeDocument/2006/relationships/notesSlide" Target="../notesSlides/notesSlide12.xml"/><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diagramLayout" Target="../diagrams/layout2.xml"/><Relationship Id="rId12"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Data" Target="../diagrams/data2.xml"/><Relationship Id="rId11" Type="http://schemas.openxmlformats.org/officeDocument/2006/relationships/image" Target="../media/image6.png"/><Relationship Id="rId5" Type="http://schemas.openxmlformats.org/officeDocument/2006/relationships/image" Target="../media/image2.png"/><Relationship Id="rId10" Type="http://schemas.microsoft.com/office/2007/relationships/diagramDrawing" Target="../diagrams/drawing2.xml"/><Relationship Id="rId4" Type="http://schemas.openxmlformats.org/officeDocument/2006/relationships/notesSlide" Target="../notesSlides/notesSlide14.xml"/><Relationship Id="rId9" Type="http://schemas.openxmlformats.org/officeDocument/2006/relationships/diagramColors" Target="../diagrams/colors2.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s://www.swpublichealth.ca/en/classes-clinics-and-services/food-handler-certification.aspx?_mid_=28151#Online-Courses"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www.healthunit.com/" TargetMode="External"/><Relationship Id="rId5" Type="http://schemas.openxmlformats.org/officeDocument/2006/relationships/image" Target="../media/image2.png"/><Relationship Id="rId10" Type="http://schemas.openxmlformats.org/officeDocument/2006/relationships/image" Target="../media/image5.png"/><Relationship Id="rId4" Type="http://schemas.openxmlformats.org/officeDocument/2006/relationships/notesSlide" Target="../notesSlides/notesSlide16.xml"/><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audio" Target="../media/media20.m4a"/><Relationship Id="rId7" Type="http://schemas.openxmlformats.org/officeDocument/2006/relationships/hyperlink" Target="https://www.youtube.com/watch?v=3PmVJQUCm4E" TargetMode="External"/><Relationship Id="rId2" Type="http://schemas.microsoft.com/office/2007/relationships/media" Target="../media/media20.m4a"/><Relationship Id="rId1" Type="http://schemas.openxmlformats.org/officeDocument/2006/relationships/video" Target="https://www.youtube.com/embed/3PmVJQUCm4E" TargetMode="External"/><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notesSlide" Target="../notesSlides/notesSlide20.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notesSlide" Target="../notesSlides/notesSlide21.xml"/><Relationship Id="rId9"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23.xml"/><Relationship Id="rId9"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14.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s://www.youtube.com/watch?v=8yWLJl3fp1o&amp;feature=youtu.be" TargetMode="External"/><Relationship Id="rId5" Type="http://schemas.openxmlformats.org/officeDocument/2006/relationships/image" Target="../media/image2.png"/><Relationship Id="rId10" Type="http://schemas.openxmlformats.org/officeDocument/2006/relationships/image" Target="../media/image5.png"/><Relationship Id="rId4" Type="http://schemas.openxmlformats.org/officeDocument/2006/relationships/notesSlide" Target="../notesSlides/notesSlide24.xml"/><Relationship Id="rId9"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s://www.ontario.ca/laws/regulation/170493" TargetMode="External"/><Relationship Id="rId5" Type="http://schemas.openxmlformats.org/officeDocument/2006/relationships/image" Target="../media/image2.png"/><Relationship Id="rId4" Type="http://schemas.openxmlformats.org/officeDocument/2006/relationships/notesSlide" Target="../notesSlides/notesSlide25.xml"/><Relationship Id="rId9"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15.emf"/><Relationship Id="rId4" Type="http://schemas.openxmlformats.org/officeDocument/2006/relationships/notesSlide" Target="../notesSlides/notesSlide27.xml"/><Relationship Id="rId9"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video" Target="https://www.youtube.com/embed/1KmGnVG5p2o?feature=oembed" TargetMode="External"/><Relationship Id="rId7" Type="http://schemas.openxmlformats.org/officeDocument/2006/relationships/image" Target="../media/image9.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11" Type="http://schemas.openxmlformats.org/officeDocument/2006/relationships/image" Target="../media/image16.jpeg"/><Relationship Id="rId5" Type="http://schemas.openxmlformats.org/officeDocument/2006/relationships/notesSlide" Target="../notesSlides/notesSlide29.xml"/><Relationship Id="rId10" Type="http://schemas.openxmlformats.org/officeDocument/2006/relationships/hyperlink" Target="https://www.youtube.com/watch?v=1KmGnVG5p2o" TargetMode="Externa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notesSlide" Target="../notesSlides/notesSlide30.xml"/><Relationship Id="rId9" Type="http://schemas.openxmlformats.org/officeDocument/2006/relationships/image" Target="../media/image17.jpeg"/></Relationships>
</file>

<file path=ppt/slides/_rels/slide3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notesSlide" Target="../notesSlides/notesSlide31.xml"/><Relationship Id="rId7" Type="http://schemas.openxmlformats.org/officeDocument/2006/relationships/hyperlink" Target="https://www.youtube.com/watch?v=L3z9YmARd20" TargetMode="External"/><Relationship Id="rId2" Type="http://schemas.openxmlformats.org/officeDocument/2006/relationships/slideLayout" Target="../slideLayouts/slideLayout2.xml"/><Relationship Id="rId1" Type="http://schemas.openxmlformats.org/officeDocument/2006/relationships/video" Target="https://www.youtube.com/embed/L3z9YmARd20?feature=oembed" TargetMode="Externa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notesSlide" Target="../notesSlides/notesSlide37.xml"/><Relationship Id="rId9" Type="http://schemas.openxmlformats.org/officeDocument/2006/relationships/image" Target="../media/image5.png"/></Relationships>
</file>

<file path=ppt/slides/_rels/slide3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notesSlide" Target="../notesSlides/notesSlide38.xml"/><Relationship Id="rId9" Type="http://schemas.openxmlformats.org/officeDocument/2006/relationships/image" Target="../media/image5.png"/></Relationships>
</file>

<file path=ppt/slides/_rels/slide3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7.png"/><Relationship Id="rId11" Type="http://schemas.openxmlformats.org/officeDocument/2006/relationships/hyperlink" Target="mailto:healthyeating@swpublichealth.ca" TargetMode="External"/><Relationship Id="rId5" Type="http://schemas.openxmlformats.org/officeDocument/2006/relationships/image" Target="../media/image2.png"/><Relationship Id="rId10" Type="http://schemas.openxmlformats.org/officeDocument/2006/relationships/hyperlink" Target="https://forms.office.com/Pages/ResponsePage.aspx?id=d6y8rUaf6Equ3jXSL1qxy2xvcWzOHTZPh1PYFvwrnthUQUdJRFpXRVlFSFZWVlg1WVBIQ1kxSUNCVC4u" TargetMode="External"/><Relationship Id="rId4" Type="http://schemas.openxmlformats.org/officeDocument/2006/relationships/notesSlide" Target="../notesSlides/notesSlide39.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diagramLayout" Target="../diagrams/layout1.xml"/><Relationship Id="rId12"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Data" Target="../diagrams/data1.xml"/><Relationship Id="rId11" Type="http://schemas.openxmlformats.org/officeDocument/2006/relationships/image" Target="../media/image6.png"/><Relationship Id="rId5" Type="http://schemas.openxmlformats.org/officeDocument/2006/relationships/image" Target="../media/image2.png"/><Relationship Id="rId10" Type="http://schemas.microsoft.com/office/2007/relationships/diagramDrawing" Target="../diagrams/drawing1.xml"/><Relationship Id="rId4" Type="http://schemas.openxmlformats.org/officeDocument/2006/relationships/notesSlide" Target="../notesSlides/notesSlide6.xml"/><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www.swpublichealth.ca/en/partners-and-professionals/let-s-get-cookin.aspx" TargetMode="External"/><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5.png"/><Relationship Id="rId4" Type="http://schemas.openxmlformats.org/officeDocument/2006/relationships/notesSlide" Target="../notesSlides/notesSlide7.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BC48F81-C954-4E51-B01D-7D46D321955D}"/>
              </a:ext>
            </a:extLst>
          </p:cNvPr>
          <p:cNvSpPr/>
          <p:nvPr/>
        </p:nvSpPr>
        <p:spPr>
          <a:xfrm>
            <a:off x="-4" y="0"/>
            <a:ext cx="12192003" cy="7035541"/>
          </a:xfrm>
          <a:prstGeom prst="rect">
            <a:avLst/>
          </a:prstGeom>
          <a:solidFill>
            <a:srgbClr val="ED1B24"/>
          </a:solidFill>
          <a:ln>
            <a:solidFill>
              <a:srgbClr val="E41617"/>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a:off x="1325030" y="720903"/>
            <a:ext cx="9541934" cy="4325811"/>
          </a:xfrm>
          <a:prstGeom prst="rect">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Online Training Module</a:t>
            </a:r>
          </a:p>
        </p:txBody>
      </p:sp>
      <p:pic>
        <p:nvPicPr>
          <p:cNvPr id="4" name="Picture 3"/>
          <p:cNvPicPr>
            <a:picLocks noChangeAspect="1"/>
          </p:cNvPicPr>
          <p:nvPr/>
        </p:nvPicPr>
        <p:blipFill rotWithShape="1">
          <a:blip r:embed="rId5"/>
          <a:srcRect l="2289" r="4542"/>
          <a:stretch/>
        </p:blipFill>
        <p:spPr>
          <a:xfrm>
            <a:off x="1368421" y="3674639"/>
            <a:ext cx="9455151" cy="1287945"/>
          </a:xfrm>
          <a:prstGeom prst="rect">
            <a:avLst/>
          </a:prstGeom>
        </p:spPr>
      </p:pic>
      <p:sp>
        <p:nvSpPr>
          <p:cNvPr id="2" name="TextBox 1"/>
          <p:cNvSpPr txBox="1"/>
          <p:nvPr/>
        </p:nvSpPr>
        <p:spPr>
          <a:xfrm>
            <a:off x="0" y="6379873"/>
            <a:ext cx="2692400" cy="369332"/>
          </a:xfrm>
          <a:prstGeom prst="rect">
            <a:avLst/>
          </a:prstGeom>
          <a:noFill/>
        </p:spPr>
        <p:txBody>
          <a:bodyPr wrap="square" rtlCol="0">
            <a:spAutoFit/>
          </a:bodyPr>
          <a:lstStyle/>
          <a:p>
            <a:r>
              <a:rPr lang="en-CA">
                <a:solidFill>
                  <a:schemeClr val="bg1"/>
                </a:solidFill>
                <a:latin typeface="Arial" panose="020B0604020202020204" pitchFamily="34" charset="0"/>
                <a:cs typeface="Arial" panose="020B0604020202020204" pitchFamily="34" charset="0"/>
              </a:rPr>
              <a:t>Creation Date: Jan 2020</a:t>
            </a:r>
          </a:p>
        </p:txBody>
      </p:sp>
      <p:sp>
        <p:nvSpPr>
          <p:cNvPr id="11" name="TextBox 10">
            <a:extLst>
              <a:ext uri="{FF2B5EF4-FFF2-40B4-BE49-F238E27FC236}">
                <a16:creationId xmlns:a16="http://schemas.microsoft.com/office/drawing/2014/main" id="{78FFA1F3-50B8-4AE2-9058-6B8FE908ADB3}"/>
              </a:ext>
            </a:extLst>
          </p:cNvPr>
          <p:cNvSpPr txBox="1"/>
          <p:nvPr/>
        </p:nvSpPr>
        <p:spPr>
          <a:xfrm>
            <a:off x="3543868" y="2967335"/>
            <a:ext cx="5360431" cy="461665"/>
          </a:xfrm>
          <a:prstGeom prst="rect">
            <a:avLst/>
          </a:prstGeom>
          <a:noFill/>
        </p:spPr>
        <p:txBody>
          <a:bodyPr wrap="square" rtlCol="0">
            <a:spAutoFit/>
          </a:bodyPr>
          <a:lstStyle/>
          <a:p>
            <a:pPr algn="ctr"/>
            <a:r>
              <a:rPr lang="en-US" sz="2400" b="1" dirty="0"/>
              <a:t>E-learning Training Module</a:t>
            </a:r>
          </a:p>
        </p:txBody>
      </p:sp>
      <p:pic>
        <p:nvPicPr>
          <p:cNvPr id="13" name="Picture 12">
            <a:extLst>
              <a:ext uri="{FF2B5EF4-FFF2-40B4-BE49-F238E27FC236}">
                <a16:creationId xmlns:a16="http://schemas.microsoft.com/office/drawing/2014/main" id="{B3B8ECA8-EB37-4BBF-8CD9-500ABDB796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84227" y="5804457"/>
            <a:ext cx="3480003" cy="844537"/>
          </a:xfrm>
          <a:prstGeom prst="rect">
            <a:avLst/>
          </a:prstGeom>
        </p:spPr>
      </p:pic>
      <p:pic>
        <p:nvPicPr>
          <p:cNvPr id="6" name="Picture 6" descr="A picture containing icon&#10;&#10;Description automatically generated">
            <a:extLst>
              <a:ext uri="{FF2B5EF4-FFF2-40B4-BE49-F238E27FC236}">
                <a16:creationId xmlns:a16="http://schemas.microsoft.com/office/drawing/2014/main" id="{76B28124-235A-411C-9086-0C6982C1D8C7}"/>
              </a:ext>
            </a:extLst>
          </p:cNvPr>
          <p:cNvPicPr>
            <a:picLocks noChangeAspect="1"/>
          </p:cNvPicPr>
          <p:nvPr/>
        </p:nvPicPr>
        <p:blipFill>
          <a:blip r:embed="rId7"/>
          <a:stretch>
            <a:fillRect/>
          </a:stretch>
        </p:blipFill>
        <p:spPr>
          <a:xfrm>
            <a:off x="2365373" y="1163865"/>
            <a:ext cx="8341360" cy="1719943"/>
          </a:xfrm>
          <a:prstGeom prst="rect">
            <a:avLst/>
          </a:prstGeom>
        </p:spPr>
      </p:pic>
      <p:pic>
        <p:nvPicPr>
          <p:cNvPr id="5" name="Picture 6" descr="Logo&#10;&#10;Description automatically generated">
            <a:extLst>
              <a:ext uri="{FF2B5EF4-FFF2-40B4-BE49-F238E27FC236}">
                <a16:creationId xmlns:a16="http://schemas.microsoft.com/office/drawing/2014/main" id="{25E16C83-8365-5576-C48B-65D9E6529C85}"/>
              </a:ext>
            </a:extLst>
          </p:cNvPr>
          <p:cNvPicPr>
            <a:picLocks noChangeAspect="1"/>
          </p:cNvPicPr>
          <p:nvPr/>
        </p:nvPicPr>
        <p:blipFill>
          <a:blip r:embed="rId8"/>
          <a:stretch>
            <a:fillRect/>
          </a:stretch>
        </p:blipFill>
        <p:spPr>
          <a:xfrm>
            <a:off x="5558002" y="5451820"/>
            <a:ext cx="2286000" cy="1300843"/>
          </a:xfrm>
          <a:prstGeom prst="rect">
            <a:avLst/>
          </a:prstGeom>
        </p:spPr>
      </p:pic>
      <p:pic>
        <p:nvPicPr>
          <p:cNvPr id="14" name="Audio 13">
            <a:hlinkClick r:id="" action="ppaction://media"/>
            <a:extLst>
              <a:ext uri="{FF2B5EF4-FFF2-40B4-BE49-F238E27FC236}">
                <a16:creationId xmlns:a16="http://schemas.microsoft.com/office/drawing/2014/main" id="{DDE3ECFF-538E-48CC-8504-8E8776C5F49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17757726"/>
      </p:ext>
    </p:extLst>
  </p:cSld>
  <p:clrMapOvr>
    <a:masterClrMapping/>
  </p:clrMapOvr>
  <mc:AlternateContent xmlns:mc="http://schemas.openxmlformats.org/markup-compatibility/2006" xmlns:p14="http://schemas.microsoft.com/office/powerpoint/2010/main">
    <mc:Choice Requires="p14">
      <p:transition spd="slow" p14:dur="2000" advTm="32612"/>
    </mc:Choice>
    <mc:Fallback xmlns="">
      <p:transition spd="slow" advTm="32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audio isNarration="1">
              <p:cMediaNode vol="80000" showWhenStopped="0">
                <p:cTn id="8"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28ECCD4-A414-4A18-AC35-2748F8003F86}"/>
              </a:ext>
            </a:extLst>
          </p:cNvPr>
          <p:cNvGrpSpPr/>
          <p:nvPr/>
        </p:nvGrpSpPr>
        <p:grpSpPr>
          <a:xfrm>
            <a:off x="-159031" y="0"/>
            <a:ext cx="3535654" cy="6858000"/>
            <a:chOff x="-159031" y="0"/>
            <a:chExt cx="3535654" cy="6858000"/>
          </a:xfrm>
        </p:grpSpPr>
        <p:sp>
          <p:nvSpPr>
            <p:cNvPr id="10" name="Rectangle 9">
              <a:extLst>
                <a:ext uri="{FF2B5EF4-FFF2-40B4-BE49-F238E27FC236}">
                  <a16:creationId xmlns:a16="http://schemas.microsoft.com/office/drawing/2014/main" id="{FB8F78CE-4056-4FFC-8F65-CD5B316D6357}"/>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7FDF553-534D-47D0-84FF-6BF2A4F29265}"/>
                </a:ext>
              </a:extLst>
            </p:cNvPr>
            <p:cNvGrpSpPr/>
            <p:nvPr/>
          </p:nvGrpSpPr>
          <p:grpSpPr>
            <a:xfrm>
              <a:off x="-150347" y="375101"/>
              <a:ext cx="3526970" cy="5441698"/>
              <a:chOff x="-150347" y="375101"/>
              <a:chExt cx="3526970" cy="5441698"/>
            </a:xfrm>
          </p:grpSpPr>
          <p:sp>
            <p:nvSpPr>
              <p:cNvPr id="14" name="Rectangle 3">
                <a:extLst>
                  <a:ext uri="{FF2B5EF4-FFF2-40B4-BE49-F238E27FC236}">
                    <a16:creationId xmlns:a16="http://schemas.microsoft.com/office/drawing/2014/main" id="{922E3A2E-6A1F-4CD6-B9DE-F2C03965C6C8}"/>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dirty="0">
                    <a:latin typeface="Arial" panose="020B0604020202020204" pitchFamily="34" charset="0"/>
                    <a:cs typeface="Arial" panose="020B0604020202020204" pitchFamily="34" charset="0"/>
                  </a:rPr>
                  <a:t>Before you Begin</a:t>
                </a:r>
                <a:endParaRPr lang="en-US" altLang="en-US" b="1" dirty="0">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8158B7A3-1660-4D82-B78D-5B7E695EEF4E}"/>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7" name="Picture 16">
                <a:extLst>
                  <a:ext uri="{FF2B5EF4-FFF2-40B4-BE49-F238E27FC236}">
                    <a16:creationId xmlns:a16="http://schemas.microsoft.com/office/drawing/2014/main" id="{06BDA71C-4897-46ED-BDBE-0C82709C4D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19" name="Rectangle 3">
            <a:extLst>
              <a:ext uri="{FF2B5EF4-FFF2-40B4-BE49-F238E27FC236}">
                <a16:creationId xmlns:a16="http://schemas.microsoft.com/office/drawing/2014/main" id="{813D0B60-9A63-4FCA-BA2D-4449BE849C1D}"/>
              </a:ext>
            </a:extLst>
          </p:cNvPr>
          <p:cNvSpPr txBox="1">
            <a:spLocks noChangeArrowheads="1"/>
          </p:cNvSpPr>
          <p:nvPr/>
        </p:nvSpPr>
        <p:spPr>
          <a:xfrm>
            <a:off x="3780764" y="591078"/>
            <a:ext cx="7165018" cy="49975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altLang="en-US" sz="3200" b="1" dirty="0">
                <a:solidFill>
                  <a:srgbClr val="E41617"/>
                </a:solidFill>
                <a:latin typeface="Arial" panose="020B0604020202020204" pitchFamily="34" charset="0"/>
              </a:rPr>
              <a:t>Recruitment strategy:</a:t>
            </a:r>
          </a:p>
          <a:p>
            <a:pPr marL="0" indent="0">
              <a:buFont typeface="Arial" panose="020B0604020202020204" pitchFamily="34" charset="0"/>
              <a:buNone/>
            </a:pPr>
            <a:endParaRPr lang="en-CA" altLang="en-US" sz="3200" b="1" dirty="0">
              <a:solidFill>
                <a:srgbClr val="FF0000"/>
              </a:solidFill>
              <a:latin typeface="Arial" panose="020B0604020202020204" pitchFamily="34" charset="0"/>
            </a:endParaRPr>
          </a:p>
          <a:p>
            <a:pPr>
              <a:spcAft>
                <a:spcPts val="600"/>
              </a:spcAft>
              <a:buClr>
                <a:srgbClr val="E41617"/>
              </a:buClr>
            </a:pPr>
            <a:r>
              <a:rPr lang="en-CA" altLang="en-US" dirty="0">
                <a:latin typeface="Arial" panose="020B0604020202020204" pitchFamily="34" charset="0"/>
              </a:rPr>
              <a:t>Discuss with principal or manager. This could be an opportunity to engage youth who may be less connected in the school.  </a:t>
            </a:r>
          </a:p>
          <a:p>
            <a:pPr>
              <a:spcAft>
                <a:spcPts val="600"/>
              </a:spcAft>
              <a:buClr>
                <a:srgbClr val="E41617"/>
              </a:buClr>
            </a:pPr>
            <a:r>
              <a:rPr lang="en-CA" altLang="en-US" dirty="0">
                <a:latin typeface="Arial" panose="020B0604020202020204" pitchFamily="34" charset="0"/>
              </a:rPr>
              <a:t>Poster and newsletter insert available on the portal.</a:t>
            </a:r>
          </a:p>
          <a:p>
            <a:pPr>
              <a:spcAft>
                <a:spcPts val="600"/>
              </a:spcAft>
              <a:buClr>
                <a:srgbClr val="E41617"/>
              </a:buClr>
            </a:pPr>
            <a:r>
              <a:rPr lang="en-CA" altLang="en-US" dirty="0">
                <a:latin typeface="Arial" panose="020B0604020202020204" pitchFamily="34" charset="0"/>
              </a:rPr>
              <a:t>Provide information about the program at staff meeting and discuss recruitment strategy.</a:t>
            </a:r>
          </a:p>
        </p:txBody>
      </p:sp>
      <p:pic>
        <p:nvPicPr>
          <p:cNvPr id="13" name="Picture 12">
            <a:extLst>
              <a:ext uri="{FF2B5EF4-FFF2-40B4-BE49-F238E27FC236}">
                <a16:creationId xmlns:a16="http://schemas.microsoft.com/office/drawing/2014/main" id="{42548AA2-6482-4FC0-A137-F1A0BF4E6B10}"/>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988B62CC-F3F5-150B-0B8E-639612038732}"/>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5" name="Audio 4">
            <a:hlinkClick r:id="" action="ppaction://media"/>
            <a:extLst>
              <a:ext uri="{FF2B5EF4-FFF2-40B4-BE49-F238E27FC236}">
                <a16:creationId xmlns:a16="http://schemas.microsoft.com/office/drawing/2014/main" id="{9EA5B89F-D283-4C9E-B3C6-CF88B97EF4C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56504925"/>
      </p:ext>
    </p:extLst>
  </p:cSld>
  <p:clrMapOvr>
    <a:masterClrMapping/>
  </p:clrMapOvr>
  <mc:AlternateContent xmlns:mc="http://schemas.openxmlformats.org/markup-compatibility/2006" xmlns:p14="http://schemas.microsoft.com/office/powerpoint/2010/main">
    <mc:Choice Requires="p14">
      <p:transition spd="slow" p14:dur="2000" advTm="31391"/>
    </mc:Choice>
    <mc:Fallback xmlns="">
      <p:transition spd="slow" advTm="31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26BDF8D-420A-4D7D-81A5-FED98B15C4A2}"/>
              </a:ext>
            </a:extLst>
          </p:cNvPr>
          <p:cNvGrpSpPr/>
          <p:nvPr/>
        </p:nvGrpSpPr>
        <p:grpSpPr>
          <a:xfrm>
            <a:off x="-159031" y="0"/>
            <a:ext cx="3535654" cy="6858000"/>
            <a:chOff x="-159031" y="0"/>
            <a:chExt cx="3535654" cy="6858000"/>
          </a:xfrm>
        </p:grpSpPr>
        <p:sp>
          <p:nvSpPr>
            <p:cNvPr id="13" name="Rectangle 12">
              <a:extLst>
                <a:ext uri="{FF2B5EF4-FFF2-40B4-BE49-F238E27FC236}">
                  <a16:creationId xmlns:a16="http://schemas.microsoft.com/office/drawing/2014/main" id="{D2212843-73AA-41FE-ACB8-82F964DE15AA}"/>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9ED32EC5-168D-488C-987E-681AD00D48D4}"/>
                </a:ext>
              </a:extLst>
            </p:cNvPr>
            <p:cNvGrpSpPr/>
            <p:nvPr/>
          </p:nvGrpSpPr>
          <p:grpSpPr>
            <a:xfrm>
              <a:off x="-150347" y="375101"/>
              <a:ext cx="3526970" cy="5441698"/>
              <a:chOff x="-150347" y="375101"/>
              <a:chExt cx="3526970" cy="5441698"/>
            </a:xfrm>
          </p:grpSpPr>
          <p:sp>
            <p:nvSpPr>
              <p:cNvPr id="18" name="Rectangle 3">
                <a:extLst>
                  <a:ext uri="{FF2B5EF4-FFF2-40B4-BE49-F238E27FC236}">
                    <a16:creationId xmlns:a16="http://schemas.microsoft.com/office/drawing/2014/main" id="{43996469-34C8-4913-A8A6-88B812C117D8}"/>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dirty="0">
                    <a:latin typeface="Arial" panose="020B0604020202020204" pitchFamily="34" charset="0"/>
                    <a:cs typeface="Arial" panose="020B0604020202020204" pitchFamily="34" charset="0"/>
                  </a:rPr>
                  <a:t>Before you Begin</a:t>
                </a:r>
                <a:endParaRPr lang="en-US" altLang="en-US" b="1" dirty="0">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A461F155-DB5E-4778-8DE8-45819F225687}"/>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20" name="Picture 19">
                <a:extLst>
                  <a:ext uri="{FF2B5EF4-FFF2-40B4-BE49-F238E27FC236}">
                    <a16:creationId xmlns:a16="http://schemas.microsoft.com/office/drawing/2014/main" id="{8F109C32-30F8-4D7B-9183-5A18684A21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15" name="Rectangle 3">
            <a:extLst>
              <a:ext uri="{FF2B5EF4-FFF2-40B4-BE49-F238E27FC236}">
                <a16:creationId xmlns:a16="http://schemas.microsoft.com/office/drawing/2014/main" id="{8535D91D-E000-4470-B1BD-65CF1BB2B392}"/>
              </a:ext>
            </a:extLst>
          </p:cNvPr>
          <p:cNvSpPr txBox="1">
            <a:spLocks noChangeArrowheads="1"/>
          </p:cNvSpPr>
          <p:nvPr/>
        </p:nvSpPr>
        <p:spPr>
          <a:xfrm>
            <a:off x="3720355" y="599822"/>
            <a:ext cx="7997400" cy="25961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altLang="en-US" sz="3200" b="1" dirty="0">
                <a:solidFill>
                  <a:srgbClr val="E41617"/>
                </a:solidFill>
                <a:latin typeface="Arial" panose="020B0604020202020204" pitchFamily="34" charset="0"/>
              </a:rPr>
              <a:t>Timing:</a:t>
            </a:r>
          </a:p>
          <a:p>
            <a:pPr marL="342900" indent="-342900">
              <a:buClr>
                <a:srgbClr val="E41617"/>
              </a:buClr>
            </a:pPr>
            <a:r>
              <a:rPr lang="en-CA" altLang="en-US" dirty="0">
                <a:latin typeface="Arial" panose="020B0604020202020204" pitchFamily="34" charset="0"/>
              </a:rPr>
              <a:t>Will your program run during school hours or after school?</a:t>
            </a:r>
          </a:p>
          <a:p>
            <a:pPr marL="342900" indent="-342900">
              <a:buClr>
                <a:srgbClr val="E41617"/>
              </a:buClr>
            </a:pPr>
            <a:r>
              <a:rPr lang="en-CA" altLang="en-US" dirty="0">
                <a:latin typeface="Arial" panose="020B0604020202020204" pitchFamily="34" charset="0"/>
              </a:rPr>
              <a:t>Each session takes about 1 hour plus set-up </a:t>
            </a:r>
          </a:p>
          <a:p>
            <a:pPr marL="0" indent="0">
              <a:buFont typeface="Arial" panose="020B0604020202020204" pitchFamily="34" charset="0"/>
              <a:buNone/>
            </a:pPr>
            <a:endParaRPr lang="en-CA" altLang="en-US" b="1" dirty="0">
              <a:solidFill>
                <a:srgbClr val="006345"/>
              </a:solidFill>
              <a:latin typeface="Arial" panose="020B0604020202020204" pitchFamily="34" charset="0"/>
            </a:endParaRPr>
          </a:p>
          <a:p>
            <a:pPr marL="0" indent="0" algn="ctr">
              <a:buFont typeface="Arial" panose="020B0604020202020204" pitchFamily="34" charset="0"/>
              <a:buNone/>
            </a:pPr>
            <a:r>
              <a:rPr lang="en-CA" altLang="en-US" sz="3200" b="1" dirty="0">
                <a:solidFill>
                  <a:srgbClr val="E41617"/>
                </a:solidFill>
                <a:latin typeface="Arial" panose="020B0604020202020204" pitchFamily="34" charset="0"/>
              </a:rPr>
              <a:t>Location Needs:</a:t>
            </a:r>
            <a:endParaRPr lang="en-CA" altLang="en-US" dirty="0">
              <a:latin typeface="Arial" panose="020B0604020202020204" pitchFamily="34" charset="0"/>
            </a:endParaRPr>
          </a:p>
          <a:p>
            <a:pPr marL="0" indent="0">
              <a:buNone/>
            </a:pPr>
            <a:endParaRPr lang="en-CA" altLang="en-US" sz="1100" dirty="0">
              <a:latin typeface="Arial" panose="020B0604020202020204" pitchFamily="34" charset="0"/>
            </a:endParaRPr>
          </a:p>
          <a:p>
            <a:pPr marL="0" indent="0">
              <a:buFont typeface="Arial" panose="020B0604020202020204" pitchFamily="34" charset="0"/>
              <a:buNone/>
            </a:pPr>
            <a:endParaRPr lang="en-CA" altLang="en-US" sz="1400" dirty="0">
              <a:latin typeface="Arial" panose="020B0604020202020204" pitchFamily="34" charset="0"/>
            </a:endParaRPr>
          </a:p>
        </p:txBody>
      </p:sp>
      <p:sp>
        <p:nvSpPr>
          <p:cNvPr id="16" name="TextBox 15">
            <a:extLst>
              <a:ext uri="{FF2B5EF4-FFF2-40B4-BE49-F238E27FC236}">
                <a16:creationId xmlns:a16="http://schemas.microsoft.com/office/drawing/2014/main" id="{3EB57BEE-14CB-44B5-9AD3-40CFDEB68839}"/>
              </a:ext>
            </a:extLst>
          </p:cNvPr>
          <p:cNvSpPr txBox="1"/>
          <p:nvPr/>
        </p:nvSpPr>
        <p:spPr>
          <a:xfrm>
            <a:off x="3720355" y="3625068"/>
            <a:ext cx="4094412" cy="1815882"/>
          </a:xfrm>
          <a:prstGeom prst="rect">
            <a:avLst/>
          </a:prstGeom>
          <a:noFill/>
        </p:spPr>
        <p:txBody>
          <a:bodyPr wrap="square" rtlCol="0">
            <a:spAutoFit/>
          </a:bodyPr>
          <a:lstStyle/>
          <a:p>
            <a:pPr marL="342900" indent="-342900" defTabSz="914400">
              <a:buClr>
                <a:srgbClr val="E41617"/>
              </a:buClr>
              <a:buFont typeface="Arial" panose="020B0604020202020204" pitchFamily="34" charset="0"/>
              <a:buChar char="•"/>
            </a:pPr>
            <a:r>
              <a:rPr lang="en-CA" altLang="en-US" sz="2800" dirty="0">
                <a:solidFill>
                  <a:prstClr val="black"/>
                </a:solidFill>
                <a:latin typeface="Arial" panose="020B0604020202020204" pitchFamily="34" charset="0"/>
              </a:rPr>
              <a:t>Nearby sink/refrigerator</a:t>
            </a:r>
          </a:p>
          <a:p>
            <a:pPr marL="342900" indent="-342900" defTabSz="914400">
              <a:buClr>
                <a:srgbClr val="E41617"/>
              </a:buClr>
              <a:buFont typeface="Arial" panose="020B0604020202020204" pitchFamily="34" charset="0"/>
              <a:buChar char="•"/>
            </a:pPr>
            <a:r>
              <a:rPr lang="en-CA" altLang="en-US" sz="2800" dirty="0">
                <a:solidFill>
                  <a:prstClr val="black"/>
                </a:solidFill>
                <a:latin typeface="Arial" panose="020B0604020202020204" pitchFamily="34" charset="0"/>
              </a:rPr>
              <a:t>Electrical outlets</a:t>
            </a:r>
          </a:p>
          <a:p>
            <a:pPr marL="342900" indent="-342900" defTabSz="914400">
              <a:buClr>
                <a:srgbClr val="E41617"/>
              </a:buClr>
              <a:buFont typeface="Arial" panose="020B0604020202020204" pitchFamily="34" charset="0"/>
              <a:buChar char="•"/>
            </a:pPr>
            <a:r>
              <a:rPr lang="en-CA" altLang="en-US" sz="2800" dirty="0">
                <a:solidFill>
                  <a:prstClr val="black"/>
                </a:solidFill>
                <a:latin typeface="Arial" panose="020B0604020202020204" pitchFamily="34" charset="0"/>
              </a:rPr>
              <a:t>Adequate ventilation</a:t>
            </a:r>
          </a:p>
        </p:txBody>
      </p:sp>
      <p:sp>
        <p:nvSpPr>
          <p:cNvPr id="17" name="TextBox 16">
            <a:extLst>
              <a:ext uri="{FF2B5EF4-FFF2-40B4-BE49-F238E27FC236}">
                <a16:creationId xmlns:a16="http://schemas.microsoft.com/office/drawing/2014/main" id="{1C313406-60AD-47BC-93EF-0E1B57E5506A}"/>
              </a:ext>
            </a:extLst>
          </p:cNvPr>
          <p:cNvSpPr txBox="1"/>
          <p:nvPr/>
        </p:nvSpPr>
        <p:spPr>
          <a:xfrm>
            <a:off x="7874351" y="3625068"/>
            <a:ext cx="3972847" cy="1815882"/>
          </a:xfrm>
          <a:prstGeom prst="rect">
            <a:avLst/>
          </a:prstGeom>
          <a:noFill/>
        </p:spPr>
        <p:txBody>
          <a:bodyPr wrap="square" rtlCol="0">
            <a:spAutoFit/>
          </a:bodyPr>
          <a:lstStyle/>
          <a:p>
            <a:pPr marL="457200" indent="-457200">
              <a:buClr>
                <a:srgbClr val="E41617"/>
              </a:buClr>
              <a:buFont typeface="Arial" panose="020B0604020202020204" pitchFamily="34" charset="0"/>
              <a:buChar char="•"/>
            </a:pPr>
            <a:r>
              <a:rPr lang="en-CA" altLang="en-US" sz="2800">
                <a:latin typeface="Arial" panose="020B0604020202020204" pitchFamily="34" charset="0"/>
              </a:rPr>
              <a:t>Handwashing stations</a:t>
            </a:r>
          </a:p>
          <a:p>
            <a:pPr marL="457200" indent="-457200">
              <a:buClr>
                <a:srgbClr val="E41617"/>
              </a:buClr>
              <a:buFont typeface="Arial" panose="020B0604020202020204" pitchFamily="34" charset="0"/>
              <a:buChar char="•"/>
            </a:pPr>
            <a:r>
              <a:rPr lang="en-CA" altLang="en-US" sz="2800">
                <a:latin typeface="Arial" panose="020B0604020202020204" pitchFamily="34" charset="0"/>
              </a:rPr>
              <a:t>Enough space to work safely</a:t>
            </a:r>
          </a:p>
        </p:txBody>
      </p:sp>
      <p:pic>
        <p:nvPicPr>
          <p:cNvPr id="2" name="Picture 1">
            <a:extLst>
              <a:ext uri="{FF2B5EF4-FFF2-40B4-BE49-F238E27FC236}">
                <a16:creationId xmlns:a16="http://schemas.microsoft.com/office/drawing/2014/main" id="{4DBD4E61-199B-409B-A8C4-1264C470B5BA}"/>
              </a:ext>
            </a:extLst>
          </p:cNvPr>
          <p:cNvPicPr>
            <a:picLocks noChangeAspect="1"/>
          </p:cNvPicPr>
          <p:nvPr/>
        </p:nvPicPr>
        <p:blipFill>
          <a:blip r:embed="rId6"/>
          <a:stretch>
            <a:fillRect/>
          </a:stretch>
        </p:blipFill>
        <p:spPr>
          <a:xfrm>
            <a:off x="18896" y="2313873"/>
            <a:ext cx="3188484" cy="2219136"/>
          </a:xfrm>
          <a:prstGeom prst="rect">
            <a:avLst/>
          </a:prstGeom>
        </p:spPr>
      </p:pic>
      <p:pic>
        <p:nvPicPr>
          <p:cNvPr id="4" name="Picture 6" descr="Logo&#10;&#10;Description automatically generated">
            <a:extLst>
              <a:ext uri="{FF2B5EF4-FFF2-40B4-BE49-F238E27FC236}">
                <a16:creationId xmlns:a16="http://schemas.microsoft.com/office/drawing/2014/main" id="{D9731862-9687-878B-D2A4-FD19C2DA3407}"/>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6" name="Audio 5">
            <a:hlinkClick r:id="" action="ppaction://media"/>
            <a:extLst>
              <a:ext uri="{FF2B5EF4-FFF2-40B4-BE49-F238E27FC236}">
                <a16:creationId xmlns:a16="http://schemas.microsoft.com/office/drawing/2014/main" id="{826FCEE2-2F87-48E7-A863-B38074D686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60318770"/>
      </p:ext>
    </p:extLst>
  </p:cSld>
  <p:clrMapOvr>
    <a:masterClrMapping/>
  </p:clrMapOvr>
  <mc:AlternateContent xmlns:mc="http://schemas.openxmlformats.org/markup-compatibility/2006" xmlns:p14="http://schemas.microsoft.com/office/powerpoint/2010/main">
    <mc:Choice Requires="p14">
      <p:transition spd="slow" p14:dur="2000" advTm="38837"/>
    </mc:Choice>
    <mc:Fallback xmlns="">
      <p:transition spd="slow" advTm="38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5F330E18-C729-47C6-AC8E-9F47733BA362}"/>
              </a:ext>
            </a:extLst>
          </p:cNvPr>
          <p:cNvGrpSpPr/>
          <p:nvPr/>
        </p:nvGrpSpPr>
        <p:grpSpPr>
          <a:xfrm>
            <a:off x="-159031" y="0"/>
            <a:ext cx="3535654" cy="6858000"/>
            <a:chOff x="-159031" y="0"/>
            <a:chExt cx="3535654" cy="6858000"/>
          </a:xfrm>
        </p:grpSpPr>
        <p:sp>
          <p:nvSpPr>
            <p:cNvPr id="18" name="Rectangle 17">
              <a:extLst>
                <a:ext uri="{FF2B5EF4-FFF2-40B4-BE49-F238E27FC236}">
                  <a16:creationId xmlns:a16="http://schemas.microsoft.com/office/drawing/2014/main" id="{A1B7B5C8-ACFB-44E4-ADB5-FA4DFF818103}"/>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1C64B0DE-8A48-4821-8DB3-FAE48C1404AD}"/>
                </a:ext>
              </a:extLst>
            </p:cNvPr>
            <p:cNvGrpSpPr/>
            <p:nvPr/>
          </p:nvGrpSpPr>
          <p:grpSpPr>
            <a:xfrm>
              <a:off x="-150347" y="375101"/>
              <a:ext cx="3526970" cy="5441698"/>
              <a:chOff x="-150347" y="375101"/>
              <a:chExt cx="3526970" cy="5441698"/>
            </a:xfrm>
          </p:grpSpPr>
          <p:sp>
            <p:nvSpPr>
              <p:cNvPr id="22" name="Rectangle 3">
                <a:extLst>
                  <a:ext uri="{FF2B5EF4-FFF2-40B4-BE49-F238E27FC236}">
                    <a16:creationId xmlns:a16="http://schemas.microsoft.com/office/drawing/2014/main" id="{772BCA97-7935-417B-8CB2-B7C88AE189A1}"/>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dirty="0">
                    <a:latin typeface="Arial" panose="020B0604020202020204" pitchFamily="34" charset="0"/>
                    <a:cs typeface="Arial" panose="020B0604020202020204" pitchFamily="34" charset="0"/>
                  </a:rPr>
                  <a:t>Before you Begin</a:t>
                </a:r>
                <a:endParaRPr lang="en-US" altLang="en-US" b="1" dirty="0">
                  <a:latin typeface="Arial" panose="020B0604020202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5D36B030-CE51-4672-80EB-80AC35A984EB}"/>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24" name="Picture 23">
                <a:extLst>
                  <a:ext uri="{FF2B5EF4-FFF2-40B4-BE49-F238E27FC236}">
                    <a16:creationId xmlns:a16="http://schemas.microsoft.com/office/drawing/2014/main" id="{A46445AF-EDB3-42B1-932F-5AAB433F7C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pic>
        <p:nvPicPr>
          <p:cNvPr id="7" name="Picture 6">
            <a:extLst>
              <a:ext uri="{FF2B5EF4-FFF2-40B4-BE49-F238E27FC236}">
                <a16:creationId xmlns:a16="http://schemas.microsoft.com/office/drawing/2014/main" id="{7F360B24-F18D-46C3-BF6B-E652EE50F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2239" y="280300"/>
            <a:ext cx="4723050" cy="6297400"/>
          </a:xfrm>
          <a:prstGeom prst="rect">
            <a:avLst/>
          </a:prstGeom>
        </p:spPr>
      </p:pic>
      <p:cxnSp>
        <p:nvCxnSpPr>
          <p:cNvPr id="13" name="Straight Arrow Connector 12">
            <a:extLst>
              <a:ext uri="{FF2B5EF4-FFF2-40B4-BE49-F238E27FC236}">
                <a16:creationId xmlns:a16="http://schemas.microsoft.com/office/drawing/2014/main" id="{F82FF8BE-1F59-4B5E-B6BF-C5A4EBC2AA9A}"/>
              </a:ext>
            </a:extLst>
          </p:cNvPr>
          <p:cNvCxnSpPr>
            <a:cxnSpLocks/>
          </p:cNvCxnSpPr>
          <p:nvPr/>
        </p:nvCxnSpPr>
        <p:spPr>
          <a:xfrm flipH="1">
            <a:off x="6400801" y="1116499"/>
            <a:ext cx="2783659" cy="0"/>
          </a:xfrm>
          <a:prstGeom prst="straightConnector1">
            <a:avLst/>
          </a:prstGeom>
          <a:ln>
            <a:solidFill>
              <a:srgbClr val="E41617"/>
            </a:solidFill>
            <a:tailEnd type="triangle"/>
          </a:ln>
        </p:spPr>
        <p:style>
          <a:lnRef idx="3">
            <a:schemeClr val="accent1"/>
          </a:lnRef>
          <a:fillRef idx="0">
            <a:schemeClr val="accent1"/>
          </a:fillRef>
          <a:effectRef idx="2">
            <a:schemeClr val="accent1"/>
          </a:effectRef>
          <a:fontRef idx="minor">
            <a:schemeClr val="tx1"/>
          </a:fontRef>
        </p:style>
      </p:cxnSp>
      <p:cxnSp>
        <p:nvCxnSpPr>
          <p:cNvPr id="16" name="Straight Arrow Connector 15">
            <a:extLst>
              <a:ext uri="{FF2B5EF4-FFF2-40B4-BE49-F238E27FC236}">
                <a16:creationId xmlns:a16="http://schemas.microsoft.com/office/drawing/2014/main" id="{E72F5D56-E7D8-495D-A9CE-053E3D459215}"/>
              </a:ext>
            </a:extLst>
          </p:cNvPr>
          <p:cNvCxnSpPr>
            <a:cxnSpLocks/>
          </p:cNvCxnSpPr>
          <p:nvPr/>
        </p:nvCxnSpPr>
        <p:spPr>
          <a:xfrm flipH="1">
            <a:off x="7158758" y="1846137"/>
            <a:ext cx="2025702" cy="0"/>
          </a:xfrm>
          <a:prstGeom prst="straightConnector1">
            <a:avLst/>
          </a:prstGeom>
          <a:ln>
            <a:solidFill>
              <a:srgbClr val="E41617"/>
            </a:solidFill>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08DD9D06-A952-4E01-9F60-10B5C1B9BF36}"/>
              </a:ext>
            </a:extLst>
          </p:cNvPr>
          <p:cNvCxnSpPr>
            <a:cxnSpLocks/>
          </p:cNvCxnSpPr>
          <p:nvPr/>
        </p:nvCxnSpPr>
        <p:spPr>
          <a:xfrm flipH="1">
            <a:off x="6504649" y="3235264"/>
            <a:ext cx="2783659" cy="0"/>
          </a:xfrm>
          <a:prstGeom prst="straightConnector1">
            <a:avLst/>
          </a:prstGeom>
          <a:ln>
            <a:solidFill>
              <a:srgbClr val="E41617"/>
            </a:solidFill>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a:extLst>
              <a:ext uri="{FF2B5EF4-FFF2-40B4-BE49-F238E27FC236}">
                <a16:creationId xmlns:a16="http://schemas.microsoft.com/office/drawing/2014/main" id="{A0D15FCF-0C5E-439B-8CAF-B20AC5267025}"/>
              </a:ext>
            </a:extLst>
          </p:cNvPr>
          <p:cNvCxnSpPr>
            <a:cxnSpLocks/>
          </p:cNvCxnSpPr>
          <p:nvPr/>
        </p:nvCxnSpPr>
        <p:spPr>
          <a:xfrm flipH="1">
            <a:off x="7216747" y="5730639"/>
            <a:ext cx="2071561" cy="1"/>
          </a:xfrm>
          <a:prstGeom prst="straightConnector1">
            <a:avLst/>
          </a:prstGeom>
          <a:ln>
            <a:solidFill>
              <a:srgbClr val="E41617"/>
            </a:solidFill>
            <a:tailEnd type="triangle"/>
          </a:ln>
        </p:spPr>
        <p:style>
          <a:lnRef idx="3">
            <a:schemeClr val="accent1"/>
          </a:lnRef>
          <a:fillRef idx="0">
            <a:schemeClr val="accent1"/>
          </a:fillRef>
          <a:effectRef idx="2">
            <a:schemeClr val="accent1"/>
          </a:effectRef>
          <a:fontRef idx="minor">
            <a:schemeClr val="tx1"/>
          </a:fontRef>
        </p:style>
      </p:cxnSp>
      <p:sp>
        <p:nvSpPr>
          <p:cNvPr id="25" name="TextBox 24">
            <a:extLst>
              <a:ext uri="{FF2B5EF4-FFF2-40B4-BE49-F238E27FC236}">
                <a16:creationId xmlns:a16="http://schemas.microsoft.com/office/drawing/2014/main" id="{2E0DFAA1-D54E-4439-8F6C-4E7BB91B6918}"/>
              </a:ext>
            </a:extLst>
          </p:cNvPr>
          <p:cNvSpPr txBox="1"/>
          <p:nvPr/>
        </p:nvSpPr>
        <p:spPr>
          <a:xfrm>
            <a:off x="9372551" y="922227"/>
            <a:ext cx="1351370" cy="400110"/>
          </a:xfrm>
          <a:prstGeom prst="rect">
            <a:avLst/>
          </a:prstGeom>
          <a:noFill/>
        </p:spPr>
        <p:txBody>
          <a:bodyPr wrap="square" rtlCol="0">
            <a:spAutoFit/>
          </a:bodyPr>
          <a:lstStyle/>
          <a:p>
            <a:r>
              <a:rPr lang="en-CA" sz="2000">
                <a:latin typeface="Arial" panose="020B0604020202020204" pitchFamily="34" charset="0"/>
                <a:cs typeface="Arial" panose="020B0604020202020204" pitchFamily="34" charset="0"/>
              </a:rPr>
              <a:t>Water Jug</a:t>
            </a:r>
            <a:endParaRPr lang="en-US" sz="200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080B25D7-7A0E-4EB0-8963-CB5A66B71128}"/>
              </a:ext>
            </a:extLst>
          </p:cNvPr>
          <p:cNvSpPr txBox="1"/>
          <p:nvPr/>
        </p:nvSpPr>
        <p:spPr>
          <a:xfrm>
            <a:off x="9451497" y="1661471"/>
            <a:ext cx="1351370" cy="707886"/>
          </a:xfrm>
          <a:prstGeom prst="rect">
            <a:avLst/>
          </a:prstGeom>
          <a:noFill/>
        </p:spPr>
        <p:txBody>
          <a:bodyPr wrap="square" rtlCol="0">
            <a:spAutoFit/>
          </a:bodyPr>
          <a:lstStyle/>
          <a:p>
            <a:r>
              <a:rPr lang="en-CA" sz="2000">
                <a:latin typeface="Arial" panose="020B0604020202020204" pitchFamily="34" charset="0"/>
                <a:cs typeface="Arial" panose="020B0604020202020204" pitchFamily="34" charset="0"/>
              </a:rPr>
              <a:t>Hand Soap</a:t>
            </a:r>
            <a:endParaRPr lang="en-US" sz="200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80CF398B-3604-45C8-BA10-AC7FDB896DCD}"/>
              </a:ext>
            </a:extLst>
          </p:cNvPr>
          <p:cNvSpPr txBox="1"/>
          <p:nvPr/>
        </p:nvSpPr>
        <p:spPr>
          <a:xfrm>
            <a:off x="9451497" y="3059666"/>
            <a:ext cx="2184850" cy="707886"/>
          </a:xfrm>
          <a:prstGeom prst="rect">
            <a:avLst/>
          </a:prstGeom>
          <a:noFill/>
        </p:spPr>
        <p:txBody>
          <a:bodyPr wrap="square" rtlCol="0">
            <a:spAutoFit/>
          </a:bodyPr>
          <a:lstStyle/>
          <a:p>
            <a:r>
              <a:rPr lang="en-CA" sz="2000">
                <a:latin typeface="Arial" panose="020B0604020202020204" pitchFamily="34" charset="0"/>
                <a:cs typeface="Arial" panose="020B0604020202020204" pitchFamily="34" charset="0"/>
              </a:rPr>
              <a:t>Paper Towels for Drying Hands </a:t>
            </a:r>
            <a:endParaRPr lang="en-US" sz="200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224D4A64-D679-46C0-A167-FC0BFDC28ECD}"/>
              </a:ext>
            </a:extLst>
          </p:cNvPr>
          <p:cNvSpPr txBox="1"/>
          <p:nvPr/>
        </p:nvSpPr>
        <p:spPr>
          <a:xfrm>
            <a:off x="9514884" y="5579465"/>
            <a:ext cx="1830149" cy="400110"/>
          </a:xfrm>
          <a:prstGeom prst="rect">
            <a:avLst/>
          </a:prstGeom>
          <a:noFill/>
        </p:spPr>
        <p:txBody>
          <a:bodyPr wrap="square" rtlCol="0">
            <a:spAutoFit/>
          </a:bodyPr>
          <a:lstStyle/>
          <a:p>
            <a:r>
              <a:rPr lang="en-CA" sz="2000">
                <a:latin typeface="Arial" panose="020B0604020202020204" pitchFamily="34" charset="0"/>
                <a:cs typeface="Arial" panose="020B0604020202020204" pitchFamily="34" charset="0"/>
              </a:rPr>
              <a:t>Catch Basin</a:t>
            </a:r>
            <a:endParaRPr lang="en-US" sz="200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DC68F3FC-613E-4663-9C09-4E152AE8C6A8}"/>
              </a:ext>
            </a:extLst>
          </p:cNvPr>
          <p:cNvPicPr>
            <a:picLocks noChangeAspect="1"/>
          </p:cNvPicPr>
          <p:nvPr/>
        </p:nvPicPr>
        <p:blipFill>
          <a:blip r:embed="rId7"/>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7D839DDA-83B2-41B4-F3E6-9811BFD833BF}"/>
              </a:ext>
            </a:extLst>
          </p:cNvPr>
          <p:cNvPicPr>
            <a:picLocks noChangeAspect="1"/>
          </p:cNvPicPr>
          <p:nvPr/>
        </p:nvPicPr>
        <p:blipFill>
          <a:blip r:embed="rId8"/>
          <a:stretch>
            <a:fillRect/>
          </a:stretch>
        </p:blipFill>
        <p:spPr>
          <a:xfrm>
            <a:off x="788933" y="5819682"/>
            <a:ext cx="1615966" cy="919843"/>
          </a:xfrm>
          <a:prstGeom prst="rect">
            <a:avLst/>
          </a:prstGeom>
        </p:spPr>
      </p:pic>
      <p:pic>
        <p:nvPicPr>
          <p:cNvPr id="2" name="Audio 1">
            <a:hlinkClick r:id="" action="ppaction://media"/>
            <a:extLst>
              <a:ext uri="{FF2B5EF4-FFF2-40B4-BE49-F238E27FC236}">
                <a16:creationId xmlns:a16="http://schemas.microsoft.com/office/drawing/2014/main" id="{34F5F243-A4CF-4E1A-A4A3-78537AD5311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1296592"/>
      </p:ext>
    </p:extLst>
  </p:cSld>
  <p:clrMapOvr>
    <a:masterClrMapping/>
  </p:clrMapOvr>
  <mc:AlternateContent xmlns:mc="http://schemas.openxmlformats.org/markup-compatibility/2006" xmlns:p14="http://schemas.microsoft.com/office/powerpoint/2010/main">
    <mc:Choice Requires="p14">
      <p:transition spd="slow" p14:dur="2000" advTm="31793"/>
    </mc:Choice>
    <mc:Fallback xmlns="">
      <p:transition spd="slow" advTm="31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6FA475E-F522-42AD-9109-3B571C062283}"/>
              </a:ext>
            </a:extLst>
          </p:cNvPr>
          <p:cNvGrpSpPr/>
          <p:nvPr/>
        </p:nvGrpSpPr>
        <p:grpSpPr>
          <a:xfrm>
            <a:off x="-159031" y="0"/>
            <a:ext cx="3535654" cy="6858000"/>
            <a:chOff x="-159031" y="0"/>
            <a:chExt cx="3535654" cy="6858000"/>
          </a:xfrm>
        </p:grpSpPr>
        <p:sp>
          <p:nvSpPr>
            <p:cNvPr id="10" name="Rectangle 9">
              <a:extLst>
                <a:ext uri="{FF2B5EF4-FFF2-40B4-BE49-F238E27FC236}">
                  <a16:creationId xmlns:a16="http://schemas.microsoft.com/office/drawing/2014/main" id="{5D59D4F2-097F-4444-A82F-6110F87B53D8}"/>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09F6FB7-EF78-40CF-8485-CC0B4378FD7A}"/>
                </a:ext>
              </a:extLst>
            </p:cNvPr>
            <p:cNvGrpSpPr/>
            <p:nvPr/>
          </p:nvGrpSpPr>
          <p:grpSpPr>
            <a:xfrm>
              <a:off x="-150347" y="375101"/>
              <a:ext cx="3526970" cy="5441698"/>
              <a:chOff x="-150347" y="375101"/>
              <a:chExt cx="3526970" cy="5441698"/>
            </a:xfrm>
          </p:grpSpPr>
          <p:sp>
            <p:nvSpPr>
              <p:cNvPr id="15" name="Rectangle 3">
                <a:extLst>
                  <a:ext uri="{FF2B5EF4-FFF2-40B4-BE49-F238E27FC236}">
                    <a16:creationId xmlns:a16="http://schemas.microsoft.com/office/drawing/2014/main" id="{E06C8AC1-5EAE-4767-B68F-A82F357BB8E8}"/>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dirty="0">
                    <a:latin typeface="Arial" panose="020B0604020202020204" pitchFamily="34" charset="0"/>
                    <a:cs typeface="Arial" panose="020B0604020202020204" pitchFamily="34" charset="0"/>
                  </a:rPr>
                  <a:t>Before you Begin</a:t>
                </a:r>
                <a:endParaRPr lang="en-US" altLang="en-US" b="1" dirty="0">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CEF1F503-2B44-43C0-A31D-B7AFFD130748}"/>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7" name="Picture 16">
                <a:extLst>
                  <a:ext uri="{FF2B5EF4-FFF2-40B4-BE49-F238E27FC236}">
                    <a16:creationId xmlns:a16="http://schemas.microsoft.com/office/drawing/2014/main" id="{22405F99-19D2-4FD9-B9EF-C2889F16E0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3" name="Content Placeholder 2">
            <a:extLst>
              <a:ext uri="{FF2B5EF4-FFF2-40B4-BE49-F238E27FC236}">
                <a16:creationId xmlns:a16="http://schemas.microsoft.com/office/drawing/2014/main" id="{AD1C017A-79FA-4865-BA4C-5E71452826BF}"/>
              </a:ext>
            </a:extLst>
          </p:cNvPr>
          <p:cNvSpPr>
            <a:spLocks noGrp="1"/>
          </p:cNvSpPr>
          <p:nvPr>
            <p:ph idx="1"/>
          </p:nvPr>
        </p:nvSpPr>
        <p:spPr>
          <a:xfrm>
            <a:off x="4099650" y="1006529"/>
            <a:ext cx="7533550" cy="5732996"/>
          </a:xfrm>
        </p:spPr>
        <p:txBody>
          <a:bodyPr>
            <a:normAutofit/>
          </a:bodyPr>
          <a:lstStyle/>
          <a:p>
            <a:pPr marL="0" indent="0">
              <a:lnSpc>
                <a:spcPct val="100000"/>
              </a:lnSpc>
              <a:buClr>
                <a:srgbClr val="E41617"/>
              </a:buClr>
              <a:buNone/>
            </a:pPr>
            <a:endParaRPr lang="en-CA" sz="2800">
              <a:latin typeface="Arial" panose="020B0604020202020204" pitchFamily="34" charset="0"/>
              <a:cs typeface="Arial" panose="020B0604020202020204" pitchFamily="34" charset="0"/>
            </a:endParaRPr>
          </a:p>
          <a:p>
            <a:pPr marL="457200" indent="-457200">
              <a:lnSpc>
                <a:spcPct val="100000"/>
              </a:lnSpc>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Collect signed consent form participants’ parent/guardian (sample available on portal)</a:t>
            </a:r>
          </a:p>
          <a:p>
            <a:pPr marL="457200" indent="-457200">
              <a:lnSpc>
                <a:spcPct val="100000"/>
              </a:lnSpc>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Check with principal or manager to ensure consent form is appropriate for your location.</a:t>
            </a:r>
          </a:p>
          <a:p>
            <a:pPr marL="457200" indent="-457200">
              <a:lnSpc>
                <a:spcPct val="100000"/>
              </a:lnSpc>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Ensure permission form is stored according to school/agency policy as they contain private information.</a:t>
            </a:r>
          </a:p>
          <a:p>
            <a:pPr>
              <a:buFont typeface="Wingdings" panose="05000000000000000000" pitchFamily="2" charset="2"/>
              <a:buChar char="v"/>
            </a:pPr>
            <a:endParaRPr lang="en-US" sz="3500"/>
          </a:p>
        </p:txBody>
      </p:sp>
      <p:pic>
        <p:nvPicPr>
          <p:cNvPr id="11" name="Picture 10">
            <a:extLst>
              <a:ext uri="{FF2B5EF4-FFF2-40B4-BE49-F238E27FC236}">
                <a16:creationId xmlns:a16="http://schemas.microsoft.com/office/drawing/2014/main" id="{F2095422-383B-433F-83E9-4BFF05057F45}"/>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6" descr="Logo&#10;&#10;Description automatically generated">
            <a:extLst>
              <a:ext uri="{FF2B5EF4-FFF2-40B4-BE49-F238E27FC236}">
                <a16:creationId xmlns:a16="http://schemas.microsoft.com/office/drawing/2014/main" id="{F38C9EAB-3524-6FD6-2B97-7BC16765CFB9}"/>
              </a:ext>
            </a:extLst>
          </p:cNvPr>
          <p:cNvPicPr>
            <a:picLocks noChangeAspect="1"/>
          </p:cNvPicPr>
          <p:nvPr/>
        </p:nvPicPr>
        <p:blipFill>
          <a:blip r:embed="rId7"/>
          <a:stretch>
            <a:fillRect/>
          </a:stretch>
        </p:blipFill>
        <p:spPr>
          <a:xfrm>
            <a:off x="788933" y="5819682"/>
            <a:ext cx="1615966" cy="919843"/>
          </a:xfrm>
          <a:prstGeom prst="rect">
            <a:avLst/>
          </a:prstGeom>
        </p:spPr>
      </p:pic>
      <p:sp>
        <p:nvSpPr>
          <p:cNvPr id="5" name="TextBox 4">
            <a:extLst>
              <a:ext uri="{FF2B5EF4-FFF2-40B4-BE49-F238E27FC236}">
                <a16:creationId xmlns:a16="http://schemas.microsoft.com/office/drawing/2014/main" id="{FC35536B-7B9E-4748-BE8C-502F8E519419}"/>
              </a:ext>
            </a:extLst>
          </p:cNvPr>
          <p:cNvSpPr txBox="1"/>
          <p:nvPr/>
        </p:nvSpPr>
        <p:spPr>
          <a:xfrm>
            <a:off x="3693250" y="575642"/>
            <a:ext cx="7812643" cy="861774"/>
          </a:xfrm>
          <a:prstGeom prst="rect">
            <a:avLst/>
          </a:prstGeom>
          <a:noFill/>
        </p:spPr>
        <p:txBody>
          <a:bodyPr wrap="square" rtlCol="0">
            <a:spAutoFit/>
          </a:bodyPr>
          <a:lstStyle/>
          <a:p>
            <a:pPr algn="ctr"/>
            <a:r>
              <a:rPr lang="en-CA" sz="3200" b="1">
                <a:solidFill>
                  <a:srgbClr val="FF0000"/>
                </a:solidFill>
                <a:latin typeface="Arial" panose="020B0604020202020204" pitchFamily="34" charset="0"/>
                <a:cs typeface="Arial" panose="020B0604020202020204" pitchFamily="34" charset="0"/>
              </a:rPr>
              <a:t>Collect Participant Consent Forms </a:t>
            </a:r>
          </a:p>
          <a:p>
            <a:pPr algn="ctr"/>
            <a:endParaRPr lang="en-US">
              <a:solidFill>
                <a:srgbClr val="FF0000"/>
              </a:solidFill>
            </a:endParaRPr>
          </a:p>
        </p:txBody>
      </p:sp>
      <p:pic>
        <p:nvPicPr>
          <p:cNvPr id="6" name="Audio 5">
            <a:hlinkClick r:id="" action="ppaction://media"/>
            <a:extLst>
              <a:ext uri="{FF2B5EF4-FFF2-40B4-BE49-F238E27FC236}">
                <a16:creationId xmlns:a16="http://schemas.microsoft.com/office/drawing/2014/main" id="{906F947F-BAB3-4C69-B97D-446305559AD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86149287"/>
      </p:ext>
    </p:extLst>
  </p:cSld>
  <p:clrMapOvr>
    <a:masterClrMapping/>
  </p:clrMapOvr>
  <mc:AlternateContent xmlns:mc="http://schemas.openxmlformats.org/markup-compatibility/2006" xmlns:p14="http://schemas.microsoft.com/office/powerpoint/2010/main">
    <mc:Choice Requires="p14">
      <p:transition spd="slow" p14:dur="2000" advTm="32433"/>
    </mc:Choice>
    <mc:Fallback xmlns="">
      <p:transition spd="slow" advTm="32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7642226-750D-46FF-A23D-E6CE84BDE460}"/>
              </a:ext>
            </a:extLst>
          </p:cNvPr>
          <p:cNvGrpSpPr/>
          <p:nvPr/>
        </p:nvGrpSpPr>
        <p:grpSpPr>
          <a:xfrm>
            <a:off x="-159031" y="0"/>
            <a:ext cx="3535654" cy="6858000"/>
            <a:chOff x="-159031" y="0"/>
            <a:chExt cx="3535654" cy="6858000"/>
          </a:xfrm>
        </p:grpSpPr>
        <p:sp>
          <p:nvSpPr>
            <p:cNvPr id="12" name="Rectangle 11">
              <a:extLst>
                <a:ext uri="{FF2B5EF4-FFF2-40B4-BE49-F238E27FC236}">
                  <a16:creationId xmlns:a16="http://schemas.microsoft.com/office/drawing/2014/main" id="{CAD993F4-0687-4026-9FE9-94A40122EDA2}"/>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3B6DBBA-2899-43E2-992A-5235702C420F}"/>
                </a:ext>
              </a:extLst>
            </p:cNvPr>
            <p:cNvGrpSpPr/>
            <p:nvPr/>
          </p:nvGrpSpPr>
          <p:grpSpPr>
            <a:xfrm>
              <a:off x="-150347" y="375101"/>
              <a:ext cx="3526970" cy="5441698"/>
              <a:chOff x="-150347" y="375101"/>
              <a:chExt cx="3526970" cy="5441698"/>
            </a:xfrm>
          </p:grpSpPr>
          <p:sp>
            <p:nvSpPr>
              <p:cNvPr id="14" name="Rectangle 3">
                <a:extLst>
                  <a:ext uri="{FF2B5EF4-FFF2-40B4-BE49-F238E27FC236}">
                    <a16:creationId xmlns:a16="http://schemas.microsoft.com/office/drawing/2014/main" id="{778B1E4F-C209-4F48-A6BE-F1610CEE9CF7}"/>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dirty="0">
                    <a:latin typeface="Arial" panose="020B0604020202020204" pitchFamily="34" charset="0"/>
                    <a:cs typeface="Arial" panose="020B0604020202020204" pitchFamily="34" charset="0"/>
                  </a:rPr>
                  <a:t>Before you Begin</a:t>
                </a:r>
                <a:endParaRPr lang="en-US" altLang="en-US" b="1" dirty="0">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A7D93F34-DA94-4FB7-848E-EAD39ADA4DBD}"/>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6" name="Picture 15">
                <a:extLst>
                  <a:ext uri="{FF2B5EF4-FFF2-40B4-BE49-F238E27FC236}">
                    <a16:creationId xmlns:a16="http://schemas.microsoft.com/office/drawing/2014/main" id="{60601234-DCA8-4F9E-A9A6-63CCFCFD2B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graphicFrame>
        <p:nvGraphicFramePr>
          <p:cNvPr id="9" name="Content Placeholder 2">
            <a:extLst>
              <a:ext uri="{FF2B5EF4-FFF2-40B4-BE49-F238E27FC236}">
                <a16:creationId xmlns:a16="http://schemas.microsoft.com/office/drawing/2014/main" id="{A05CE68C-BC28-4F87-8266-124CBB2258C1}"/>
              </a:ext>
            </a:extLst>
          </p:cNvPr>
          <p:cNvGraphicFramePr>
            <a:graphicFrameLocks/>
          </p:cNvGraphicFramePr>
          <p:nvPr>
            <p:extLst>
              <p:ext uri="{D42A27DB-BD31-4B8C-83A1-F6EECF244321}">
                <p14:modId xmlns:p14="http://schemas.microsoft.com/office/powerpoint/2010/main" val="321084157"/>
              </p:ext>
            </p:extLst>
          </p:nvPr>
        </p:nvGraphicFramePr>
        <p:xfrm>
          <a:off x="3450334" y="1041141"/>
          <a:ext cx="8579758" cy="5435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Rectangle 2">
            <a:extLst>
              <a:ext uri="{FF2B5EF4-FFF2-40B4-BE49-F238E27FC236}">
                <a16:creationId xmlns:a16="http://schemas.microsoft.com/office/drawing/2014/main" id="{C4532E8F-2304-4618-8A12-9E6FAF4238ED}"/>
              </a:ext>
            </a:extLst>
          </p:cNvPr>
          <p:cNvSpPr/>
          <p:nvPr/>
        </p:nvSpPr>
        <p:spPr>
          <a:xfrm>
            <a:off x="6055381" y="462499"/>
            <a:ext cx="3322040" cy="584775"/>
          </a:xfrm>
          <a:prstGeom prst="rect">
            <a:avLst/>
          </a:prstGeom>
        </p:spPr>
        <p:txBody>
          <a:bodyPr wrap="square">
            <a:spAutoFit/>
          </a:bodyPr>
          <a:lstStyle/>
          <a:p>
            <a:pPr algn="ctr"/>
            <a:r>
              <a:rPr lang="en-CA" sz="3200" b="1" dirty="0">
                <a:solidFill>
                  <a:srgbClr val="E41617"/>
                </a:solidFill>
                <a:latin typeface="Arial" panose="020B0604020202020204" pitchFamily="34" charset="0"/>
                <a:cs typeface="Arial" panose="020B0604020202020204" pitchFamily="34" charset="0"/>
              </a:rPr>
              <a:t>Room Set-Up</a:t>
            </a:r>
            <a:endParaRPr lang="en-US" sz="3200" b="1" dirty="0">
              <a:solidFill>
                <a:srgbClr val="E41617"/>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0BDB789F-00EE-471F-80B8-B95B45109146}"/>
              </a:ext>
            </a:extLst>
          </p:cNvPr>
          <p:cNvPicPr>
            <a:picLocks noChangeAspect="1"/>
          </p:cNvPicPr>
          <p:nvPr/>
        </p:nvPicPr>
        <p:blipFill>
          <a:blip r:embed="rId11"/>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6" name="Picture 6" descr="Logo&#10;&#10;Description automatically generated">
            <a:extLst>
              <a:ext uri="{FF2B5EF4-FFF2-40B4-BE49-F238E27FC236}">
                <a16:creationId xmlns:a16="http://schemas.microsoft.com/office/drawing/2014/main" id="{D4D63A53-DC13-FEE1-0E02-D206397798BB}"/>
              </a:ext>
            </a:extLst>
          </p:cNvPr>
          <p:cNvPicPr>
            <a:picLocks noChangeAspect="1"/>
          </p:cNvPicPr>
          <p:nvPr/>
        </p:nvPicPr>
        <p:blipFill>
          <a:blip r:embed="rId12"/>
          <a:stretch>
            <a:fillRect/>
          </a:stretch>
        </p:blipFill>
        <p:spPr>
          <a:xfrm>
            <a:off x="788933" y="5819682"/>
            <a:ext cx="1615966" cy="919843"/>
          </a:xfrm>
          <a:prstGeom prst="rect">
            <a:avLst/>
          </a:prstGeom>
        </p:spPr>
      </p:pic>
      <p:pic>
        <p:nvPicPr>
          <p:cNvPr id="4" name="Audio 3">
            <a:hlinkClick r:id="" action="ppaction://media"/>
            <a:extLst>
              <a:ext uri="{FF2B5EF4-FFF2-40B4-BE49-F238E27FC236}">
                <a16:creationId xmlns:a16="http://schemas.microsoft.com/office/drawing/2014/main" id="{7D64F7E1-4989-4168-8CB9-F29A35760F3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39440995"/>
      </p:ext>
    </p:extLst>
  </p:cSld>
  <p:clrMapOvr>
    <a:masterClrMapping/>
  </p:clrMapOvr>
  <mc:AlternateContent xmlns:mc="http://schemas.openxmlformats.org/markup-compatibility/2006" xmlns:p14="http://schemas.microsoft.com/office/powerpoint/2010/main">
    <mc:Choice Requires="p14">
      <p:transition spd="slow" p14:dur="2000" advTm="41682"/>
    </mc:Choice>
    <mc:Fallback xmlns="">
      <p:transition spd="slow" advTm="41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85D1934-FAF5-4EE2-BB0B-602EE3ED3141}"/>
              </a:ext>
            </a:extLst>
          </p:cNvPr>
          <p:cNvGrpSpPr/>
          <p:nvPr/>
        </p:nvGrpSpPr>
        <p:grpSpPr>
          <a:xfrm>
            <a:off x="-159031" y="0"/>
            <a:ext cx="3535654" cy="6858000"/>
            <a:chOff x="-159031" y="0"/>
            <a:chExt cx="3535654" cy="6858000"/>
          </a:xfrm>
        </p:grpSpPr>
        <p:sp>
          <p:nvSpPr>
            <p:cNvPr id="13" name="Rectangle 12">
              <a:extLst>
                <a:ext uri="{FF2B5EF4-FFF2-40B4-BE49-F238E27FC236}">
                  <a16:creationId xmlns:a16="http://schemas.microsoft.com/office/drawing/2014/main" id="{65F7FF01-88C0-4865-BEF8-4FAA15941B1B}"/>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6A16381-AC9C-4BC6-88F0-43C7D42320F4}"/>
                </a:ext>
              </a:extLst>
            </p:cNvPr>
            <p:cNvGrpSpPr/>
            <p:nvPr/>
          </p:nvGrpSpPr>
          <p:grpSpPr>
            <a:xfrm>
              <a:off x="-150347" y="375101"/>
              <a:ext cx="3526970" cy="5441698"/>
              <a:chOff x="-150347" y="375101"/>
              <a:chExt cx="3526970" cy="5441698"/>
            </a:xfrm>
          </p:grpSpPr>
          <p:sp>
            <p:nvSpPr>
              <p:cNvPr id="15" name="Rectangle 3">
                <a:extLst>
                  <a:ext uri="{FF2B5EF4-FFF2-40B4-BE49-F238E27FC236}">
                    <a16:creationId xmlns:a16="http://schemas.microsoft.com/office/drawing/2014/main" id="{C20717EF-D526-4200-A15F-0443EFBBAE65}"/>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dirty="0">
                    <a:latin typeface="Arial" panose="020B0604020202020204" pitchFamily="34" charset="0"/>
                    <a:cs typeface="Arial" panose="020B0604020202020204" pitchFamily="34" charset="0"/>
                  </a:rPr>
                  <a:t>Before you Begin</a:t>
                </a:r>
                <a:endParaRPr lang="en-US" altLang="en-US" b="1" dirty="0">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9AF6FC9A-FDA1-4DF3-9A48-4A61ACF09A54}"/>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7" name="Picture 16">
                <a:extLst>
                  <a:ext uri="{FF2B5EF4-FFF2-40B4-BE49-F238E27FC236}">
                    <a16:creationId xmlns:a16="http://schemas.microsoft.com/office/drawing/2014/main" id="{EF3F79A6-23A2-4A60-89CE-016F569E80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4" name="Rectangle 3">
            <a:extLst>
              <a:ext uri="{FF2B5EF4-FFF2-40B4-BE49-F238E27FC236}">
                <a16:creationId xmlns:a16="http://schemas.microsoft.com/office/drawing/2014/main" id="{C6A5ED05-3CE0-49F1-BAC4-578895A6BD45}"/>
              </a:ext>
            </a:extLst>
          </p:cNvPr>
          <p:cNvSpPr/>
          <p:nvPr/>
        </p:nvSpPr>
        <p:spPr>
          <a:xfrm>
            <a:off x="3959632" y="1051467"/>
            <a:ext cx="7387414" cy="3970318"/>
          </a:xfrm>
          <a:prstGeom prst="rect">
            <a:avLst/>
          </a:prstGeom>
        </p:spPr>
        <p:txBody>
          <a:bodyPr wrap="square">
            <a:spAutoFit/>
          </a:bodyPr>
          <a:lstStyle/>
          <a:p>
            <a:pPr marL="457200" lvl="0" indent="-457200">
              <a:buClr>
                <a:srgbClr val="E41617"/>
              </a:buClr>
              <a:buFont typeface="Arial" panose="020B0604020202020204" pitchFamily="34" charset="0"/>
              <a:buChar char="•"/>
            </a:pPr>
            <a:r>
              <a:rPr lang="en-CA" sz="2800" dirty="0">
                <a:latin typeface="Arial" panose="020B0604020202020204" pitchFamily="34" charset="0"/>
                <a:cs typeface="Arial" panose="020B0604020202020204" pitchFamily="34" charset="0"/>
              </a:rPr>
              <a:t>More than 4 million food poisoning cases each year.</a:t>
            </a:r>
          </a:p>
          <a:p>
            <a:pPr marL="461963" lvl="0" indent="-461963">
              <a:buClr>
                <a:srgbClr val="FF0000"/>
              </a:buClr>
              <a:buFont typeface="Arial" panose="020B0604020202020204" pitchFamily="34" charset="0"/>
              <a:buChar char="•"/>
            </a:pPr>
            <a:endParaRPr lang="en-CA" sz="2800" dirty="0">
              <a:latin typeface="Arial" panose="020B0604020202020204" pitchFamily="34" charset="0"/>
              <a:cs typeface="Arial" panose="020B0604020202020204" pitchFamily="34" charset="0"/>
            </a:endParaRPr>
          </a:p>
          <a:p>
            <a:pPr marL="461963" lvl="0" indent="-461963">
              <a:buClr>
                <a:srgbClr val="E41617"/>
              </a:buClr>
              <a:buFont typeface="Arial" panose="020B0604020202020204" pitchFamily="34" charset="0"/>
              <a:buChar char="•"/>
            </a:pPr>
            <a:r>
              <a:rPr lang="en-US" sz="2800" dirty="0">
                <a:latin typeface="Arial" panose="020B0604020202020204" pitchFamily="34" charset="0"/>
                <a:cs typeface="Arial" panose="020B0604020202020204" pitchFamily="34" charset="0"/>
              </a:rPr>
              <a:t>Handwashing and general food safety practices are important to decrease the risk of food poisoning. </a:t>
            </a:r>
          </a:p>
          <a:p>
            <a:pPr marL="461963" lvl="0" indent="-461963">
              <a:buClr>
                <a:srgbClr val="E41617"/>
              </a:buClr>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461963" lvl="0" indent="-461963">
              <a:buClr>
                <a:srgbClr val="E41617"/>
              </a:buClr>
              <a:buFont typeface="Arial" panose="020B0604020202020204" pitchFamily="34" charset="0"/>
              <a:buChar char="•"/>
            </a:pPr>
            <a:r>
              <a:rPr lang="en-US" sz="2800" dirty="0">
                <a:latin typeface="Arial" panose="020B0604020202020204" pitchFamily="34" charset="0"/>
                <a:cs typeface="Arial" panose="020B0604020202020204" pitchFamily="34" charset="0"/>
              </a:rPr>
              <a:t>Ensuring that food is safe is a program priority. </a:t>
            </a:r>
            <a:endParaRPr lang="en-CA" sz="28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39E7D3B-0F52-49EB-9CAA-E0CF3770A7EF}"/>
              </a:ext>
            </a:extLst>
          </p:cNvPr>
          <p:cNvSpPr txBox="1"/>
          <p:nvPr/>
        </p:nvSpPr>
        <p:spPr>
          <a:xfrm>
            <a:off x="6250585" y="1633150"/>
            <a:ext cx="2388529" cy="276999"/>
          </a:xfrm>
          <a:prstGeom prst="rect">
            <a:avLst/>
          </a:prstGeom>
          <a:noFill/>
        </p:spPr>
        <p:txBody>
          <a:bodyPr wrap="square" rtlCol="0">
            <a:spAutoFit/>
          </a:bodyPr>
          <a:lstStyle/>
          <a:p>
            <a:r>
              <a:rPr lang="en-CA" sz="1200">
                <a:latin typeface="Arial" panose="020B0604020202020204" pitchFamily="34" charset="0"/>
                <a:cs typeface="Arial" panose="020B0604020202020204" pitchFamily="34" charset="0"/>
              </a:rPr>
              <a:t>(Government of Canada, 2017)</a:t>
            </a:r>
            <a:endParaRPr lang="en-US" sz="120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01D874B7-F600-49FC-99C2-DD88C4DBB21D}"/>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6" descr="Logo&#10;&#10;Description automatically generated">
            <a:extLst>
              <a:ext uri="{FF2B5EF4-FFF2-40B4-BE49-F238E27FC236}">
                <a16:creationId xmlns:a16="http://schemas.microsoft.com/office/drawing/2014/main" id="{9289812E-C96D-2796-3DB5-5011C459C11B}"/>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6" name="Audio 5">
            <a:hlinkClick r:id="" action="ppaction://media"/>
            <a:extLst>
              <a:ext uri="{FF2B5EF4-FFF2-40B4-BE49-F238E27FC236}">
                <a16:creationId xmlns:a16="http://schemas.microsoft.com/office/drawing/2014/main" id="{C36C01DC-A8F4-41CB-952E-C9D1343548F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01780083"/>
      </p:ext>
    </p:extLst>
  </p:cSld>
  <p:clrMapOvr>
    <a:masterClrMapping/>
  </p:clrMapOvr>
  <mc:AlternateContent xmlns:mc="http://schemas.openxmlformats.org/markup-compatibility/2006" xmlns:p14="http://schemas.microsoft.com/office/powerpoint/2010/main">
    <mc:Choice Requires="p14">
      <p:transition spd="slow" p14:dur="2000" advTm="18958"/>
    </mc:Choice>
    <mc:Fallback xmlns="">
      <p:transition spd="slow" advTm="18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3D4DA62-3AA1-4CDB-B0A1-27E32E9182DB}"/>
              </a:ext>
            </a:extLst>
          </p:cNvPr>
          <p:cNvGrpSpPr/>
          <p:nvPr/>
        </p:nvGrpSpPr>
        <p:grpSpPr>
          <a:xfrm>
            <a:off x="-159031" y="0"/>
            <a:ext cx="3535654" cy="6858000"/>
            <a:chOff x="-159031" y="0"/>
            <a:chExt cx="3535654" cy="6858000"/>
          </a:xfrm>
        </p:grpSpPr>
        <p:sp>
          <p:nvSpPr>
            <p:cNvPr id="13" name="Rectangle 12">
              <a:extLst>
                <a:ext uri="{FF2B5EF4-FFF2-40B4-BE49-F238E27FC236}">
                  <a16:creationId xmlns:a16="http://schemas.microsoft.com/office/drawing/2014/main" id="{7930C1B9-7D61-415A-AED5-44DC4982CB8D}"/>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8B1FD00-8F63-4659-8E0C-1CB62A5E6358}"/>
                </a:ext>
              </a:extLst>
            </p:cNvPr>
            <p:cNvGrpSpPr/>
            <p:nvPr/>
          </p:nvGrpSpPr>
          <p:grpSpPr>
            <a:xfrm>
              <a:off x="-150347" y="375101"/>
              <a:ext cx="3526970" cy="5441698"/>
              <a:chOff x="-150347" y="375101"/>
              <a:chExt cx="3526970" cy="5441698"/>
            </a:xfrm>
          </p:grpSpPr>
          <p:sp>
            <p:nvSpPr>
              <p:cNvPr id="15" name="Rectangle 3">
                <a:extLst>
                  <a:ext uri="{FF2B5EF4-FFF2-40B4-BE49-F238E27FC236}">
                    <a16:creationId xmlns:a16="http://schemas.microsoft.com/office/drawing/2014/main" id="{3E141FEA-078A-4DA9-9F3E-B483C137826D}"/>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dirty="0">
                    <a:latin typeface="Arial" panose="020B0604020202020204" pitchFamily="34" charset="0"/>
                    <a:cs typeface="Arial" panose="020B0604020202020204" pitchFamily="34" charset="0"/>
                  </a:rPr>
                  <a:t>Before you Begin</a:t>
                </a:r>
                <a:endParaRPr lang="en-US" altLang="en-US" b="1" dirty="0">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DFCED9D0-85C3-4984-B366-15EAF7AA851D}"/>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7" name="Picture 16">
                <a:extLst>
                  <a:ext uri="{FF2B5EF4-FFF2-40B4-BE49-F238E27FC236}">
                    <a16:creationId xmlns:a16="http://schemas.microsoft.com/office/drawing/2014/main" id="{34EC4F2F-749A-4D7D-BA0E-47D5C67D48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3" name="Rectangle 2">
            <a:extLst>
              <a:ext uri="{FF2B5EF4-FFF2-40B4-BE49-F238E27FC236}">
                <a16:creationId xmlns:a16="http://schemas.microsoft.com/office/drawing/2014/main" id="{0B6EE044-A339-46AF-9E44-76A3CFA36D3E}"/>
              </a:ext>
            </a:extLst>
          </p:cNvPr>
          <p:cNvSpPr/>
          <p:nvPr/>
        </p:nvSpPr>
        <p:spPr>
          <a:xfrm>
            <a:off x="3610764" y="1362221"/>
            <a:ext cx="8340468" cy="4832092"/>
          </a:xfrm>
          <a:prstGeom prst="rect">
            <a:avLst/>
          </a:prstGeom>
        </p:spPr>
        <p:txBody>
          <a:bodyPr wrap="square" lIns="91440" tIns="45720" rIns="91440" bIns="45720" anchor="t">
            <a:spAutoFit/>
          </a:bodyPr>
          <a:lstStyle/>
          <a:p>
            <a:pPr marL="457200" indent="-457200">
              <a:buClr>
                <a:srgbClr val="E41617"/>
              </a:buClr>
              <a:buFont typeface="Arial" panose="020B0604020202020204" pitchFamily="34" charset="0"/>
              <a:buChar char="•"/>
              <a:defRPr/>
            </a:pPr>
            <a:r>
              <a:rPr lang="en-CA" sz="2800" dirty="0">
                <a:latin typeface="Arial"/>
                <a:cs typeface="Arial"/>
              </a:rPr>
              <a:t>Food handler certification recommended</a:t>
            </a:r>
          </a:p>
          <a:p>
            <a:pPr>
              <a:buClr>
                <a:srgbClr val="E41617"/>
              </a:buClr>
              <a:defRPr/>
            </a:pPr>
            <a:endParaRPr lang="en-CA" sz="2800" dirty="0">
              <a:latin typeface="Arial" panose="020B0604020202020204" pitchFamily="34" charset="0"/>
              <a:cs typeface="Arial" panose="020B0604020202020204" pitchFamily="34" charset="0"/>
            </a:endParaRPr>
          </a:p>
          <a:p>
            <a:pPr marL="457200" indent="-457200">
              <a:buClr>
                <a:srgbClr val="E41617"/>
              </a:buClr>
              <a:buFont typeface="Arial" panose="020B0604020202020204" pitchFamily="34" charset="0"/>
              <a:buChar char="•"/>
              <a:defRPr/>
            </a:pPr>
            <a:r>
              <a:rPr lang="en-CA" sz="2800" dirty="0">
                <a:latin typeface="Arial"/>
                <a:cs typeface="Arial"/>
              </a:rPr>
              <a:t>Increases knowledge about food safety and safe food handling practices.</a:t>
            </a:r>
          </a:p>
          <a:p>
            <a:pPr marL="457200" indent="-457200">
              <a:buClr>
                <a:srgbClr val="E41617"/>
              </a:buClr>
              <a:buFont typeface="Arial" panose="020B0604020202020204" pitchFamily="34" charset="0"/>
              <a:buChar char="•"/>
              <a:defRPr/>
            </a:pPr>
            <a:endParaRPr lang="en-CA" sz="2800" dirty="0">
              <a:latin typeface="Arial" panose="020B0604020202020204" pitchFamily="34" charset="0"/>
              <a:cs typeface="Arial" panose="020B0604020202020204" pitchFamily="34" charset="0"/>
            </a:endParaRPr>
          </a:p>
          <a:p>
            <a:pPr marL="457200" indent="-457200">
              <a:buClr>
                <a:srgbClr val="E41617"/>
              </a:buClr>
              <a:buFont typeface="Arial" panose="020B0604020202020204" pitchFamily="34" charset="0"/>
              <a:buChar char="•"/>
              <a:defRPr/>
            </a:pPr>
            <a:r>
              <a:rPr lang="en-CA" sz="2800" dirty="0">
                <a:latin typeface="Arial"/>
                <a:cs typeface="Arial"/>
              </a:rPr>
              <a:t>Certification valid for 5 years.</a:t>
            </a:r>
          </a:p>
          <a:p>
            <a:pPr marL="457200" indent="-457200">
              <a:buClr>
                <a:srgbClr val="E41617"/>
              </a:buClr>
              <a:buFont typeface="Arial" panose="020B0604020202020204" pitchFamily="34" charset="0"/>
              <a:buChar char="•"/>
              <a:defRPr/>
            </a:pPr>
            <a:endParaRPr lang="en-CA" sz="2800" dirty="0">
              <a:latin typeface="Arial" panose="020B0604020202020204" pitchFamily="34" charset="0"/>
              <a:cs typeface="Arial" panose="020B0604020202020204" pitchFamily="34" charset="0"/>
            </a:endParaRPr>
          </a:p>
          <a:p>
            <a:pPr marL="457200" indent="-457200">
              <a:buClr>
                <a:srgbClr val="E41617"/>
              </a:buClr>
              <a:buFont typeface="Arial" panose="020B0604020202020204" pitchFamily="34" charset="0"/>
              <a:buChar char="•"/>
              <a:defRPr/>
            </a:pPr>
            <a:r>
              <a:rPr lang="en-CA" sz="2800" dirty="0">
                <a:latin typeface="Arial"/>
                <a:cs typeface="Arial"/>
              </a:rPr>
              <a:t>Check your health unit website to find out how to get certified</a:t>
            </a:r>
            <a:endParaRPr lang="en-CA" sz="2400" dirty="0">
              <a:latin typeface="Arial"/>
              <a:cs typeface="Arial"/>
            </a:endParaRPr>
          </a:p>
          <a:p>
            <a:pPr marL="914400" lvl="1" indent="-457200">
              <a:buClr>
                <a:srgbClr val="E41617"/>
              </a:buClr>
              <a:buFont typeface="Arial" panose="020B0604020202020204" pitchFamily="34" charset="0"/>
              <a:buChar char="•"/>
              <a:defRPr/>
            </a:pPr>
            <a:r>
              <a:rPr lang="en-CA" sz="2800" dirty="0">
                <a:latin typeface="Arial"/>
                <a:cs typeface="Arial"/>
              </a:rPr>
              <a:t> MLHU: </a:t>
            </a:r>
            <a:r>
              <a:rPr lang="en-CA" sz="2800" dirty="0">
                <a:solidFill>
                  <a:srgbClr val="6B9F25"/>
                </a:solidFill>
                <a:latin typeface="Arial"/>
                <a:cs typeface="Arial"/>
                <a:hlinkClick r:id="rId6">
                  <a:extLst>
                    <a:ext uri="{A12FA001-AC4F-418D-AE19-62706E023703}">
                      <ahyp:hlinkClr xmlns:ahyp="http://schemas.microsoft.com/office/drawing/2018/hyperlinkcolor" val="tx"/>
                    </a:ext>
                  </a:extLst>
                </a:hlinkClick>
              </a:rPr>
              <a:t>www.healthunit.com</a:t>
            </a:r>
            <a:endParaRPr lang="en-CA" sz="2400" dirty="0">
              <a:solidFill>
                <a:srgbClr val="6B9F25"/>
              </a:solidFill>
              <a:latin typeface="Arial"/>
              <a:cs typeface="Arial"/>
            </a:endParaRPr>
          </a:p>
          <a:p>
            <a:pPr marL="914400" lvl="1" indent="-457200">
              <a:buClr>
                <a:srgbClr val="E41617"/>
              </a:buClr>
              <a:buFont typeface="Arial" panose="020B0604020202020204" pitchFamily="34" charset="0"/>
              <a:buChar char="•"/>
              <a:defRPr/>
            </a:pPr>
            <a:r>
              <a:rPr lang="en-CA" sz="2800" dirty="0">
                <a:latin typeface="Arial"/>
                <a:cs typeface="Arial"/>
              </a:rPr>
              <a:t> SWPH: </a:t>
            </a:r>
            <a:r>
              <a:rPr lang="en-CA" sz="2800" dirty="0">
                <a:solidFill>
                  <a:srgbClr val="6B9F25"/>
                </a:solidFill>
                <a:ea typeface="+mn-lt"/>
                <a:cs typeface="+mn-lt"/>
                <a:hlinkClick r:id="rId7">
                  <a:extLst>
                    <a:ext uri="{A12FA001-AC4F-418D-AE19-62706E023703}">
                      <ahyp:hlinkClr xmlns:ahyp="http://schemas.microsoft.com/office/drawing/2018/hyperlinkcolor" val="tx"/>
                    </a:ext>
                  </a:extLst>
                </a:hlinkClick>
              </a:rPr>
              <a:t>Food Handler Certification </a:t>
            </a:r>
            <a:endParaRPr lang="en-CA" sz="2800" dirty="0">
              <a:solidFill>
                <a:srgbClr val="6B9F25"/>
              </a:solidFill>
              <a:latin typeface="Arial"/>
              <a:cs typeface="Arial"/>
            </a:endParaRPr>
          </a:p>
        </p:txBody>
      </p:sp>
      <p:sp>
        <p:nvSpPr>
          <p:cNvPr id="4" name="Rectangle 3">
            <a:extLst>
              <a:ext uri="{FF2B5EF4-FFF2-40B4-BE49-F238E27FC236}">
                <a16:creationId xmlns:a16="http://schemas.microsoft.com/office/drawing/2014/main" id="{7052C2D8-0D89-4BBD-BBCA-8E03E12C34D3}"/>
              </a:ext>
            </a:extLst>
          </p:cNvPr>
          <p:cNvSpPr/>
          <p:nvPr/>
        </p:nvSpPr>
        <p:spPr>
          <a:xfrm>
            <a:off x="5827733" y="590010"/>
            <a:ext cx="4280339" cy="584775"/>
          </a:xfrm>
          <a:prstGeom prst="rect">
            <a:avLst/>
          </a:prstGeom>
        </p:spPr>
        <p:txBody>
          <a:bodyPr wrap="none">
            <a:spAutoFit/>
          </a:bodyPr>
          <a:lstStyle/>
          <a:p>
            <a:pPr algn="ctr"/>
            <a:r>
              <a:rPr lang="en-CA" sz="3200" b="1">
                <a:solidFill>
                  <a:srgbClr val="E41617"/>
                </a:solidFill>
                <a:latin typeface="Arial" panose="020B0604020202020204" pitchFamily="34" charset="0"/>
                <a:cs typeface="Arial" panose="020B0604020202020204" pitchFamily="34" charset="0"/>
              </a:rPr>
              <a:t>Safe Food Handling:</a:t>
            </a:r>
            <a:endParaRPr lang="en-US" sz="3200" b="1">
              <a:solidFill>
                <a:srgbClr val="E41617"/>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D4643387-1430-4E89-97B3-73DA9DAFA80F}"/>
              </a:ext>
            </a:extLst>
          </p:cNvPr>
          <p:cNvPicPr>
            <a:picLocks noChangeAspect="1"/>
          </p:cNvPicPr>
          <p:nvPr/>
        </p:nvPicPr>
        <p:blipFill>
          <a:blip r:embed="rId8"/>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6" descr="Logo&#10;&#10;Description automatically generated">
            <a:extLst>
              <a:ext uri="{FF2B5EF4-FFF2-40B4-BE49-F238E27FC236}">
                <a16:creationId xmlns:a16="http://schemas.microsoft.com/office/drawing/2014/main" id="{0D3CFEC3-4E6B-F835-46F9-8647705B824B}"/>
              </a:ext>
            </a:extLst>
          </p:cNvPr>
          <p:cNvPicPr>
            <a:picLocks noChangeAspect="1"/>
          </p:cNvPicPr>
          <p:nvPr/>
        </p:nvPicPr>
        <p:blipFill>
          <a:blip r:embed="rId9"/>
          <a:stretch>
            <a:fillRect/>
          </a:stretch>
        </p:blipFill>
        <p:spPr>
          <a:xfrm>
            <a:off x="788933" y="5819682"/>
            <a:ext cx="1615966" cy="919843"/>
          </a:xfrm>
          <a:prstGeom prst="rect">
            <a:avLst/>
          </a:prstGeom>
        </p:spPr>
      </p:pic>
      <p:pic>
        <p:nvPicPr>
          <p:cNvPr id="6" name="Audio 5">
            <a:hlinkClick r:id="" action="ppaction://media"/>
            <a:extLst>
              <a:ext uri="{FF2B5EF4-FFF2-40B4-BE49-F238E27FC236}">
                <a16:creationId xmlns:a16="http://schemas.microsoft.com/office/drawing/2014/main" id="{49FF4164-45D8-4F71-9F2C-3F53409D131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22955840"/>
      </p:ext>
    </p:extLst>
  </p:cSld>
  <p:clrMapOvr>
    <a:masterClrMapping/>
  </p:clrMapOvr>
  <mc:AlternateContent xmlns:mc="http://schemas.openxmlformats.org/markup-compatibility/2006" xmlns:p14="http://schemas.microsoft.com/office/powerpoint/2010/main">
    <mc:Choice Requires="p14">
      <p:transition spd="slow" p14:dur="2000" advTm="23399"/>
    </mc:Choice>
    <mc:Fallback xmlns="">
      <p:transition spd="slow" advTm="23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02A4911-7702-4706-8D47-877B31F1E3A6}"/>
              </a:ext>
            </a:extLst>
          </p:cNvPr>
          <p:cNvGrpSpPr/>
          <p:nvPr/>
        </p:nvGrpSpPr>
        <p:grpSpPr>
          <a:xfrm>
            <a:off x="-159031" y="0"/>
            <a:ext cx="3535654" cy="6858000"/>
            <a:chOff x="-159031" y="0"/>
            <a:chExt cx="3535654" cy="6858000"/>
          </a:xfrm>
        </p:grpSpPr>
        <p:sp>
          <p:nvSpPr>
            <p:cNvPr id="17" name="Rectangle 16">
              <a:extLst>
                <a:ext uri="{FF2B5EF4-FFF2-40B4-BE49-F238E27FC236}">
                  <a16:creationId xmlns:a16="http://schemas.microsoft.com/office/drawing/2014/main" id="{D9730AE8-9A5F-4686-9B17-8519CB56EB75}"/>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E5066244-D33A-4BFC-8352-68CA88E1FF47}"/>
                </a:ext>
              </a:extLst>
            </p:cNvPr>
            <p:cNvGrpSpPr/>
            <p:nvPr/>
          </p:nvGrpSpPr>
          <p:grpSpPr>
            <a:xfrm>
              <a:off x="-150347" y="375101"/>
              <a:ext cx="3526970" cy="5441698"/>
              <a:chOff x="-150347" y="375101"/>
              <a:chExt cx="3526970" cy="5441698"/>
            </a:xfrm>
          </p:grpSpPr>
          <p:sp>
            <p:nvSpPr>
              <p:cNvPr id="19" name="Rectangle 3">
                <a:extLst>
                  <a:ext uri="{FF2B5EF4-FFF2-40B4-BE49-F238E27FC236}">
                    <a16:creationId xmlns:a16="http://schemas.microsoft.com/office/drawing/2014/main" id="{BD31F845-99E6-44CE-938F-EA01F02E73BA}"/>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dirty="0">
                    <a:latin typeface="Arial" panose="020B0604020202020204" pitchFamily="34" charset="0"/>
                    <a:cs typeface="Arial" panose="020B0604020202020204" pitchFamily="34" charset="0"/>
                  </a:rPr>
                  <a:t>Participant Orientation</a:t>
                </a:r>
                <a:endParaRPr lang="en-US" altLang="en-US" b="1" dirty="0">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C1E0B101-4377-466C-883C-90ABFCEE2F87}"/>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21" name="Picture 20">
                <a:extLst>
                  <a:ext uri="{FF2B5EF4-FFF2-40B4-BE49-F238E27FC236}">
                    <a16:creationId xmlns:a16="http://schemas.microsoft.com/office/drawing/2014/main" id="{EB1AE2C7-9CDC-4F72-B9F0-4A884A72E3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5" name="TextBox 4"/>
          <p:cNvSpPr txBox="1"/>
          <p:nvPr/>
        </p:nvSpPr>
        <p:spPr>
          <a:xfrm>
            <a:off x="8541238" y="981127"/>
            <a:ext cx="332236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006345"/>
              </a:buClr>
              <a:buSzTx/>
              <a:buFontTx/>
              <a:buNone/>
              <a:tabLst/>
              <a:defRPr/>
            </a:pPr>
            <a:r>
              <a:rPr kumimoji="0" lang="en-US" altLang="en-US" sz="3600" b="1" i="0" u="none" strike="noStrike" kern="1200" cap="none" spc="0" normalizeH="0" baseline="0" noProof="0">
                <a:ln>
                  <a:noFill/>
                </a:ln>
                <a:solidFill>
                  <a:prstClr val="white"/>
                </a:solidFill>
                <a:effectLst/>
                <a:uLnTx/>
                <a:uFillTx/>
                <a:latin typeface="Franklin Gothic Book" panose="020B0503020102020204" pitchFamily="34" charset="0"/>
                <a:ea typeface="+mn-ea"/>
                <a:cs typeface="Arial" panose="020B0604020202020204" pitchFamily="34" charset="0"/>
              </a:rPr>
              <a:t>Participant Orientation   </a:t>
            </a:r>
          </a:p>
        </p:txBody>
      </p:sp>
      <p:cxnSp>
        <p:nvCxnSpPr>
          <p:cNvPr id="9" name="Straight Connector 8"/>
          <p:cNvCxnSpPr/>
          <p:nvPr/>
        </p:nvCxnSpPr>
        <p:spPr>
          <a:xfrm flipV="1">
            <a:off x="8646447" y="2523599"/>
            <a:ext cx="3217151"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11" name="Content Placeholder 2"/>
          <p:cNvSpPr txBox="1">
            <a:spLocks/>
          </p:cNvSpPr>
          <p:nvPr/>
        </p:nvSpPr>
        <p:spPr>
          <a:xfrm>
            <a:off x="3744908" y="375101"/>
            <a:ext cx="8355652" cy="62917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CA" sz="3200" b="1" i="0" u="none" strike="noStrike" kern="1200" cap="none" spc="0" normalizeH="0" baseline="0" noProof="0" dirty="0">
                <a:ln>
                  <a:noFill/>
                </a:ln>
                <a:solidFill>
                  <a:srgbClr val="E41617"/>
                </a:solidFill>
                <a:effectLst/>
                <a:uLnTx/>
                <a:uFillTx/>
                <a:latin typeface="Arial" panose="020B0604020202020204" pitchFamily="34" charset="0"/>
                <a:ea typeface="+mn-ea"/>
                <a:cs typeface="Arial" panose="020B0604020202020204" pitchFamily="34" charset="0"/>
              </a:rPr>
              <a:t>Principals of safe food handling</a:t>
            </a:r>
          </a:p>
          <a:p>
            <a:pPr marL="228600" marR="0" lvl="0" indent="-228600" algn="l" defTabSz="914400" rtl="0" eaLnBrk="1" fontAlgn="auto" latinLnBrk="0" hangingPunct="1">
              <a:lnSpc>
                <a:spcPct val="90000"/>
              </a:lnSpc>
              <a:spcBef>
                <a:spcPts val="0"/>
              </a:spcBef>
              <a:spcAft>
                <a:spcPts val="1200"/>
              </a:spcAft>
              <a:buClr>
                <a:srgbClr val="006600"/>
              </a:buClr>
              <a:buSzTx/>
              <a:buFont typeface="Arial" panose="020B0604020202020204" pitchFamily="34" charset="0"/>
              <a:buChar char="•"/>
              <a:tabLst/>
              <a:defRPr/>
            </a:pPr>
            <a:endParaRPr kumimoji="0" lang="en-CA"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457200" marR="0" lvl="0" indent="-457200" algn="l" defTabSz="914400" rtl="0" eaLnBrk="1" fontAlgn="auto" latinLnBrk="0" hangingPunct="1">
              <a:lnSpc>
                <a:spcPct val="90000"/>
              </a:lnSpc>
              <a:spcBef>
                <a:spcPts val="600"/>
              </a:spcBef>
              <a:spcAft>
                <a:spcPts val="1200"/>
              </a:spcAft>
              <a:buClr>
                <a:srgbClr val="E41617"/>
              </a:buClr>
              <a:buSzTx/>
              <a:buFont typeface="Arial" panose="020B0604020202020204" pitchFamily="34" charset="0"/>
              <a:buChar char="•"/>
              <a:tabLst/>
              <a:defRPr/>
            </a:pPr>
            <a:r>
              <a:rPr kumimoji="0" lang="en-CA"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Food poisoning can be life-threatening.</a:t>
            </a:r>
          </a:p>
          <a:p>
            <a:pPr marL="457200" marR="0" lvl="0" indent="-457200" algn="l" defTabSz="914400" rtl="0" eaLnBrk="1" fontAlgn="auto" latinLnBrk="0" hangingPunct="1">
              <a:lnSpc>
                <a:spcPct val="90000"/>
              </a:lnSpc>
              <a:spcBef>
                <a:spcPts val="600"/>
              </a:spcBef>
              <a:spcAft>
                <a:spcPts val="1200"/>
              </a:spcAft>
              <a:buClr>
                <a:srgbClr val="E41617"/>
              </a:buClr>
              <a:buSzTx/>
              <a:buFont typeface="Arial" panose="020B0604020202020204" pitchFamily="34" charset="0"/>
              <a:buChar char="•"/>
              <a:tabLst/>
              <a:defRPr/>
            </a:pPr>
            <a:r>
              <a:rPr kumimoji="0" lang="en-CA"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Principals of safe </a:t>
            </a:r>
            <a:r>
              <a:rPr lang="en-CA" dirty="0">
                <a:solidFill>
                  <a:prstClr val="black"/>
                </a:solidFill>
                <a:latin typeface="Arial" panose="020B0604020202020204" pitchFamily="34" charset="0"/>
              </a:rPr>
              <a:t>f</a:t>
            </a:r>
            <a:r>
              <a:rPr kumimoji="0" lang="en-CA"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ood</a:t>
            </a:r>
            <a:r>
              <a:rPr kumimoji="0" lang="en-CA"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lang="en-CA" dirty="0">
                <a:solidFill>
                  <a:prstClr val="black"/>
                </a:solidFill>
                <a:latin typeface="Arial" panose="020B0604020202020204" pitchFamily="34" charset="0"/>
              </a:rPr>
              <a:t>h</a:t>
            </a:r>
            <a:r>
              <a:rPr kumimoji="0" lang="en-CA"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andling</a:t>
            </a:r>
            <a:r>
              <a:rPr kumimoji="0" lang="en-CA"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a:p>
            <a:pPr marL="914400" lvl="2" indent="-457200">
              <a:spcBef>
                <a:spcPts val="600"/>
              </a:spcBef>
              <a:spcAft>
                <a:spcPts val="1200"/>
              </a:spcAft>
              <a:buClr>
                <a:srgbClr val="E41617"/>
              </a:buClr>
              <a:buFont typeface="Wingdings" panose="05000000000000000000" pitchFamily="2" charset="2"/>
              <a:buChar char="ü"/>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Personal hygiene</a:t>
            </a:r>
          </a:p>
          <a:p>
            <a:pPr marL="914400" lvl="2" indent="-457200">
              <a:spcBef>
                <a:spcPts val="600"/>
              </a:spcBef>
              <a:spcAft>
                <a:spcPts val="1200"/>
              </a:spcAft>
              <a:buClr>
                <a:srgbClr val="E41617"/>
              </a:buClr>
              <a:buFont typeface="Wingdings" panose="05000000000000000000" pitchFamily="2" charset="2"/>
              <a:buChar char="ü"/>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Hand-washing</a:t>
            </a:r>
          </a:p>
          <a:p>
            <a:pPr marL="914400" lvl="2" indent="-457200">
              <a:spcBef>
                <a:spcPts val="600"/>
              </a:spcBef>
              <a:spcAft>
                <a:spcPts val="1200"/>
              </a:spcAft>
              <a:buClr>
                <a:srgbClr val="E41617"/>
              </a:buClr>
              <a:buFont typeface="Wingdings" panose="05000000000000000000" pitchFamily="2" charset="2"/>
              <a:buChar char="ü"/>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Cleaning and sanitizing </a:t>
            </a:r>
          </a:p>
          <a:p>
            <a:pPr marL="914400" lvl="2" indent="-457200">
              <a:spcBef>
                <a:spcPts val="600"/>
              </a:spcBef>
              <a:spcAft>
                <a:spcPts val="1200"/>
              </a:spcAft>
              <a:buClr>
                <a:srgbClr val="E41617"/>
              </a:buClr>
              <a:buFont typeface="Wingdings" panose="05000000000000000000" pitchFamily="2" charset="2"/>
              <a:buChar char="ü"/>
              <a:defRPr/>
            </a:pPr>
            <a:r>
              <a:rPr lang="en-US" sz="2400" dirty="0">
                <a:solidFill>
                  <a:prstClr val="black"/>
                </a:solidFill>
                <a:latin typeface="Arial" pitchFamily="34" charset="0"/>
                <a:cs typeface="Arial" pitchFamily="34" charset="0"/>
              </a:rPr>
              <a:t>T</a:t>
            </a:r>
            <a:r>
              <a:rPr kumimoji="0" lang="en-US" sz="2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emperature</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control</a:t>
            </a:r>
          </a:p>
          <a:p>
            <a:pPr marL="914400" lvl="2" indent="-457200">
              <a:spcBef>
                <a:spcPts val="600"/>
              </a:spcBef>
              <a:spcAft>
                <a:spcPts val="1200"/>
              </a:spcAft>
              <a:buClr>
                <a:srgbClr val="E41617"/>
              </a:buClr>
              <a:buFont typeface="Wingdings" panose="05000000000000000000" pitchFamily="2" charset="2"/>
              <a:buChar char="ü"/>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Proper storage and holding of food</a:t>
            </a:r>
          </a:p>
          <a:p>
            <a:pPr marL="228600" marR="0" lvl="0" indent="-228600" algn="l" defTabSz="914400" rtl="0" eaLnBrk="1" fontAlgn="auto" latinLnBrk="0" hangingPunct="1">
              <a:lnSpc>
                <a:spcPct val="90000"/>
              </a:lnSpc>
              <a:spcBef>
                <a:spcPts val="1000"/>
              </a:spcBef>
              <a:spcAft>
                <a:spcPts val="0"/>
              </a:spcAft>
              <a:buClr>
                <a:srgbClr val="FF0000"/>
              </a:buClr>
              <a:buSzTx/>
              <a:buFont typeface="Arial" panose="020B0604020202020204" pitchFamily="34" charset="0"/>
              <a:buChar char="•"/>
              <a:tabLst/>
              <a:defRPr/>
            </a:pPr>
            <a:endParaRPr kumimoji="0" lang="en-CA" sz="2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1" i="0" u="none" strike="noStrike" kern="1200" cap="none" spc="0" normalizeH="0" baseline="0" noProof="0" dirty="0">
              <a:ln>
                <a:noFill/>
              </a:ln>
              <a:solidFill>
                <a:srgbClr val="006345"/>
              </a:solidFill>
              <a:effectLst/>
              <a:uLnTx/>
              <a:uFillTx/>
              <a:latin typeface="Arial" panose="020B0604020202020204" pitchFamily="34" charset="0"/>
              <a:ea typeface="+mn-ea"/>
              <a:cs typeface="Arial" panose="020B0604020202020204" pitchFamily="34"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6652" y="5448207"/>
            <a:ext cx="2499365" cy="606553"/>
          </a:xfrm>
          <a:prstGeom prst="rect">
            <a:avLst/>
          </a:prstGeom>
        </p:spPr>
      </p:pic>
      <p:pic>
        <p:nvPicPr>
          <p:cNvPr id="13" name="Picture 12">
            <a:extLst>
              <a:ext uri="{FF2B5EF4-FFF2-40B4-BE49-F238E27FC236}">
                <a16:creationId xmlns:a16="http://schemas.microsoft.com/office/drawing/2014/main" id="{8DAC27A6-F7E3-45AF-9399-CE59DC038195}"/>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70512634-0258-8F06-0D87-8CF763529AFA}"/>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6" name="Audio 5">
            <a:hlinkClick r:id="" action="ppaction://media"/>
            <a:extLst>
              <a:ext uri="{FF2B5EF4-FFF2-40B4-BE49-F238E27FC236}">
                <a16:creationId xmlns:a16="http://schemas.microsoft.com/office/drawing/2014/main" id="{8B5D19B2-6A4F-4516-BA07-FE9E675CF2A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09258797"/>
      </p:ext>
    </p:extLst>
  </p:cSld>
  <p:clrMapOvr>
    <a:masterClrMapping/>
  </p:clrMapOvr>
  <mc:AlternateContent xmlns:mc="http://schemas.openxmlformats.org/markup-compatibility/2006" xmlns:p14="http://schemas.microsoft.com/office/powerpoint/2010/main">
    <mc:Choice Requires="p14">
      <p:transition spd="slow" p14:dur="2000" advTm="18941"/>
    </mc:Choice>
    <mc:Fallback xmlns="">
      <p:transition spd="slow" advTm="18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4183026" y="414115"/>
            <a:ext cx="7092749" cy="41623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CA" sz="3200" b="1" i="0" u="none" strike="noStrike" kern="1200" cap="none" spc="0" normalizeH="0" baseline="0" noProof="0" dirty="0">
                <a:ln>
                  <a:noFill/>
                </a:ln>
                <a:solidFill>
                  <a:srgbClr val="E41617"/>
                </a:solidFill>
                <a:effectLst/>
                <a:uLnTx/>
                <a:uFillTx/>
                <a:latin typeface="Arial" panose="020B0604020202020204" pitchFamily="34" charset="0"/>
                <a:ea typeface="+mn-ea"/>
                <a:cs typeface="Arial" panose="020B0604020202020204" pitchFamily="34" charset="0"/>
              </a:rPr>
              <a:t> Personal hygiene practices:</a:t>
            </a: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srgbClr val="E41617"/>
              </a:solidFill>
              <a:effectLst/>
              <a:uLnTx/>
              <a:uFillTx/>
              <a:latin typeface="Arial" pitchFamily="34" charset="0"/>
              <a:ea typeface="+mn-ea"/>
              <a:cs typeface="Arial" pitchFamily="34" charset="0"/>
            </a:endParaRPr>
          </a:p>
          <a:p>
            <a:pPr marL="228600" marR="0" lvl="0" indent="-228600" algn="l" defTabSz="914400" rtl="0" eaLnBrk="1" fontAlgn="auto" latinLnBrk="0" hangingPunct="1">
              <a:lnSpc>
                <a:spcPct val="90000"/>
              </a:lnSpc>
              <a:spcBef>
                <a:spcPts val="600"/>
              </a:spcBef>
              <a:spcAft>
                <a:spcPts val="1200"/>
              </a:spcAft>
              <a:buClr>
                <a:srgbClr val="E41617"/>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Tie long hair back</a:t>
            </a:r>
          </a:p>
          <a:p>
            <a:pPr marL="228600" marR="0" lvl="0" indent="-228600" algn="l" defTabSz="914400" rtl="0" eaLnBrk="1" fontAlgn="auto" latinLnBrk="0" hangingPunct="1">
              <a:lnSpc>
                <a:spcPct val="90000"/>
              </a:lnSpc>
              <a:spcBef>
                <a:spcPts val="600"/>
              </a:spcBef>
              <a:spcAft>
                <a:spcPts val="1200"/>
              </a:spcAft>
              <a:buClr>
                <a:srgbClr val="E41617"/>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Remove dangling jewelry, watches and rings</a:t>
            </a:r>
          </a:p>
          <a:p>
            <a:pPr marL="228600" marR="0" lvl="0" indent="-228600" algn="l" defTabSz="914400" rtl="0" eaLnBrk="1" fontAlgn="auto" latinLnBrk="0" hangingPunct="1">
              <a:lnSpc>
                <a:spcPct val="90000"/>
              </a:lnSpc>
              <a:spcBef>
                <a:spcPts val="600"/>
              </a:spcBef>
              <a:spcAft>
                <a:spcPts val="1200"/>
              </a:spcAft>
              <a:buClr>
                <a:srgbClr val="E41617"/>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Do not cook when unwell. </a:t>
            </a:r>
          </a:p>
          <a:p>
            <a:pPr marL="228600" marR="0" lvl="0" indent="-228600" algn="l" defTabSz="914400" rtl="0" eaLnBrk="1" fontAlgn="auto" latinLnBrk="0" hangingPunct="1">
              <a:lnSpc>
                <a:spcPct val="90000"/>
              </a:lnSpc>
              <a:spcBef>
                <a:spcPts val="600"/>
              </a:spcBef>
              <a:spcAft>
                <a:spcPts val="1200"/>
              </a:spcAft>
              <a:buClr>
                <a:srgbClr val="E41617"/>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Cover cuts and wounds with a Band-Aid </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and gloves.</a:t>
            </a:r>
          </a:p>
          <a:p>
            <a:pPr lvl="1">
              <a:spcBef>
                <a:spcPts val="600"/>
              </a:spcBef>
              <a:spcAft>
                <a:spcPts val="1200"/>
              </a:spcAft>
              <a:buClr>
                <a:srgbClr val="E41617"/>
              </a:buClr>
              <a:defRPr/>
            </a:pPr>
            <a:r>
              <a:rPr lang="en-US" b="1" dirty="0">
                <a:solidFill>
                  <a:prstClr val="black"/>
                </a:solidFill>
                <a:latin typeface="Arial" pitchFamily="34" charset="0"/>
                <a:cs typeface="Arial" pitchFamily="34" charset="0"/>
              </a:rPr>
              <a:t>Unless a glove is being used to cover a cut it is not needed. Gloves can compromise food safety.</a:t>
            </a:r>
            <a:endParaRPr kumimoji="0" lang="en-US" sz="2800" b="1" i="0" u="none" strike="noStrike" kern="1200" cap="none" spc="0" normalizeH="0" baseline="0" noProof="0" dirty="0">
              <a:ln>
                <a:noFill/>
              </a:ln>
              <a:solidFill>
                <a:srgbClr val="00CC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1" i="0" u="none" strike="noStrike" kern="1200" cap="none" spc="0" normalizeH="0" baseline="0" noProof="0" dirty="0">
              <a:ln>
                <a:noFill/>
              </a:ln>
              <a:solidFill>
                <a:srgbClr val="00634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16458A75-36E9-4DB7-8F37-9589E03D3B6B}"/>
              </a:ext>
            </a:extLst>
          </p:cNvPr>
          <p:cNvGrpSpPr/>
          <p:nvPr/>
        </p:nvGrpSpPr>
        <p:grpSpPr>
          <a:xfrm>
            <a:off x="-159031" y="0"/>
            <a:ext cx="3535654" cy="6858000"/>
            <a:chOff x="-159031" y="0"/>
            <a:chExt cx="3535654" cy="6858000"/>
          </a:xfrm>
        </p:grpSpPr>
        <p:sp>
          <p:nvSpPr>
            <p:cNvPr id="30" name="Rectangle 29">
              <a:extLst>
                <a:ext uri="{FF2B5EF4-FFF2-40B4-BE49-F238E27FC236}">
                  <a16:creationId xmlns:a16="http://schemas.microsoft.com/office/drawing/2014/main" id="{95F7BF2C-1936-4166-8916-D26D20B8443D}"/>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17DC159C-C994-45DD-96E7-3E89E7974F58}"/>
                </a:ext>
              </a:extLst>
            </p:cNvPr>
            <p:cNvGrpSpPr/>
            <p:nvPr/>
          </p:nvGrpSpPr>
          <p:grpSpPr>
            <a:xfrm>
              <a:off x="-150347" y="375101"/>
              <a:ext cx="3526970" cy="5441698"/>
              <a:chOff x="-150347" y="375101"/>
              <a:chExt cx="3526970" cy="5441698"/>
            </a:xfrm>
          </p:grpSpPr>
          <p:sp>
            <p:nvSpPr>
              <p:cNvPr id="32" name="Rectangle 3">
                <a:extLst>
                  <a:ext uri="{FF2B5EF4-FFF2-40B4-BE49-F238E27FC236}">
                    <a16:creationId xmlns:a16="http://schemas.microsoft.com/office/drawing/2014/main" id="{D285051B-FFBC-425B-B0A8-C3C158CCB9D3}"/>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dirty="0">
                    <a:latin typeface="Arial" panose="020B0604020202020204" pitchFamily="34" charset="0"/>
                    <a:cs typeface="Arial" panose="020B0604020202020204" pitchFamily="34" charset="0"/>
                  </a:rPr>
                  <a:t>Participant Orientation</a:t>
                </a:r>
                <a:endParaRPr lang="en-US" altLang="en-US" b="1" dirty="0">
                  <a:latin typeface="Arial" panose="020B0604020202020204" pitchFamily="34" charset="0"/>
                  <a:cs typeface="Arial" panose="020B0604020202020204" pitchFamily="34" charset="0"/>
                </a:endParaRPr>
              </a:p>
            </p:txBody>
          </p:sp>
          <p:cxnSp>
            <p:nvCxnSpPr>
              <p:cNvPr id="33" name="Straight Connector 32">
                <a:extLst>
                  <a:ext uri="{FF2B5EF4-FFF2-40B4-BE49-F238E27FC236}">
                    <a16:creationId xmlns:a16="http://schemas.microsoft.com/office/drawing/2014/main" id="{227D56E5-24CA-4CFB-8E9A-FF798F4A2CF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34" name="Picture 33">
                <a:extLst>
                  <a:ext uri="{FF2B5EF4-FFF2-40B4-BE49-F238E27FC236}">
                    <a16:creationId xmlns:a16="http://schemas.microsoft.com/office/drawing/2014/main" id="{77FFDBA4-5CE1-449B-9CB0-F003C14E37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pic>
        <p:nvPicPr>
          <p:cNvPr id="11" name="Picture 10">
            <a:extLst>
              <a:ext uri="{FF2B5EF4-FFF2-40B4-BE49-F238E27FC236}">
                <a16:creationId xmlns:a16="http://schemas.microsoft.com/office/drawing/2014/main" id="{69BA34A8-9C3F-4D9A-A5C9-8EFADA18D5D9}"/>
              </a:ext>
            </a:extLst>
          </p:cNvPr>
          <p:cNvPicPr>
            <a:picLocks noChangeAspect="1"/>
          </p:cNvPicPr>
          <p:nvPr/>
        </p:nvPicPr>
        <p:blipFill>
          <a:blip r:embed="rId6"/>
          <a:stretch>
            <a:fillRect/>
          </a:stretch>
        </p:blipFill>
        <p:spPr>
          <a:xfrm>
            <a:off x="109855" y="2408523"/>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6" descr="Logo&#10;&#10;Description automatically generated">
            <a:extLst>
              <a:ext uri="{FF2B5EF4-FFF2-40B4-BE49-F238E27FC236}">
                <a16:creationId xmlns:a16="http://schemas.microsoft.com/office/drawing/2014/main" id="{CEDFA5C1-925E-B5A7-135A-57CF0CE80AFE}"/>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4" name="Audio 3">
            <a:hlinkClick r:id="" action="ppaction://media"/>
            <a:extLst>
              <a:ext uri="{FF2B5EF4-FFF2-40B4-BE49-F238E27FC236}">
                <a16:creationId xmlns:a16="http://schemas.microsoft.com/office/drawing/2014/main" id="{F450C58A-7C2E-4F55-93C2-211F733ED17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79746555"/>
      </p:ext>
    </p:extLst>
  </p:cSld>
  <p:clrMapOvr>
    <a:masterClrMapping/>
  </p:clrMapOvr>
  <mc:AlternateContent xmlns:mc="http://schemas.openxmlformats.org/markup-compatibility/2006" xmlns:p14="http://schemas.microsoft.com/office/powerpoint/2010/main">
    <mc:Choice Requires="p14">
      <p:transition spd="slow" p14:dur="2000" advTm="61353"/>
    </mc:Choice>
    <mc:Fallback xmlns="">
      <p:transition spd="slow" advTm="61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5986DBB-A540-4486-B559-CB8E5CE8E8BB}"/>
              </a:ext>
            </a:extLst>
          </p:cNvPr>
          <p:cNvGrpSpPr/>
          <p:nvPr/>
        </p:nvGrpSpPr>
        <p:grpSpPr>
          <a:xfrm>
            <a:off x="-159031" y="0"/>
            <a:ext cx="3535654" cy="6858000"/>
            <a:chOff x="-159031" y="0"/>
            <a:chExt cx="3535654" cy="6858000"/>
          </a:xfrm>
        </p:grpSpPr>
        <p:sp>
          <p:nvSpPr>
            <p:cNvPr id="19" name="Rectangle 18">
              <a:extLst>
                <a:ext uri="{FF2B5EF4-FFF2-40B4-BE49-F238E27FC236}">
                  <a16:creationId xmlns:a16="http://schemas.microsoft.com/office/drawing/2014/main" id="{957AD8C6-EDAA-4888-B361-12219C74A67B}"/>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FD220489-F467-41F9-8389-03B8FC207700}"/>
                </a:ext>
              </a:extLst>
            </p:cNvPr>
            <p:cNvGrpSpPr/>
            <p:nvPr/>
          </p:nvGrpSpPr>
          <p:grpSpPr>
            <a:xfrm>
              <a:off x="-150347" y="375101"/>
              <a:ext cx="3526970" cy="5441698"/>
              <a:chOff x="-150347" y="375101"/>
              <a:chExt cx="3526970" cy="5441698"/>
            </a:xfrm>
          </p:grpSpPr>
          <p:sp>
            <p:nvSpPr>
              <p:cNvPr id="21" name="Rectangle 3">
                <a:extLst>
                  <a:ext uri="{FF2B5EF4-FFF2-40B4-BE49-F238E27FC236}">
                    <a16:creationId xmlns:a16="http://schemas.microsoft.com/office/drawing/2014/main" id="{F0CDB034-2888-47A2-AE13-3D0ACDB7B2D4}"/>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dirty="0">
                    <a:latin typeface="Arial" panose="020B0604020202020204" pitchFamily="34" charset="0"/>
                    <a:cs typeface="Arial" panose="020B0604020202020204" pitchFamily="34" charset="0"/>
                  </a:rPr>
                  <a:t>Participant Orientation</a:t>
                </a:r>
                <a:endParaRPr lang="en-US" altLang="en-US" b="1" dirty="0">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151EA7FE-B556-4FBC-8585-EC0C6E67775B}"/>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24" name="Picture 23">
                <a:extLst>
                  <a:ext uri="{FF2B5EF4-FFF2-40B4-BE49-F238E27FC236}">
                    <a16:creationId xmlns:a16="http://schemas.microsoft.com/office/drawing/2014/main" id="{BF06B5B3-5684-42C6-94DB-705A057600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5" name="TextBox 4"/>
          <p:cNvSpPr txBox="1"/>
          <p:nvPr/>
        </p:nvSpPr>
        <p:spPr>
          <a:xfrm>
            <a:off x="8663755" y="892141"/>
            <a:ext cx="332236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006345"/>
              </a:buClr>
              <a:buSzTx/>
              <a:buFontTx/>
              <a:buNone/>
              <a:tabLst/>
              <a:defRPr/>
            </a:pPr>
            <a:r>
              <a:rPr kumimoji="0" lang="en-US" altLang="en-US" sz="3600" b="1" i="0" u="none" strike="noStrike" kern="1200" cap="none" spc="0" normalizeH="0" baseline="0" noProof="0">
                <a:ln>
                  <a:noFill/>
                </a:ln>
                <a:solidFill>
                  <a:prstClr val="white"/>
                </a:solidFill>
                <a:effectLst/>
                <a:uLnTx/>
                <a:uFillTx/>
                <a:latin typeface="Franklin Gothic Book" panose="020B0503020102020204" pitchFamily="34" charset="0"/>
                <a:ea typeface="+mn-ea"/>
                <a:cs typeface="Arial" panose="020B0604020202020204" pitchFamily="34" charset="0"/>
              </a:rPr>
              <a:t>Participant Orientation   </a:t>
            </a:r>
          </a:p>
        </p:txBody>
      </p:sp>
      <p:cxnSp>
        <p:nvCxnSpPr>
          <p:cNvPr id="9" name="Straight Connector 8"/>
          <p:cNvCxnSpPr/>
          <p:nvPr/>
        </p:nvCxnSpPr>
        <p:spPr>
          <a:xfrm flipV="1">
            <a:off x="8716359" y="2343358"/>
            <a:ext cx="3217151"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8" name="Content Placeholder 2"/>
          <p:cNvSpPr txBox="1">
            <a:spLocks/>
          </p:cNvSpPr>
          <p:nvPr/>
        </p:nvSpPr>
        <p:spPr>
          <a:xfrm>
            <a:off x="4046582" y="325682"/>
            <a:ext cx="7772400" cy="62066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CA" sz="3200" b="1" i="0" u="none" strike="noStrike" kern="1200" cap="none" spc="0" normalizeH="0" baseline="0" noProof="0" dirty="0">
                <a:ln>
                  <a:noFill/>
                </a:ln>
                <a:solidFill>
                  <a:srgbClr val="E41617"/>
                </a:solidFill>
                <a:effectLst/>
                <a:uLnTx/>
                <a:uFillTx/>
                <a:latin typeface="Arial" panose="020B0604020202020204" pitchFamily="34" charset="0"/>
                <a:ea typeface="+mn-ea"/>
                <a:cs typeface="Arial" panose="020B0604020202020204" pitchFamily="34" charset="0"/>
              </a:rPr>
              <a:t>Handwashing:</a:t>
            </a:r>
            <a:endParaRPr kumimoji="0" lang="en-US" sz="3200" b="0" i="0" u="none" strike="noStrike" kern="1200" cap="none" spc="0" normalizeH="0" baseline="0" noProof="0" dirty="0">
              <a:ln>
                <a:noFill/>
              </a:ln>
              <a:solidFill>
                <a:srgbClr val="E41617"/>
              </a:solidFill>
              <a:effectLst/>
              <a:uLnTx/>
              <a:uFillTx/>
              <a:latin typeface="Arial" pitchFamily="34" charset="0"/>
              <a:ea typeface="+mn-ea"/>
              <a:cs typeface="Arial" pitchFamily="34" charset="0"/>
            </a:endParaRPr>
          </a:p>
          <a:p>
            <a:pPr marL="712788" marR="0" lvl="0" indent="-342900" algn="l" defTabSz="914400" rtl="0" eaLnBrk="1" fontAlgn="auto" latinLnBrk="0" hangingPunct="1">
              <a:lnSpc>
                <a:spcPct val="90000"/>
              </a:lnSpc>
              <a:spcBef>
                <a:spcPts val="1000"/>
              </a:spcBef>
              <a:spcAft>
                <a:spcPts val="0"/>
              </a:spcAft>
              <a:buClr>
                <a:srgbClr val="E41617"/>
              </a:buClr>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charset="0"/>
                <a:ea typeface="+mn-ea"/>
                <a:cs typeface="Arial" charset="0"/>
              </a:rPr>
              <a:t>The most effective way to stop the spread of illness</a:t>
            </a:r>
            <a:endParaRPr lang="en-US" dirty="0">
              <a:solidFill>
                <a:prstClr val="black"/>
              </a:solidFill>
              <a:latin typeface="Arial" charset="0"/>
              <a:cs typeface="Arial" charset="0"/>
            </a:endParaRPr>
          </a:p>
          <a:p>
            <a:pPr marL="712788" lvl="0" indent="-342900">
              <a:buClr>
                <a:srgbClr val="E41617"/>
              </a:buClr>
              <a:defRPr/>
            </a:pPr>
            <a:r>
              <a:rPr lang="en-US" dirty="0">
                <a:latin typeface="Arial" panose="020B0604020202020204" pitchFamily="34" charset="0"/>
                <a:cs typeface="Arial" panose="020B0604020202020204" pitchFamily="34" charset="0"/>
              </a:rPr>
              <a:t>Handwashing is recommended over alcohol-based hand cleansers.</a:t>
            </a: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712788" lvl="0" indent="-342900">
              <a:buClr>
                <a:srgbClr val="E41617"/>
              </a:buClr>
              <a:defRPr/>
            </a:pPr>
            <a:r>
              <a:rPr lang="en-US" dirty="0">
                <a:latin typeface="Arial" panose="020B0604020202020204" pitchFamily="34" charset="0"/>
                <a:cs typeface="Arial" panose="020B0604020202020204" pitchFamily="34" charset="0"/>
              </a:rPr>
              <a:t>Hands should be washed: </a:t>
            </a:r>
          </a:p>
          <a:p>
            <a:pPr marL="1169988" lvl="1" indent="-342900">
              <a:buClr>
                <a:srgbClr val="E41617"/>
              </a:buClr>
              <a:defRPr/>
            </a:pPr>
            <a:r>
              <a:rPr lang="en-US" dirty="0">
                <a:latin typeface="Arial" panose="020B0604020202020204" pitchFamily="34" charset="0"/>
                <a:cs typeface="Arial" panose="020B0604020202020204" pitchFamily="34" charset="0"/>
              </a:rPr>
              <a:t>before starting to cook; </a:t>
            </a:r>
          </a:p>
          <a:p>
            <a:pPr marL="1169988" lvl="1" indent="-342900">
              <a:buClr>
                <a:srgbClr val="E41617"/>
              </a:buClr>
              <a:defRPr/>
            </a:pPr>
            <a:r>
              <a:rPr lang="en-US" dirty="0">
                <a:latin typeface="Arial" panose="020B0604020202020204" pitchFamily="34" charset="0"/>
                <a:cs typeface="Arial" panose="020B0604020202020204" pitchFamily="34" charset="0"/>
              </a:rPr>
              <a:t>after touching hair or face; </a:t>
            </a:r>
          </a:p>
          <a:p>
            <a:pPr marL="1169988" lvl="1" indent="-342900">
              <a:buClr>
                <a:srgbClr val="E41617"/>
              </a:buClr>
              <a:defRPr/>
            </a:pPr>
            <a:r>
              <a:rPr lang="en-US" dirty="0">
                <a:latin typeface="Arial" panose="020B0604020202020204" pitchFamily="34" charset="0"/>
                <a:cs typeface="Arial" panose="020B0604020202020204" pitchFamily="34" charset="0"/>
              </a:rPr>
              <a:t>after using the washroom; </a:t>
            </a:r>
          </a:p>
          <a:p>
            <a:pPr marL="1169988" lvl="1" indent="-342900">
              <a:buClr>
                <a:srgbClr val="E41617"/>
              </a:buClr>
              <a:defRPr/>
            </a:pPr>
            <a:r>
              <a:rPr lang="en-US" dirty="0">
                <a:latin typeface="Arial" panose="020B0604020202020204" pitchFamily="34" charset="0"/>
                <a:cs typeface="Arial" panose="020B0604020202020204" pitchFamily="34" charset="0"/>
              </a:rPr>
              <a:t>after handling raw meat, poultry, or eggs;</a:t>
            </a:r>
          </a:p>
          <a:p>
            <a:pPr marL="1169988" lvl="1" indent="-342900">
              <a:buClr>
                <a:srgbClr val="E41617"/>
              </a:buClr>
              <a:defRPr/>
            </a:pPr>
            <a:r>
              <a:rPr lang="en-US" dirty="0">
                <a:latin typeface="Arial" panose="020B0604020202020204" pitchFamily="34" charset="0"/>
                <a:cs typeface="Arial" panose="020B0604020202020204" pitchFamily="34" charset="0"/>
              </a:rPr>
              <a:t>After switching food preparation tasks or handling the garbage or dirty dishes. </a:t>
            </a: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69888" marR="0" lvl="0" indent="0" algn="l" defTabSz="914400" rtl="0" eaLnBrk="1" fontAlgn="auto" latinLnBrk="0" hangingPunct="1">
              <a:lnSpc>
                <a:spcPct val="90000"/>
              </a:lnSpc>
              <a:spcBef>
                <a:spcPts val="1000"/>
              </a:spcBef>
              <a:spcAft>
                <a:spcPts val="0"/>
              </a:spcAft>
              <a:buClr>
                <a:srgbClr val="FF0000"/>
              </a:buClr>
              <a:buSzTx/>
              <a:buNone/>
              <a:tabLst/>
              <a:defRPr/>
            </a:pPr>
            <a:endParaRPr kumimoji="0" lang="en-US" sz="1600" b="0" i="0" u="none" strike="noStrike" kern="1200" cap="none" spc="0" normalizeH="0" baseline="0" noProof="0" dirty="0">
              <a:ln>
                <a:noFill/>
              </a:ln>
              <a:solidFill>
                <a:srgbClr val="E41617"/>
              </a:solidFill>
              <a:effectLst/>
              <a:uLnTx/>
              <a:uFillTx/>
              <a:latin typeface="Arial" charset="0"/>
              <a:ea typeface="+mn-ea"/>
              <a:cs typeface="Arial" charset="0"/>
            </a:endParaRPr>
          </a:p>
          <a:p>
            <a:pPr marL="0" marR="0" lvl="0" indent="0"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E41617"/>
                </a:solidFill>
                <a:effectLst/>
                <a:uLnTx/>
                <a:uFillTx/>
                <a:latin typeface="Arial" panose="020B0604020202020204" pitchFamily="34" charset="0"/>
                <a:ea typeface="+mn-ea"/>
                <a:cs typeface="Arial" panose="020B0604020202020204" pitchFamily="34" charset="0"/>
                <a:sym typeface="Times New Roman" panose="02020603050405020304" pitchFamily="18" charset="0"/>
              </a:rPr>
              <a:t>Wearing gloves </a:t>
            </a:r>
            <a:r>
              <a:rPr kumimoji="0" lang="en-US" altLang="en-US" sz="2400" b="1" i="0" u="sng" strike="noStrike" kern="1200" cap="none" spc="0" normalizeH="0" baseline="0" noProof="0" dirty="0">
                <a:ln>
                  <a:noFill/>
                </a:ln>
                <a:solidFill>
                  <a:srgbClr val="E41617"/>
                </a:solidFill>
                <a:effectLst/>
                <a:uLnTx/>
                <a:uFillTx/>
                <a:latin typeface="Arial" panose="020B0604020202020204" pitchFamily="34" charset="0"/>
                <a:ea typeface="+mn-ea"/>
                <a:cs typeface="Arial" panose="020B0604020202020204" pitchFamily="34" charset="0"/>
                <a:sym typeface="Times New Roman" panose="02020603050405020304" pitchFamily="18" charset="0"/>
              </a:rPr>
              <a:t>does not </a:t>
            </a:r>
            <a:r>
              <a:rPr kumimoji="0" lang="en-US" altLang="en-US" sz="2400" b="1" i="0" u="none" strike="noStrike" kern="1200" cap="none" spc="0" normalizeH="0" baseline="0" noProof="0" dirty="0">
                <a:ln>
                  <a:noFill/>
                </a:ln>
                <a:solidFill>
                  <a:srgbClr val="E41617"/>
                </a:solidFill>
                <a:effectLst/>
                <a:uLnTx/>
                <a:uFillTx/>
                <a:latin typeface="Arial" panose="020B0604020202020204" pitchFamily="34" charset="0"/>
                <a:ea typeface="+mn-ea"/>
                <a:cs typeface="Arial" panose="020B0604020202020204" pitchFamily="34" charset="0"/>
                <a:sym typeface="Times New Roman" panose="02020603050405020304" pitchFamily="18" charset="0"/>
              </a:rPr>
              <a:t>replace handwashing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903288"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00CC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1" i="0" u="none" strike="noStrike" kern="1200" cap="none" spc="0" normalizeH="0" baseline="0" noProof="0" dirty="0">
              <a:ln>
                <a:noFill/>
              </a:ln>
              <a:solidFill>
                <a:srgbClr val="00634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0A2846AE-5B5C-477A-8C83-1CED18C30A7A}"/>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C21CDB80-AE22-6DA0-F2B4-6F356183AEA1}"/>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2" name="Audio 1">
            <a:hlinkClick r:id="" action="ppaction://media"/>
            <a:extLst>
              <a:ext uri="{FF2B5EF4-FFF2-40B4-BE49-F238E27FC236}">
                <a16:creationId xmlns:a16="http://schemas.microsoft.com/office/drawing/2014/main" id="{1D623756-F07E-4C8F-808B-675B6112DA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1941543"/>
      </p:ext>
    </p:extLst>
  </p:cSld>
  <p:clrMapOvr>
    <a:masterClrMapping/>
  </p:clrMapOvr>
  <mc:AlternateContent xmlns:mc="http://schemas.openxmlformats.org/markup-compatibility/2006" xmlns:p14="http://schemas.microsoft.com/office/powerpoint/2010/main">
    <mc:Choice Requires="p14">
      <p:transition spd="slow" p14:dur="2000" advTm="29413"/>
    </mc:Choice>
    <mc:Fallback xmlns="">
      <p:transition spd="slow" advTm="29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2283" y="5816799"/>
            <a:ext cx="2499365" cy="606553"/>
          </a:xfrm>
          <a:prstGeom prst="rect">
            <a:avLst/>
          </a:prstGeom>
        </p:spPr>
      </p:pic>
      <p:sp>
        <p:nvSpPr>
          <p:cNvPr id="11" name="Rectangle 3"/>
          <p:cNvSpPr txBox="1">
            <a:spLocks noChangeArrowheads="1"/>
          </p:cNvSpPr>
          <p:nvPr/>
        </p:nvSpPr>
        <p:spPr>
          <a:xfrm>
            <a:off x="4040474" y="988284"/>
            <a:ext cx="7541174" cy="4828515"/>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rgbClr val="E41617"/>
              </a:buClr>
            </a:pPr>
            <a:r>
              <a:rPr lang="en-CA" altLang="en-US" dirty="0">
                <a:latin typeface="Arial"/>
                <a:cs typeface="Arial"/>
              </a:rPr>
              <a:t>Program Rationale, Goals &amp; Values </a:t>
            </a:r>
          </a:p>
          <a:p>
            <a:pPr>
              <a:lnSpc>
                <a:spcPct val="150000"/>
              </a:lnSpc>
              <a:buClr>
                <a:srgbClr val="E41617"/>
              </a:buClr>
            </a:pPr>
            <a:r>
              <a:rPr lang="en-CA" altLang="en-US" dirty="0">
                <a:latin typeface="Arial"/>
                <a:cs typeface="Arial"/>
              </a:rPr>
              <a:t>Program Format</a:t>
            </a:r>
          </a:p>
          <a:p>
            <a:pPr>
              <a:lnSpc>
                <a:spcPct val="150000"/>
              </a:lnSpc>
              <a:buClr>
                <a:srgbClr val="E41617"/>
              </a:buClr>
            </a:pPr>
            <a:r>
              <a:rPr lang="en-CA" altLang="en-US" dirty="0">
                <a:latin typeface="Arial"/>
                <a:cs typeface="Arial"/>
              </a:rPr>
              <a:t>Before you Begin</a:t>
            </a:r>
          </a:p>
          <a:p>
            <a:pPr>
              <a:lnSpc>
                <a:spcPct val="150000"/>
              </a:lnSpc>
              <a:buClr>
                <a:srgbClr val="E41617"/>
              </a:buClr>
            </a:pPr>
            <a:r>
              <a:rPr lang="en-CA" altLang="en-US" dirty="0">
                <a:latin typeface="Arial"/>
                <a:cs typeface="Arial"/>
              </a:rPr>
              <a:t>Safety in the Kitchen (Basic knife and Food Safety)</a:t>
            </a:r>
          </a:p>
          <a:p>
            <a:pPr>
              <a:lnSpc>
                <a:spcPct val="150000"/>
              </a:lnSpc>
              <a:buClr>
                <a:srgbClr val="E41617"/>
              </a:buClr>
            </a:pPr>
            <a:r>
              <a:rPr lang="en-CA" altLang="en-US" dirty="0">
                <a:latin typeface="Arial"/>
                <a:cs typeface="Arial"/>
              </a:rPr>
              <a:t>Participant Orientation</a:t>
            </a:r>
          </a:p>
          <a:p>
            <a:pPr>
              <a:lnSpc>
                <a:spcPct val="150000"/>
              </a:lnSpc>
              <a:buClr>
                <a:srgbClr val="E41617"/>
              </a:buClr>
            </a:pPr>
            <a:r>
              <a:rPr lang="en-CA" altLang="en-US" dirty="0">
                <a:latin typeface="Arial"/>
                <a:cs typeface="Arial"/>
              </a:rPr>
              <a:t>Cooking Sessions</a:t>
            </a:r>
          </a:p>
          <a:p>
            <a:pPr>
              <a:lnSpc>
                <a:spcPct val="150000"/>
              </a:lnSpc>
              <a:buClr>
                <a:srgbClr val="E41617"/>
              </a:buClr>
            </a:pPr>
            <a:r>
              <a:rPr lang="en-CA" altLang="en-US" dirty="0">
                <a:latin typeface="Arial"/>
                <a:cs typeface="Arial"/>
              </a:rPr>
              <a:t>Test your Knowledge</a:t>
            </a:r>
            <a:endParaRPr lang="en-CA" dirty="0"/>
          </a:p>
          <a:p>
            <a:pPr>
              <a:buClr>
                <a:srgbClr val="FF0000"/>
              </a:buClr>
            </a:pPr>
            <a:endParaRPr lang="en-CA" altLang="en-US" dirty="0">
              <a:latin typeface="Arial" panose="020B0604020202020204" pitchFamily="34" charset="0"/>
            </a:endParaRPr>
          </a:p>
        </p:txBody>
      </p:sp>
      <p:pic>
        <p:nvPicPr>
          <p:cNvPr id="4" name="Picture 3">
            <a:extLst>
              <a:ext uri="{FF2B5EF4-FFF2-40B4-BE49-F238E27FC236}">
                <a16:creationId xmlns:a16="http://schemas.microsoft.com/office/drawing/2014/main" id="{FD6F1981-17A0-4660-9539-05DF60259B56}"/>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 name="Group 2">
            <a:extLst>
              <a:ext uri="{FF2B5EF4-FFF2-40B4-BE49-F238E27FC236}">
                <a16:creationId xmlns:a16="http://schemas.microsoft.com/office/drawing/2014/main" id="{415603A7-A0E5-4D74-B141-A57D43E8EFEC}"/>
              </a:ext>
            </a:extLst>
          </p:cNvPr>
          <p:cNvGrpSpPr/>
          <p:nvPr/>
        </p:nvGrpSpPr>
        <p:grpSpPr>
          <a:xfrm>
            <a:off x="-159031" y="0"/>
            <a:ext cx="3535654" cy="6858000"/>
            <a:chOff x="-159031" y="0"/>
            <a:chExt cx="3535654" cy="6858000"/>
          </a:xfrm>
        </p:grpSpPr>
        <p:sp>
          <p:nvSpPr>
            <p:cNvPr id="5" name="Rectangle 4"/>
            <p:cNvSpPr/>
            <p:nvPr/>
          </p:nvSpPr>
          <p:spPr>
            <a:xfrm>
              <a:off x="-159031" y="0"/>
              <a:ext cx="3526971" cy="6858000"/>
            </a:xfrm>
            <a:prstGeom prst="rect">
              <a:avLst/>
            </a:prstGeom>
            <a:solidFill>
              <a:srgbClr val="E41617"/>
            </a:solidFill>
            <a:ln>
              <a:solidFill>
                <a:srgbClr val="E41617"/>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AC6ADBAF-FA75-4B9F-A3BD-53F48DEEE18E}"/>
                </a:ext>
              </a:extLst>
            </p:cNvPr>
            <p:cNvGrpSpPr/>
            <p:nvPr/>
          </p:nvGrpSpPr>
          <p:grpSpPr>
            <a:xfrm>
              <a:off x="-150347" y="375101"/>
              <a:ext cx="3526970" cy="5441698"/>
              <a:chOff x="-150347" y="375101"/>
              <a:chExt cx="3526970" cy="5441698"/>
            </a:xfrm>
          </p:grpSpPr>
          <p:sp>
            <p:nvSpPr>
              <p:cNvPr id="7" name="Rectangle 3"/>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dirty="0">
                    <a:latin typeface="Arial" panose="020B0604020202020204" pitchFamily="34" charset="0"/>
                    <a:cs typeface="Arial" panose="020B0604020202020204" pitchFamily="34" charset="0"/>
                  </a:rPr>
                  <a:t>Training </a:t>
                </a:r>
              </a:p>
              <a:p>
                <a:pPr marL="0" indent="0" algn="ctr">
                  <a:buClr>
                    <a:srgbClr val="006345"/>
                  </a:buClr>
                  <a:buNone/>
                </a:pPr>
                <a:r>
                  <a:rPr lang="en-CA" altLang="en-US" b="1" dirty="0">
                    <a:latin typeface="Arial" panose="020B0604020202020204" pitchFamily="34" charset="0"/>
                    <a:cs typeface="Arial" panose="020B0604020202020204" pitchFamily="34" charset="0"/>
                  </a:rPr>
                  <a:t>Agenda</a:t>
                </a:r>
                <a:endParaRPr lang="en-US" altLang="en-US" b="1" dirty="0">
                  <a:latin typeface="Arial" panose="020B0604020202020204" pitchFamily="34" charset="0"/>
                  <a:cs typeface="Arial" panose="020B0604020202020204" pitchFamily="34" charset="0"/>
                </a:endParaRPr>
              </a:p>
            </p:txBody>
          </p:sp>
          <p:cxnSp>
            <p:nvCxnSpPr>
              <p:cNvPr id="12" name="Straight Connector 11"/>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3" name="Picture 12">
                <a:extLst>
                  <a:ext uri="{FF2B5EF4-FFF2-40B4-BE49-F238E27FC236}">
                    <a16:creationId xmlns:a16="http://schemas.microsoft.com/office/drawing/2014/main" id="{F558343E-D1AD-46C8-AC5E-887D21FE03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pic>
        <p:nvPicPr>
          <p:cNvPr id="15" name="Picture 14" descr="Shape, arrow&#10;&#10;Description automatically generated">
            <a:extLst>
              <a:ext uri="{FF2B5EF4-FFF2-40B4-BE49-F238E27FC236}">
                <a16:creationId xmlns:a16="http://schemas.microsoft.com/office/drawing/2014/main" id="{6D946215-BFF0-68A8-22FE-CFA97E6EB944}"/>
              </a:ext>
            </a:extLst>
          </p:cNvPr>
          <p:cNvPicPr>
            <a:picLocks noChangeAspect="1"/>
          </p:cNvPicPr>
          <p:nvPr/>
        </p:nvPicPr>
        <p:blipFill>
          <a:blip r:embed="rId6"/>
          <a:stretch>
            <a:fillRect/>
          </a:stretch>
        </p:blipFill>
        <p:spPr>
          <a:xfrm>
            <a:off x="86185" y="2485459"/>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6" descr="Logo&#10;&#10;Description automatically generated">
            <a:extLst>
              <a:ext uri="{FF2B5EF4-FFF2-40B4-BE49-F238E27FC236}">
                <a16:creationId xmlns:a16="http://schemas.microsoft.com/office/drawing/2014/main" id="{8BC877CB-5B52-B643-BD3A-E863D4895385}"/>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10" name="Audio 9">
            <a:hlinkClick r:id="" action="ppaction://media"/>
            <a:extLst>
              <a:ext uri="{FF2B5EF4-FFF2-40B4-BE49-F238E27FC236}">
                <a16:creationId xmlns:a16="http://schemas.microsoft.com/office/drawing/2014/main" id="{C76952D1-A5DC-40A3-A302-F51802CFE8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89456396"/>
      </p:ext>
    </p:extLst>
  </p:cSld>
  <p:clrMapOvr>
    <a:masterClrMapping/>
  </p:clrMapOvr>
  <mc:AlternateContent xmlns:mc="http://schemas.openxmlformats.org/markup-compatibility/2006" xmlns:p14="http://schemas.microsoft.com/office/powerpoint/2010/main">
    <mc:Choice Requires="p14">
      <p:transition spd="slow" p14:dur="2000" advTm="31409"/>
    </mc:Choice>
    <mc:Fallback xmlns="">
      <p:transition spd="slow" advTm="31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FA92868-08D0-4F7E-994A-4986FCCF553B}"/>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3">
            <a:extLst>
              <a:ext uri="{FF2B5EF4-FFF2-40B4-BE49-F238E27FC236}">
                <a16:creationId xmlns:a16="http://schemas.microsoft.com/office/drawing/2014/main" id="{0541E992-1C37-4A10-9B3F-E8BF2403C559}"/>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dirty="0">
                <a:latin typeface="Arial" panose="020B0604020202020204" pitchFamily="34" charset="0"/>
                <a:cs typeface="Arial" panose="020B0604020202020204" pitchFamily="34" charset="0"/>
              </a:rPr>
              <a:t>Participant Orientation</a:t>
            </a:r>
            <a:endParaRPr lang="en-US" altLang="en-US" b="1" dirty="0">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CCCF60DE-85EE-46A4-A1F8-40577CFBC004}"/>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5" name="Picture 14">
            <a:extLst>
              <a:ext uri="{FF2B5EF4-FFF2-40B4-BE49-F238E27FC236}">
                <a16:creationId xmlns:a16="http://schemas.microsoft.com/office/drawing/2014/main" id="{FFA0125D-4481-44E3-B09E-A069150175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sp>
        <p:nvSpPr>
          <p:cNvPr id="9" name="Title 1">
            <a:extLst>
              <a:ext uri="{FF2B5EF4-FFF2-40B4-BE49-F238E27FC236}">
                <a16:creationId xmlns:a16="http://schemas.microsoft.com/office/drawing/2014/main" id="{A5181989-F722-48C3-B91B-8807752FCA66}"/>
              </a:ext>
            </a:extLst>
          </p:cNvPr>
          <p:cNvSpPr>
            <a:spLocks noGrp="1"/>
          </p:cNvSpPr>
          <p:nvPr>
            <p:ph type="title"/>
          </p:nvPr>
        </p:nvSpPr>
        <p:spPr>
          <a:xfrm>
            <a:off x="3973155" y="214028"/>
            <a:ext cx="7899531" cy="795565"/>
          </a:xfrm>
        </p:spPr>
        <p:txBody>
          <a:bodyPr>
            <a:normAutofit/>
          </a:bodyPr>
          <a:lstStyle/>
          <a:p>
            <a:pPr algn="ctr"/>
            <a:r>
              <a:rPr lang="en-CA" sz="2800" b="1" cap="none" dirty="0">
                <a:solidFill>
                  <a:srgbClr val="FF0000"/>
                </a:solidFill>
                <a:latin typeface="Arial" panose="020B0604020202020204" pitchFamily="34" charset="0"/>
                <a:cs typeface="Arial" panose="020B0604020202020204" pitchFamily="34" charset="0"/>
              </a:rPr>
              <a:t>Proper Handwashing Technique</a:t>
            </a:r>
            <a:endParaRPr lang="en-US" sz="2800" b="1" u="sng" cap="none" dirty="0">
              <a:solidFill>
                <a:srgbClr val="FF0000"/>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3D34605-684F-464F-96FB-45CB7549EFDA}"/>
              </a:ext>
            </a:extLst>
          </p:cNvPr>
          <p:cNvSpPr/>
          <p:nvPr/>
        </p:nvSpPr>
        <p:spPr>
          <a:xfrm>
            <a:off x="5272503" y="5882058"/>
            <a:ext cx="4985147" cy="369332"/>
          </a:xfrm>
          <a:prstGeom prst="rect">
            <a:avLst/>
          </a:prstGeom>
        </p:spPr>
        <p:txBody>
          <a:bodyPr wrap="none">
            <a:spAutoFit/>
          </a:bodyPr>
          <a:lstStyle/>
          <a:p>
            <a:r>
              <a:rPr lang="en-US">
                <a:hlinkClick r:id="rId7"/>
              </a:rPr>
              <a:t>https://www.youtube.com/watch?v=3PmVJQUCm4E</a:t>
            </a:r>
            <a:endParaRPr lang="en-US"/>
          </a:p>
        </p:txBody>
      </p:sp>
      <p:pic>
        <p:nvPicPr>
          <p:cNvPr id="3" name="Online Media 2" title="WHO: How to handwash? With soap and water">
            <a:hlinkClick r:id="" action="ppaction://media"/>
            <a:extLst>
              <a:ext uri="{FF2B5EF4-FFF2-40B4-BE49-F238E27FC236}">
                <a16:creationId xmlns:a16="http://schemas.microsoft.com/office/drawing/2014/main" id="{1CE5A81A-5835-47EF-BB89-E486A2646435}"/>
              </a:ext>
            </a:extLst>
          </p:cNvPr>
          <p:cNvPicPr>
            <a:picLocks noRot="1" noChangeAspect="1"/>
          </p:cNvPicPr>
          <p:nvPr>
            <a:videoFile r:link="rId1"/>
          </p:nvPr>
        </p:nvPicPr>
        <p:blipFill>
          <a:blip r:embed="rId8"/>
          <a:stretch>
            <a:fillRect/>
          </a:stretch>
        </p:blipFill>
        <p:spPr>
          <a:xfrm>
            <a:off x="3973155" y="1194259"/>
            <a:ext cx="7583845" cy="4265912"/>
          </a:xfrm>
          <a:prstGeom prst="rect">
            <a:avLst/>
          </a:prstGeom>
        </p:spPr>
      </p:pic>
      <p:sp>
        <p:nvSpPr>
          <p:cNvPr id="4" name="Rectangle 3">
            <a:extLst>
              <a:ext uri="{FF2B5EF4-FFF2-40B4-BE49-F238E27FC236}">
                <a16:creationId xmlns:a16="http://schemas.microsoft.com/office/drawing/2014/main" id="{5065434B-5CD9-4850-9890-03B4C523A6DA}"/>
              </a:ext>
            </a:extLst>
          </p:cNvPr>
          <p:cNvSpPr/>
          <p:nvPr/>
        </p:nvSpPr>
        <p:spPr>
          <a:xfrm>
            <a:off x="4489257" y="5462129"/>
            <a:ext cx="7143943" cy="369332"/>
          </a:xfrm>
          <a:prstGeom prst="rect">
            <a:avLst/>
          </a:prstGeom>
        </p:spPr>
        <p:txBody>
          <a:bodyPr wrap="none">
            <a:spAutoFit/>
          </a:bodyPr>
          <a:lstStyle/>
          <a:p>
            <a:pPr lvl="0" defTabSz="914400">
              <a:defRPr/>
            </a:pPr>
            <a:r>
              <a:rPr lang="en-US" dirty="0"/>
              <a:t>World Health Organization: How to handwash? With soap and water</a:t>
            </a:r>
          </a:p>
        </p:txBody>
      </p:sp>
      <p:pic>
        <p:nvPicPr>
          <p:cNvPr id="10" name="Picture 9">
            <a:extLst>
              <a:ext uri="{FF2B5EF4-FFF2-40B4-BE49-F238E27FC236}">
                <a16:creationId xmlns:a16="http://schemas.microsoft.com/office/drawing/2014/main" id="{406F98E3-CA45-4794-B82E-FE80ABFF4F20}"/>
              </a:ext>
            </a:extLst>
          </p:cNvPr>
          <p:cNvPicPr>
            <a:picLocks noChangeAspect="1"/>
          </p:cNvPicPr>
          <p:nvPr/>
        </p:nvPicPr>
        <p:blipFill>
          <a:blip r:embed="rId9"/>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6" descr="Logo&#10;&#10;Description automatically generated">
            <a:extLst>
              <a:ext uri="{FF2B5EF4-FFF2-40B4-BE49-F238E27FC236}">
                <a16:creationId xmlns:a16="http://schemas.microsoft.com/office/drawing/2014/main" id="{A83C4317-91FB-7FFE-EE56-0E1D15485617}"/>
              </a:ext>
            </a:extLst>
          </p:cNvPr>
          <p:cNvPicPr>
            <a:picLocks noChangeAspect="1"/>
          </p:cNvPicPr>
          <p:nvPr/>
        </p:nvPicPr>
        <p:blipFill>
          <a:blip r:embed="rId10"/>
          <a:stretch>
            <a:fillRect/>
          </a:stretch>
        </p:blipFill>
        <p:spPr>
          <a:xfrm>
            <a:off x="788933" y="5819682"/>
            <a:ext cx="1615966" cy="919843"/>
          </a:xfrm>
          <a:prstGeom prst="rect">
            <a:avLst/>
          </a:prstGeom>
        </p:spPr>
      </p:pic>
      <p:pic>
        <p:nvPicPr>
          <p:cNvPr id="2" name="Audio 1">
            <a:hlinkClick r:id="" action="ppaction://media"/>
            <a:extLst>
              <a:ext uri="{FF2B5EF4-FFF2-40B4-BE49-F238E27FC236}">
                <a16:creationId xmlns:a16="http://schemas.microsoft.com/office/drawing/2014/main" id="{C8FA3F10-B328-412A-A2FB-9D1D39A6150B}"/>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39525798"/>
      </p:ext>
    </p:extLst>
  </p:cSld>
  <p:clrMapOvr>
    <a:masterClrMapping/>
  </p:clrMapOvr>
  <mc:AlternateContent xmlns:mc="http://schemas.openxmlformats.org/markup-compatibility/2006" xmlns:p14="http://schemas.microsoft.com/office/powerpoint/2010/main">
    <mc:Choice Requires="p14">
      <p:transition spd="slow" p14:dur="2000" advTm="5394"/>
    </mc:Choice>
    <mc:Fallback xmlns="">
      <p:transition spd="slow" advTm="5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819503-9F1F-4DCA-B9EA-A66AFA23FCC6}"/>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3">
            <a:extLst>
              <a:ext uri="{FF2B5EF4-FFF2-40B4-BE49-F238E27FC236}">
                <a16:creationId xmlns:a16="http://schemas.microsoft.com/office/drawing/2014/main" id="{CB230AC9-495F-4E89-8F19-64D65ED94443}"/>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dirty="0">
                <a:latin typeface="Arial" panose="020B0604020202020204" pitchFamily="34" charset="0"/>
                <a:cs typeface="Arial" panose="020B0604020202020204" pitchFamily="34" charset="0"/>
              </a:rPr>
              <a:t>Participant Orientation</a:t>
            </a:r>
            <a:endParaRPr lang="en-US" altLang="en-US" b="1" dirty="0">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C41D409A-4297-440D-AD03-13ABD6AE960C}"/>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2" name="Picture 11">
            <a:extLst>
              <a:ext uri="{FF2B5EF4-FFF2-40B4-BE49-F238E27FC236}">
                <a16:creationId xmlns:a16="http://schemas.microsoft.com/office/drawing/2014/main" id="{0DA301C8-3335-4E65-A3A9-B421D6E2C2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pic>
        <p:nvPicPr>
          <p:cNvPr id="8" name="Picture 5" descr="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5040085" y="284642"/>
            <a:ext cx="5337185" cy="6319358"/>
          </a:xfrm>
          <a:prstGeom prst="rect">
            <a:avLst/>
          </a:prstGeom>
          <a:extLs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02CF9968-8939-4360-92E5-10646F9C0B48}"/>
              </a:ext>
            </a:extLst>
          </p:cNvPr>
          <p:cNvPicPr>
            <a:picLocks noChangeAspect="1"/>
          </p:cNvPicPr>
          <p:nvPr/>
        </p:nvPicPr>
        <p:blipFill>
          <a:blip r:embed="rId7"/>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B2962102-E6CD-CBC7-E181-52129258DA3F}"/>
              </a:ext>
            </a:extLst>
          </p:cNvPr>
          <p:cNvPicPr>
            <a:picLocks noChangeAspect="1"/>
          </p:cNvPicPr>
          <p:nvPr/>
        </p:nvPicPr>
        <p:blipFill>
          <a:blip r:embed="rId8"/>
          <a:stretch>
            <a:fillRect/>
          </a:stretch>
        </p:blipFill>
        <p:spPr>
          <a:xfrm>
            <a:off x="788933" y="5819682"/>
            <a:ext cx="1615966" cy="919843"/>
          </a:xfrm>
          <a:prstGeom prst="rect">
            <a:avLst/>
          </a:prstGeom>
        </p:spPr>
      </p:pic>
      <p:pic>
        <p:nvPicPr>
          <p:cNvPr id="5" name="Audio 4">
            <a:hlinkClick r:id="" action="ppaction://media"/>
            <a:extLst>
              <a:ext uri="{FF2B5EF4-FFF2-40B4-BE49-F238E27FC236}">
                <a16:creationId xmlns:a16="http://schemas.microsoft.com/office/drawing/2014/main" id="{6C9C7D7E-F230-45F5-9A2F-4519095BDD1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78977889"/>
      </p:ext>
    </p:extLst>
  </p:cSld>
  <p:clrMapOvr>
    <a:masterClrMapping/>
  </p:clrMapOvr>
  <mc:AlternateContent xmlns:mc="http://schemas.openxmlformats.org/markup-compatibility/2006" xmlns:p14="http://schemas.microsoft.com/office/powerpoint/2010/main">
    <mc:Choice Requires="p14">
      <p:transition spd="slow" p14:dur="2000" advTm="12779"/>
    </mc:Choice>
    <mc:Fallback xmlns="">
      <p:transition spd="slow" advTm="12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6F931D-C3FA-4AE9-8575-256D9BF7C573}"/>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3">
            <a:extLst>
              <a:ext uri="{FF2B5EF4-FFF2-40B4-BE49-F238E27FC236}">
                <a16:creationId xmlns:a16="http://schemas.microsoft.com/office/drawing/2014/main" id="{337C8174-A8CF-44AB-BE6B-B0C8A8AC2095}"/>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3031D8AB-2101-4330-8C31-1D0C536C140F}"/>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4" name="Picture 13">
            <a:extLst>
              <a:ext uri="{FF2B5EF4-FFF2-40B4-BE49-F238E27FC236}">
                <a16:creationId xmlns:a16="http://schemas.microsoft.com/office/drawing/2014/main" id="{3AF05434-26D7-4A66-A90B-2E95A75FDB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sp>
        <p:nvSpPr>
          <p:cNvPr id="3" name="Rectangle 2">
            <a:extLst>
              <a:ext uri="{FF2B5EF4-FFF2-40B4-BE49-F238E27FC236}">
                <a16:creationId xmlns:a16="http://schemas.microsoft.com/office/drawing/2014/main" id="{F3281E25-6E34-4CDB-8A15-C334F9622064}"/>
              </a:ext>
            </a:extLst>
          </p:cNvPr>
          <p:cNvSpPr/>
          <p:nvPr/>
        </p:nvSpPr>
        <p:spPr>
          <a:xfrm>
            <a:off x="3565086" y="756028"/>
            <a:ext cx="8375819" cy="535531"/>
          </a:xfrm>
          <a:prstGeom prst="rect">
            <a:avLst/>
          </a:prstGeom>
        </p:spPr>
        <p:txBody>
          <a:bodyPr wrap="none" lIns="91440" tIns="45720" rIns="91440" bIns="45720" anchor="t">
            <a:spAutoFit/>
          </a:bodyPr>
          <a:lstStyle/>
          <a:p>
            <a:pPr algn="ctr" defTabSz="914400">
              <a:lnSpc>
                <a:spcPct val="90000"/>
              </a:lnSpc>
              <a:spcAft>
                <a:spcPts val="600"/>
              </a:spcAft>
              <a:defRPr/>
            </a:pPr>
            <a:r>
              <a:rPr lang="en-CA" sz="3200" b="1" dirty="0">
                <a:solidFill>
                  <a:srgbClr val="E41617"/>
                </a:solidFill>
                <a:latin typeface="Arial"/>
                <a:cs typeface="Arial"/>
              </a:rPr>
              <a:t>Safe food handling: Vegetables and Fruit</a:t>
            </a:r>
            <a:endParaRPr lang="en-US" sz="2800" dirty="0">
              <a:solidFill>
                <a:srgbClr val="E41617"/>
              </a:solidFill>
              <a:latin typeface="Arial" pitchFamily="34" charset="0"/>
              <a:cs typeface="Arial" pitchFamily="34" charset="0"/>
            </a:endParaRPr>
          </a:p>
        </p:txBody>
      </p:sp>
      <p:pic>
        <p:nvPicPr>
          <p:cNvPr id="9" name="Picture 8">
            <a:extLst>
              <a:ext uri="{FF2B5EF4-FFF2-40B4-BE49-F238E27FC236}">
                <a16:creationId xmlns:a16="http://schemas.microsoft.com/office/drawing/2014/main" id="{CF6BE46E-76C3-4BE7-A763-391933313160}"/>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FD500384-7762-4765-9433-07C4D3CF214E}"/>
              </a:ext>
            </a:extLst>
          </p:cNvPr>
          <p:cNvSpPr txBox="1"/>
          <p:nvPr/>
        </p:nvSpPr>
        <p:spPr>
          <a:xfrm>
            <a:off x="3627094" y="1848928"/>
            <a:ext cx="8220104" cy="33547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200000"/>
              </a:lnSpc>
              <a:buClr>
                <a:srgbClr val="FF0000"/>
              </a:buClr>
              <a:buFont typeface="Arial"/>
              <a:buChar char="•"/>
            </a:pPr>
            <a:r>
              <a:rPr lang="en-US" sz="2400" dirty="0">
                <a:latin typeface="Arial" panose="020B0604020202020204" pitchFamily="34" charset="0"/>
                <a:cs typeface="Arial" panose="020B0604020202020204" pitchFamily="34" charset="0"/>
              </a:rPr>
              <a:t>Wash your hands before handling</a:t>
            </a:r>
          </a:p>
          <a:p>
            <a:pPr marL="285750" indent="-285750">
              <a:lnSpc>
                <a:spcPct val="200000"/>
              </a:lnSpc>
              <a:buClr>
                <a:srgbClr val="FF0000"/>
              </a:buClr>
              <a:buFont typeface="Arial"/>
              <a:buChar char="•"/>
            </a:pPr>
            <a:r>
              <a:rPr lang="en-US" sz="2400" dirty="0">
                <a:latin typeface="Arial" panose="020B0604020202020204" pitchFamily="34" charset="0"/>
                <a:cs typeface="Arial" panose="020B0604020202020204" pitchFamily="34" charset="0"/>
              </a:rPr>
              <a:t>Thoroughly wash vegetables and fruits prior to preparation/ cooking</a:t>
            </a:r>
          </a:p>
          <a:p>
            <a:pPr marL="285750" indent="-285750">
              <a:lnSpc>
                <a:spcPct val="200000"/>
              </a:lnSpc>
              <a:buClr>
                <a:srgbClr val="FF0000"/>
              </a:buClr>
              <a:buFont typeface="Arial"/>
              <a:buChar char="•"/>
            </a:pPr>
            <a:r>
              <a:rPr lang="en-US" sz="2400" dirty="0">
                <a:latin typeface="Arial" panose="020B0604020202020204" pitchFamily="34" charset="0"/>
                <a:cs typeface="Arial" panose="020B0604020202020204" pitchFamily="34" charset="0"/>
              </a:rPr>
              <a:t>Use a separate cutting board for produce</a:t>
            </a:r>
          </a:p>
          <a:p>
            <a:pPr marL="285750" indent="-285750">
              <a:buFont typeface="Arial"/>
              <a:buChar char="•"/>
            </a:pPr>
            <a:endParaRPr lang="en-US" sz="2000" dirty="0">
              <a:latin typeface="Arial" panose="020B0604020202020204" pitchFamily="34" charset="0"/>
              <a:cs typeface="Arial" panose="020B0604020202020204" pitchFamily="34" charset="0"/>
            </a:endParaRPr>
          </a:p>
        </p:txBody>
      </p:sp>
      <p:pic>
        <p:nvPicPr>
          <p:cNvPr id="5" name="Picture 6" descr="Logo&#10;&#10;Description automatically generated">
            <a:extLst>
              <a:ext uri="{FF2B5EF4-FFF2-40B4-BE49-F238E27FC236}">
                <a16:creationId xmlns:a16="http://schemas.microsoft.com/office/drawing/2014/main" id="{973B98FC-5554-1405-1FDD-86653D7F0EFD}"/>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7" name="Audio 6">
            <a:hlinkClick r:id="" action="ppaction://media"/>
            <a:extLst>
              <a:ext uri="{FF2B5EF4-FFF2-40B4-BE49-F238E27FC236}">
                <a16:creationId xmlns:a16="http://schemas.microsoft.com/office/drawing/2014/main" id="{2D449825-D716-40D4-85DB-4C8CAB2752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83157184"/>
      </p:ext>
    </p:extLst>
  </p:cSld>
  <p:clrMapOvr>
    <a:masterClrMapping/>
  </p:clrMapOvr>
  <mc:AlternateContent xmlns:mc="http://schemas.openxmlformats.org/markup-compatibility/2006" xmlns:p14="http://schemas.microsoft.com/office/powerpoint/2010/main">
    <mc:Choice Requires="p14">
      <p:transition spd="slow" p14:dur="2000" advTm="107413"/>
    </mc:Choice>
    <mc:Fallback xmlns="">
      <p:transition spd="slow" advTm="107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6F931D-C3FA-4AE9-8575-256D9BF7C573}"/>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3">
            <a:extLst>
              <a:ext uri="{FF2B5EF4-FFF2-40B4-BE49-F238E27FC236}">
                <a16:creationId xmlns:a16="http://schemas.microsoft.com/office/drawing/2014/main" id="{337C8174-A8CF-44AB-BE6B-B0C8A8AC2095}"/>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3031D8AB-2101-4330-8C31-1D0C536C140F}"/>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4" name="Picture 13">
            <a:extLst>
              <a:ext uri="{FF2B5EF4-FFF2-40B4-BE49-F238E27FC236}">
                <a16:creationId xmlns:a16="http://schemas.microsoft.com/office/drawing/2014/main" id="{3AF05434-26D7-4A66-A90B-2E95A75FDB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pic>
        <p:nvPicPr>
          <p:cNvPr id="9" name="Picture 8">
            <a:extLst>
              <a:ext uri="{FF2B5EF4-FFF2-40B4-BE49-F238E27FC236}">
                <a16:creationId xmlns:a16="http://schemas.microsoft.com/office/drawing/2014/main" id="{CF6BE46E-76C3-4BE7-A763-391933313160}"/>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FD500384-7762-4765-9433-07C4D3CF214E}"/>
              </a:ext>
            </a:extLst>
          </p:cNvPr>
          <p:cNvSpPr txBox="1"/>
          <p:nvPr/>
        </p:nvSpPr>
        <p:spPr>
          <a:xfrm>
            <a:off x="3627094" y="1447022"/>
            <a:ext cx="4410104"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fontAlgn="base">
              <a:buClr>
                <a:srgbClr val="FF0000"/>
              </a:buClr>
              <a:buFont typeface="Arial" panose="020B0604020202020204" pitchFamily="34" charset="0"/>
              <a:buChar char="•"/>
            </a:pPr>
            <a:r>
              <a:rPr lang="en-US" sz="2000" dirty="0">
                <a:latin typeface="Arial" panose="020B0604020202020204" pitchFamily="34" charset="0"/>
                <a:cs typeface="Arial" panose="020B0604020202020204" pitchFamily="34" charset="0"/>
              </a:rPr>
              <a:t>Temperature zone where bacteria grow most rapidly ​</a:t>
            </a:r>
          </a:p>
          <a:p>
            <a:pPr fontAlgn="base">
              <a:buClr>
                <a:srgbClr val="FF0000"/>
              </a:buClr>
            </a:pPr>
            <a:endParaRPr lang="en-US" sz="1100" dirty="0">
              <a:latin typeface="Arial" panose="020B0604020202020204" pitchFamily="34" charset="0"/>
              <a:cs typeface="Arial" panose="020B0604020202020204" pitchFamily="34" charset="0"/>
            </a:endParaRPr>
          </a:p>
          <a:p>
            <a:pPr marL="342900" indent="-342900" fontAlgn="base">
              <a:buClr>
                <a:srgbClr val="FF0000"/>
              </a:buClr>
              <a:buFont typeface="Arial" panose="020B0604020202020204" pitchFamily="34" charset="0"/>
              <a:buChar char="•"/>
            </a:pPr>
            <a:r>
              <a:rPr lang="en-US" sz="2000" dirty="0">
                <a:latin typeface="Arial" panose="020B0604020202020204" pitchFamily="34" charset="0"/>
                <a:cs typeface="Arial" panose="020B0604020202020204" pitchFamily="34" charset="0"/>
              </a:rPr>
              <a:t>Between 4°C and 60°C (40°F and 140°F) ​</a:t>
            </a:r>
          </a:p>
          <a:p>
            <a:pPr fontAlgn="base">
              <a:buClr>
                <a:srgbClr val="FF0000"/>
              </a:buClr>
            </a:pPr>
            <a:endParaRPr lang="en-US" sz="1100" dirty="0">
              <a:latin typeface="Arial" panose="020B0604020202020204" pitchFamily="34" charset="0"/>
              <a:cs typeface="Arial" panose="020B0604020202020204" pitchFamily="34" charset="0"/>
            </a:endParaRPr>
          </a:p>
          <a:p>
            <a:pPr marL="342900" indent="-342900" fontAlgn="base">
              <a:buClr>
                <a:srgbClr val="FF0000"/>
              </a:buClr>
              <a:buFont typeface="Arial" panose="020B0604020202020204" pitchFamily="34" charset="0"/>
              <a:buChar char="•"/>
            </a:pPr>
            <a:r>
              <a:rPr lang="en-US" sz="2000" dirty="0">
                <a:latin typeface="Arial" panose="020B0604020202020204" pitchFamily="34" charset="0"/>
                <a:cs typeface="Arial" panose="020B0604020202020204" pitchFamily="34" charset="0"/>
              </a:rPr>
              <a:t>Keep refrigerated, frozen and cooked food out of this zone ​</a:t>
            </a:r>
          </a:p>
          <a:p>
            <a:pPr fontAlgn="base">
              <a:buClr>
                <a:srgbClr val="FF0000"/>
              </a:buClr>
            </a:pPr>
            <a:endParaRPr lang="en-US" sz="1100" dirty="0">
              <a:latin typeface="Arial" panose="020B0604020202020204" pitchFamily="34" charset="0"/>
              <a:cs typeface="Arial" panose="020B0604020202020204" pitchFamily="34" charset="0"/>
            </a:endParaRPr>
          </a:p>
          <a:p>
            <a:pPr marL="342900" indent="-342900" fontAlgn="base">
              <a:buClr>
                <a:srgbClr val="FF0000"/>
              </a:buClr>
              <a:buFont typeface="Arial" panose="020B0604020202020204" pitchFamily="34" charset="0"/>
              <a:buChar char="•"/>
            </a:pPr>
            <a:r>
              <a:rPr lang="en-US" sz="2000" dirty="0">
                <a:latin typeface="Arial" panose="020B0604020202020204" pitchFamily="34" charset="0"/>
                <a:cs typeface="Arial" panose="020B0604020202020204" pitchFamily="34" charset="0"/>
              </a:rPr>
              <a:t>Foods in this zone for more than 2 hours are </a:t>
            </a:r>
            <a:r>
              <a:rPr lang="en-US" sz="2000" u="sng" dirty="0">
                <a:latin typeface="Arial" panose="020B0604020202020204" pitchFamily="34" charset="0"/>
                <a:cs typeface="Arial" panose="020B0604020202020204" pitchFamily="34" charset="0"/>
              </a:rPr>
              <a:t>not safe to eat</a:t>
            </a:r>
            <a:r>
              <a:rPr lang="en-US" sz="2000" dirty="0">
                <a:latin typeface="Arial" panose="020B0604020202020204" pitchFamily="34" charset="0"/>
                <a:cs typeface="Arial" panose="020B0604020202020204" pitchFamily="34" charset="0"/>
              </a:rPr>
              <a:t> </a:t>
            </a:r>
          </a:p>
          <a:p>
            <a:pPr fontAlgn="base">
              <a:buClr>
                <a:srgbClr val="FF0000"/>
              </a:buClr>
            </a:pPr>
            <a:endParaRPr lang="en-US" sz="1100" dirty="0">
              <a:latin typeface="Arial" panose="020B0604020202020204" pitchFamily="34" charset="0"/>
              <a:cs typeface="Arial" panose="020B0604020202020204" pitchFamily="34" charset="0"/>
            </a:endParaRPr>
          </a:p>
          <a:p>
            <a:pPr marL="342900" indent="-342900" fontAlgn="base">
              <a:buClr>
                <a:srgbClr val="FF0000"/>
              </a:buClr>
              <a:buFont typeface="Arial" panose="020B0604020202020204" pitchFamily="34" charset="0"/>
              <a:buChar char="•"/>
            </a:pPr>
            <a:r>
              <a:rPr lang="en-US" sz="2000" dirty="0">
                <a:latin typeface="Arial" panose="020B0604020202020204" pitchFamily="34" charset="0"/>
                <a:cs typeface="Arial" panose="020B0604020202020204" pitchFamily="34" charset="0"/>
              </a:rPr>
              <a:t>Keep cold food at or below 4°C and hot foods above 60°C for holding purposes ​</a:t>
            </a:r>
          </a:p>
          <a:p>
            <a:pPr fontAlgn="base">
              <a:buClr>
                <a:srgbClr val="FF0000"/>
              </a:buClr>
            </a:pPr>
            <a:endParaRPr lang="en-US" sz="1100" dirty="0">
              <a:latin typeface="Arial" panose="020B0604020202020204" pitchFamily="34" charset="0"/>
              <a:cs typeface="Arial" panose="020B0604020202020204" pitchFamily="34" charset="0"/>
            </a:endParaRPr>
          </a:p>
          <a:p>
            <a:pPr marL="342900" indent="-342900" fontAlgn="base">
              <a:buClr>
                <a:srgbClr val="FF0000"/>
              </a:buClr>
              <a:buFont typeface="Arial" panose="020B0604020202020204" pitchFamily="34" charset="0"/>
              <a:buChar char="•"/>
            </a:pPr>
            <a:r>
              <a:rPr lang="en-US" sz="2000" dirty="0">
                <a:latin typeface="Arial" panose="020B0604020202020204" pitchFamily="34" charset="0"/>
                <a:cs typeface="Arial" panose="020B0604020202020204" pitchFamily="34" charset="0"/>
              </a:rPr>
              <a:t>How would you help to keep foods out of the ‘danger zone’?​</a:t>
            </a:r>
          </a:p>
          <a:p>
            <a:pPr fontAlgn="base">
              <a:buClr>
                <a:srgbClr val="FF0000"/>
              </a:buClr>
            </a:pPr>
            <a:r>
              <a:rPr lang="en-US" sz="2000" dirty="0"/>
              <a:t>​</a:t>
            </a:r>
            <a:br>
              <a:rPr lang="en-US" sz="2000" dirty="0"/>
            </a:br>
            <a:endParaRPr lang="en-US" sz="2000" dirty="0">
              <a:latin typeface="Arial" panose="020B0604020202020204" pitchFamily="34" charset="0"/>
              <a:cs typeface="Arial" panose="020B0604020202020204" pitchFamily="34" charset="0"/>
            </a:endParaRPr>
          </a:p>
        </p:txBody>
      </p:sp>
      <p:pic>
        <p:nvPicPr>
          <p:cNvPr id="5" name="Picture 6" descr="Logo&#10;&#10;Description automatically generated">
            <a:extLst>
              <a:ext uri="{FF2B5EF4-FFF2-40B4-BE49-F238E27FC236}">
                <a16:creationId xmlns:a16="http://schemas.microsoft.com/office/drawing/2014/main" id="{973B98FC-5554-1405-1FDD-86653D7F0EFD}"/>
              </a:ext>
            </a:extLst>
          </p:cNvPr>
          <p:cNvPicPr>
            <a:picLocks noChangeAspect="1"/>
          </p:cNvPicPr>
          <p:nvPr/>
        </p:nvPicPr>
        <p:blipFill>
          <a:blip r:embed="rId7"/>
          <a:stretch>
            <a:fillRect/>
          </a:stretch>
        </p:blipFill>
        <p:spPr>
          <a:xfrm>
            <a:off x="788933" y="5819682"/>
            <a:ext cx="1615966" cy="919843"/>
          </a:xfrm>
          <a:prstGeom prst="rect">
            <a:avLst/>
          </a:prstGeom>
        </p:spPr>
      </p:pic>
      <p:sp>
        <p:nvSpPr>
          <p:cNvPr id="15" name="Rectangle 14">
            <a:extLst>
              <a:ext uri="{FF2B5EF4-FFF2-40B4-BE49-F238E27FC236}">
                <a16:creationId xmlns:a16="http://schemas.microsoft.com/office/drawing/2014/main" id="{C7D24C9F-ACD3-47BF-BCF3-A6823FDF3586}"/>
              </a:ext>
            </a:extLst>
          </p:cNvPr>
          <p:cNvSpPr/>
          <p:nvPr/>
        </p:nvSpPr>
        <p:spPr>
          <a:xfrm>
            <a:off x="4725233" y="599690"/>
            <a:ext cx="6623929" cy="535531"/>
          </a:xfrm>
          <a:prstGeom prst="rect">
            <a:avLst/>
          </a:prstGeom>
        </p:spPr>
        <p:txBody>
          <a:bodyPr wrap="none" lIns="91440" tIns="45720" rIns="91440" bIns="45720" anchor="t">
            <a:spAutoFit/>
          </a:bodyPr>
          <a:lstStyle/>
          <a:p>
            <a:pPr algn="ctr" defTabSz="914400">
              <a:lnSpc>
                <a:spcPct val="90000"/>
              </a:lnSpc>
              <a:spcAft>
                <a:spcPts val="600"/>
              </a:spcAft>
              <a:defRPr/>
            </a:pPr>
            <a:r>
              <a:rPr lang="en-CA" sz="3200" b="1" dirty="0">
                <a:solidFill>
                  <a:srgbClr val="E41617"/>
                </a:solidFill>
                <a:latin typeface="Arial"/>
                <a:cs typeface="Arial"/>
              </a:rPr>
              <a:t>Safe food handling: Danger Zone</a:t>
            </a:r>
            <a:endParaRPr lang="en-US" sz="2800" dirty="0">
              <a:solidFill>
                <a:srgbClr val="E41617"/>
              </a:solidFill>
              <a:latin typeface="Arial" pitchFamily="34" charset="0"/>
              <a:cs typeface="Arial" pitchFamily="34" charset="0"/>
            </a:endParaRPr>
          </a:p>
        </p:txBody>
      </p:sp>
      <p:pic>
        <p:nvPicPr>
          <p:cNvPr id="16" name="Picture 2">
            <a:extLst>
              <a:ext uri="{FF2B5EF4-FFF2-40B4-BE49-F238E27FC236}">
                <a16:creationId xmlns:a16="http://schemas.microsoft.com/office/drawing/2014/main" id="{540FC01C-6B31-47C6-B86D-1B0E9D416E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37197" y="1972465"/>
            <a:ext cx="3577689" cy="3541057"/>
          </a:xfrm>
          <a:prstGeom prst="rect">
            <a:avLst/>
          </a:prstGeom>
          <a:noFill/>
          <a:extLst>
            <a:ext uri="{909E8E84-426E-40DD-AFC4-6F175D3DCCD1}">
              <a14:hiddenFill xmlns:a14="http://schemas.microsoft.com/office/drawing/2010/main">
                <a:solidFill>
                  <a:srgbClr val="FFFFFF"/>
                </a:solidFill>
              </a14:hiddenFill>
            </a:ext>
          </a:extLst>
        </p:spPr>
      </p:pic>
      <p:pic>
        <p:nvPicPr>
          <p:cNvPr id="22" name="Audio 21">
            <a:hlinkClick r:id="" action="ppaction://media"/>
            <a:extLst>
              <a:ext uri="{FF2B5EF4-FFF2-40B4-BE49-F238E27FC236}">
                <a16:creationId xmlns:a16="http://schemas.microsoft.com/office/drawing/2014/main" id="{E56B7DBE-2276-4DB0-AE62-EA4DC800AF4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26722665"/>
      </p:ext>
    </p:extLst>
  </p:cSld>
  <p:clrMapOvr>
    <a:masterClrMapping/>
  </p:clrMapOvr>
  <mc:AlternateContent xmlns:mc="http://schemas.openxmlformats.org/markup-compatibility/2006" xmlns:p14="http://schemas.microsoft.com/office/powerpoint/2010/main">
    <mc:Choice Requires="p14">
      <p:transition spd="slow" p14:dur="2000" advTm="38634"/>
    </mc:Choice>
    <mc:Fallback xmlns="">
      <p:transition spd="slow" advTm="38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8A21A7-3B56-408C-8321-B0CD6F8BA880}"/>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3">
            <a:extLst>
              <a:ext uri="{FF2B5EF4-FFF2-40B4-BE49-F238E27FC236}">
                <a16:creationId xmlns:a16="http://schemas.microsoft.com/office/drawing/2014/main" id="{83D0CF22-2335-4597-85D5-82D590CABE79}"/>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dirty="0">
                <a:latin typeface="Arial" panose="020B0604020202020204" pitchFamily="34" charset="0"/>
                <a:cs typeface="Arial" panose="020B0604020202020204" pitchFamily="34" charset="0"/>
              </a:rPr>
              <a:t>Participant Orientation</a:t>
            </a:r>
            <a:endParaRPr lang="en-US" altLang="en-US" b="1"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4A3FE4BA-F3EA-4663-8805-7DC0F024BAEA}"/>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4" name="Picture 13">
            <a:extLst>
              <a:ext uri="{FF2B5EF4-FFF2-40B4-BE49-F238E27FC236}">
                <a16:creationId xmlns:a16="http://schemas.microsoft.com/office/drawing/2014/main" id="{E7BBE61D-1549-43B7-804C-4C5F18E022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pic>
        <p:nvPicPr>
          <p:cNvPr id="10" name="Content Placeholder 4">
            <a:hlinkClick r:id="rId6"/>
          </p:cNvPr>
          <p:cNvPicPr>
            <a:picLocks noChangeAspect="1"/>
          </p:cNvPicPr>
          <p:nvPr/>
        </p:nvPicPr>
        <p:blipFill>
          <a:blip r:embed="rId7" cstate="print">
            <a:extLst>
              <a:ext uri="{28A0092B-C50C-407E-A947-70E740481C1C}">
                <a14:useLocalDpi xmlns:a14="http://schemas.microsoft.com/office/drawing/2010/main" val="0"/>
              </a:ext>
            </a:extLst>
          </a:blip>
          <a:srcRect l="28802" r="5589"/>
          <a:stretch>
            <a:fillRect/>
          </a:stretch>
        </p:blipFill>
        <p:spPr>
          <a:xfrm rot="5400000">
            <a:off x="1021155" y="2051360"/>
            <a:ext cx="1183964" cy="2755281"/>
          </a:xfrm>
          <a:prstGeom prst="rect">
            <a:avLst/>
          </a:prstGeom>
        </p:spPr>
      </p:pic>
      <p:sp>
        <p:nvSpPr>
          <p:cNvPr id="12" name="Text Box 18"/>
          <p:cNvSpPr txBox="1"/>
          <p:nvPr/>
        </p:nvSpPr>
        <p:spPr>
          <a:xfrm>
            <a:off x="3420617" y="375101"/>
            <a:ext cx="8699943" cy="6226496"/>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CA" sz="1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CA" sz="3200" b="1" i="0" u="none" strike="noStrike" kern="1200" cap="none" spc="0" normalizeH="0" baseline="0" noProof="0" dirty="0">
                <a:ln>
                  <a:noFill/>
                </a:ln>
                <a:solidFill>
                  <a:srgbClr val="E41617"/>
                </a:solidFill>
                <a:effectLst/>
                <a:uLnTx/>
                <a:uFillTx/>
                <a:latin typeface="Arial" panose="020B0604020202020204" pitchFamily="34" charset="0"/>
                <a:ea typeface="Calibri" panose="020F0502020204030204" pitchFamily="34" charset="0"/>
                <a:cs typeface="Arial" panose="020B0604020202020204" pitchFamily="34" charset="0"/>
              </a:rPr>
              <a:t>Safe food </a:t>
            </a:r>
            <a:r>
              <a:rPr lang="en-CA" sz="3200" b="1" dirty="0">
                <a:solidFill>
                  <a:srgbClr val="E41617"/>
                </a:solidFill>
                <a:latin typeface="Arial" panose="020B0604020202020204" pitchFamily="34" charset="0"/>
                <a:ea typeface="Calibri" panose="020F0502020204030204" pitchFamily="34" charset="0"/>
                <a:cs typeface="Arial" panose="020B0604020202020204" pitchFamily="34" charset="0"/>
              </a:rPr>
              <a:t>h</a:t>
            </a:r>
            <a:r>
              <a:rPr kumimoji="0" lang="en-CA" sz="3200" b="1" i="0" u="none" strike="noStrike" kern="1200" cap="none" spc="0" normalizeH="0" baseline="0" noProof="0" dirty="0" err="1">
                <a:ln>
                  <a:noFill/>
                </a:ln>
                <a:solidFill>
                  <a:srgbClr val="E41617"/>
                </a:solidFill>
                <a:effectLst/>
                <a:uLnTx/>
                <a:uFillTx/>
                <a:latin typeface="Arial" panose="020B0604020202020204" pitchFamily="34" charset="0"/>
                <a:ea typeface="Calibri" panose="020F0502020204030204" pitchFamily="34" charset="0"/>
                <a:cs typeface="Arial" panose="020B0604020202020204" pitchFamily="34" charset="0"/>
              </a:rPr>
              <a:t>andling</a:t>
            </a:r>
            <a:r>
              <a:rPr kumimoji="0" lang="en-CA" sz="3200" b="1" i="0" u="none" strike="noStrike" kern="1200" cap="none" spc="0" normalizeH="0" baseline="0" noProof="0" dirty="0">
                <a:ln>
                  <a:noFill/>
                </a:ln>
                <a:solidFill>
                  <a:srgbClr val="E41617"/>
                </a:solidFill>
                <a:effectLst/>
                <a:uLnTx/>
                <a:uFillTx/>
                <a:latin typeface="Arial" panose="020B0604020202020204" pitchFamily="34" charset="0"/>
                <a:ea typeface="Calibri" panose="020F0502020204030204" pitchFamily="34" charset="0"/>
                <a:cs typeface="Arial" panose="020B0604020202020204" pitchFamily="34" charset="0"/>
              </a:rPr>
              <a:t>: eggs: </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CA" sz="900" b="0" i="0" u="none" strike="noStrike" kern="1200" cap="none" spc="0" normalizeH="0" baseline="0" noProof="0" dirty="0">
              <a:ln>
                <a:noFill/>
              </a:ln>
              <a:solidFill>
                <a:srgbClr val="E41617"/>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342900" algn="l" defTabSz="914400" rtl="0" eaLnBrk="1" fontAlgn="auto" latinLnBrk="0" hangingPunct="1">
              <a:lnSpc>
                <a:spcPct val="107000"/>
              </a:lnSpc>
              <a:spcBef>
                <a:spcPts val="600"/>
              </a:spcBef>
              <a:spcAft>
                <a:spcPts val="1200"/>
              </a:spcAft>
              <a:buClr>
                <a:srgbClr val="E41617"/>
              </a:buClr>
              <a:buSzTx/>
              <a:buFont typeface="Arial" panose="020B0604020202020204" pitchFamily="34" charset="0"/>
              <a:buChar char="•"/>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Choose Grade A, refrigerated eggs with clean, un-cracked shells</a:t>
            </a:r>
          </a:p>
          <a:p>
            <a:pPr marL="571500" marR="0" lvl="0" indent="-342900" algn="l" defTabSz="914400" rtl="0" eaLnBrk="1" fontAlgn="auto" latinLnBrk="0" hangingPunct="1">
              <a:lnSpc>
                <a:spcPct val="107000"/>
              </a:lnSpc>
              <a:spcBef>
                <a:spcPts val="600"/>
              </a:spcBef>
              <a:spcAft>
                <a:spcPts val="1200"/>
              </a:spcAft>
              <a:buClr>
                <a:srgbClr val="E41617"/>
              </a:buClr>
              <a:buSzTx/>
              <a:buFont typeface="Arial" panose="020B0604020202020204" pitchFamily="34" charset="0"/>
              <a:buChar char="•"/>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Store in the coldest part of the refrigerator</a:t>
            </a:r>
            <a:endParaRPr kumimoji="0" lang="en-CA" sz="1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342900" algn="l" defTabSz="914400" rtl="0" eaLnBrk="1" fontAlgn="auto" latinLnBrk="0" hangingPunct="1">
              <a:lnSpc>
                <a:spcPct val="107000"/>
              </a:lnSpc>
              <a:spcBef>
                <a:spcPts val="600"/>
              </a:spcBef>
              <a:spcAft>
                <a:spcPts val="1200"/>
              </a:spcAft>
              <a:buClr>
                <a:srgbClr val="E41617"/>
              </a:buClr>
              <a:buSzTx/>
              <a:buFont typeface="Arial" panose="020B0604020202020204" pitchFamily="34" charset="0"/>
              <a:buChar char="•"/>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Wash hands </a:t>
            </a:r>
            <a:r>
              <a:rPr kumimoji="0" lang="en-CA" sz="2000" b="0"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before </a:t>
            </a: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and </a:t>
            </a:r>
            <a:r>
              <a:rPr kumimoji="0" lang="en-CA" sz="2000" b="0"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after</a:t>
            </a: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handling eggs</a:t>
            </a:r>
          </a:p>
          <a:p>
            <a:pPr marL="571500" indent="-342900" defTabSz="914400">
              <a:lnSpc>
                <a:spcPct val="107000"/>
              </a:lnSpc>
              <a:spcBef>
                <a:spcPts val="600"/>
              </a:spcBef>
              <a:spcAft>
                <a:spcPts val="1200"/>
              </a:spcAft>
              <a:buClr>
                <a:srgbClr val="E41617"/>
              </a:buClr>
              <a:buFont typeface="Arial" panose="020B0604020202020204" pitchFamily="34" charset="0"/>
              <a:buChar char="•"/>
              <a:defRPr/>
            </a:pPr>
            <a:r>
              <a:rPr lang="en-CA" sz="2000" dirty="0">
                <a:solidFill>
                  <a:prstClr val="black"/>
                </a:solidFill>
                <a:latin typeface="Arial" panose="020B0604020202020204" pitchFamily="34" charset="0"/>
                <a:ea typeface="Calibri" panose="020F0502020204030204" pitchFamily="34" charset="0"/>
                <a:cs typeface="Arial" panose="020B0604020202020204" pitchFamily="34" charset="0"/>
              </a:rPr>
              <a:t>C</a:t>
            </a:r>
            <a:r>
              <a:rPr lang="en-CA" sz="2000" dirty="0">
                <a:latin typeface="Arial" panose="020B0604020202020204" pitchFamily="34" charset="0"/>
                <a:ea typeface="Calibri" panose="020F0502020204030204" pitchFamily="34" charset="0"/>
                <a:cs typeface="Arial" panose="020B0604020202020204" pitchFamily="34" charset="0"/>
              </a:rPr>
              <a:t>ook eggs thoroughly </a:t>
            </a:r>
            <a:r>
              <a:rPr lang="en-US" sz="2000" dirty="0">
                <a:latin typeface="Arial" panose="020B0604020202020204" pitchFamily="34" charset="0"/>
                <a:ea typeface="Calibri" panose="020F0502020204030204" pitchFamily="34" charset="0"/>
                <a:cs typeface="Arial" panose="020B0604020202020204" pitchFamily="34" charset="0"/>
              </a:rPr>
              <a:t>until both the yolk and white are firm and not runny </a:t>
            </a:r>
            <a:r>
              <a:rPr lang="en-US" sz="2000" i="1" dirty="0">
                <a:latin typeface="Arial" panose="020B0604020202020204" pitchFamily="34" charset="0"/>
                <a:ea typeface="Calibri" panose="020F0502020204030204" pitchFamily="34" charset="0"/>
                <a:cs typeface="Arial" panose="020B0604020202020204" pitchFamily="34" charset="0"/>
              </a:rPr>
              <a:t>(</a:t>
            </a:r>
            <a:r>
              <a:rPr lang="en-CA" sz="2000" i="1" dirty="0">
                <a:latin typeface="Arial" panose="020B0604020202020204" pitchFamily="34" charset="0"/>
                <a:ea typeface="Calibri" panose="020F0502020204030204" pitchFamily="34" charset="0"/>
                <a:cs typeface="Arial" panose="020B0604020202020204" pitchFamily="34" charset="0"/>
              </a:rPr>
              <a:t>internal </a:t>
            </a:r>
            <a:r>
              <a:rPr kumimoji="0" lang="en-CA" sz="2000" b="0" i="1"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temperature of at least 74°C/165°F). </a:t>
            </a:r>
          </a:p>
          <a:p>
            <a:pPr marL="571500" marR="0" lvl="0" indent="-342900" algn="l" defTabSz="914400" rtl="0" eaLnBrk="1" fontAlgn="auto" latinLnBrk="0" hangingPunct="1">
              <a:lnSpc>
                <a:spcPct val="107000"/>
              </a:lnSpc>
              <a:spcBef>
                <a:spcPts val="600"/>
              </a:spcBef>
              <a:spcAft>
                <a:spcPts val="1200"/>
              </a:spcAft>
              <a:buClr>
                <a:srgbClr val="E41617"/>
              </a:buClr>
              <a:buSzTx/>
              <a:buFont typeface="Arial" panose="020B0604020202020204" pitchFamily="34" charset="0"/>
              <a:buChar char="•"/>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Follow proper </a:t>
            </a:r>
            <a:r>
              <a:rPr kumimoji="0" lang="en-CA" sz="2000" b="0" i="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cleaning and sanitizing </a:t>
            </a: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techniques to avoid cross-contamination.</a:t>
            </a:r>
          </a:p>
          <a:p>
            <a:pPr marL="571500" marR="0" lvl="0" indent="-342900" algn="l" defTabSz="914400" rtl="0" eaLnBrk="1" fontAlgn="auto" latinLnBrk="0" hangingPunct="1">
              <a:lnSpc>
                <a:spcPct val="107000"/>
              </a:lnSpc>
              <a:spcBef>
                <a:spcPts val="600"/>
              </a:spcBef>
              <a:spcAft>
                <a:spcPts val="1200"/>
              </a:spcAft>
              <a:buClr>
                <a:srgbClr val="E41617"/>
              </a:buClr>
              <a:buSzTx/>
              <a:buFont typeface="Arial" panose="020B0604020202020204" pitchFamily="34" charset="0"/>
              <a:buChar char="•"/>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Use warm water, soap, and food grade sanitizer to thoroughly wash and sanitize all utensils, countertops, and cutting boards after handling raw eggs.</a:t>
            </a:r>
            <a:r>
              <a:rPr kumimoji="0" lang="en-CA" sz="2000" b="0" i="0" u="sng" strike="noStrike" kern="1200" cap="none" spc="0" normalizeH="0" baseline="0" noProof="0" dirty="0">
                <a:ln>
                  <a:noFill/>
                </a:ln>
                <a:solidFill>
                  <a:srgbClr val="008080"/>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26B02D07-C567-4307-AB30-A6EDF1AB499B}"/>
              </a:ext>
            </a:extLst>
          </p:cNvPr>
          <p:cNvPicPr>
            <a:picLocks noChangeAspect="1"/>
          </p:cNvPicPr>
          <p:nvPr/>
        </p:nvPicPr>
        <p:blipFill>
          <a:blip r:embed="rId8"/>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FDE46EF9-6D4D-F8E0-5D0C-52B47D0C60E3}"/>
              </a:ext>
            </a:extLst>
          </p:cNvPr>
          <p:cNvPicPr>
            <a:picLocks noChangeAspect="1"/>
          </p:cNvPicPr>
          <p:nvPr/>
        </p:nvPicPr>
        <p:blipFill>
          <a:blip r:embed="rId9"/>
          <a:stretch>
            <a:fillRect/>
          </a:stretch>
        </p:blipFill>
        <p:spPr>
          <a:xfrm>
            <a:off x="788933" y="5819682"/>
            <a:ext cx="1615966" cy="919843"/>
          </a:xfrm>
          <a:prstGeom prst="rect">
            <a:avLst/>
          </a:prstGeom>
        </p:spPr>
      </p:pic>
      <p:pic>
        <p:nvPicPr>
          <p:cNvPr id="19" name="Audio 18">
            <a:hlinkClick r:id="" action="ppaction://media"/>
            <a:extLst>
              <a:ext uri="{FF2B5EF4-FFF2-40B4-BE49-F238E27FC236}">
                <a16:creationId xmlns:a16="http://schemas.microsoft.com/office/drawing/2014/main" id="{E22609F6-F1E0-4BBD-8F44-81E355D5435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59271863"/>
      </p:ext>
    </p:extLst>
  </p:cSld>
  <p:clrMapOvr>
    <a:masterClrMapping/>
  </p:clrMapOvr>
  <mc:AlternateContent xmlns:mc="http://schemas.openxmlformats.org/markup-compatibility/2006" xmlns:p14="http://schemas.microsoft.com/office/powerpoint/2010/main">
    <mc:Choice Requires="p14">
      <p:transition spd="slow" p14:dur="2000" advTm="61050"/>
    </mc:Choice>
    <mc:Fallback xmlns="">
      <p:transition spd="slow" advTm="61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D68D529-4ED5-4C64-B0C5-A108EC90ED7B}"/>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3">
            <a:extLst>
              <a:ext uri="{FF2B5EF4-FFF2-40B4-BE49-F238E27FC236}">
                <a16:creationId xmlns:a16="http://schemas.microsoft.com/office/drawing/2014/main" id="{15EFAEA4-C7BD-4454-80C6-5FB33983BF07}"/>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dirty="0">
                <a:latin typeface="Arial" panose="020B0604020202020204" pitchFamily="34" charset="0"/>
                <a:cs typeface="Arial" panose="020B0604020202020204" pitchFamily="34" charset="0"/>
              </a:rPr>
              <a:t>Participant Orientation</a:t>
            </a:r>
            <a:endParaRPr lang="en-US" altLang="en-US" b="1" dirty="0">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F92DFC39-BE1A-40EA-A07D-6A8A9BDC9029}"/>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5" name="Picture 14">
            <a:extLst>
              <a:ext uri="{FF2B5EF4-FFF2-40B4-BE49-F238E27FC236}">
                <a16:creationId xmlns:a16="http://schemas.microsoft.com/office/drawing/2014/main" id="{09B36534-421A-4349-8411-5080E0EF04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sp>
        <p:nvSpPr>
          <p:cNvPr id="10" name="Content Placeholder 2"/>
          <p:cNvSpPr txBox="1">
            <a:spLocks/>
          </p:cNvSpPr>
          <p:nvPr/>
        </p:nvSpPr>
        <p:spPr>
          <a:xfrm>
            <a:off x="3658521" y="553490"/>
            <a:ext cx="8188677" cy="46567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CA" sz="3200" b="1" i="0" u="none" strike="noStrike" kern="1200" cap="none" spc="0" normalizeH="0" baseline="0" noProof="0" dirty="0">
                <a:ln>
                  <a:noFill/>
                </a:ln>
                <a:solidFill>
                  <a:srgbClr val="E41617"/>
                </a:solidFill>
                <a:effectLst/>
                <a:uLnTx/>
                <a:uFillTx/>
                <a:latin typeface="Arial" panose="020B0604020202020204" pitchFamily="34" charset="0"/>
                <a:ea typeface="+mn-ea"/>
                <a:cs typeface="Arial" panose="020B0604020202020204" pitchFamily="34" charset="0"/>
              </a:rPr>
              <a:t>Cleaning &amp; sanitizing, dishes, </a:t>
            </a:r>
            <a:r>
              <a:rPr lang="en-CA" sz="3200" b="1" dirty="0">
                <a:solidFill>
                  <a:srgbClr val="E41617"/>
                </a:solidFill>
                <a:latin typeface="Arial" panose="020B0604020202020204" pitchFamily="34" charset="0"/>
                <a:cs typeface="Arial" panose="020B0604020202020204" pitchFamily="34" charset="0"/>
              </a:rPr>
              <a:t>pots, and</a:t>
            </a:r>
            <a:r>
              <a:rPr kumimoji="0" lang="en-CA" sz="3200" b="1" i="0" u="none" strike="noStrike" kern="1200" cap="none" spc="0" normalizeH="0" baseline="0" noProof="0" dirty="0">
                <a:ln>
                  <a:noFill/>
                </a:ln>
                <a:solidFill>
                  <a:srgbClr val="E41617"/>
                </a:solidFill>
                <a:effectLst/>
                <a:uLnTx/>
                <a:uFillTx/>
                <a:latin typeface="Arial" panose="020B0604020202020204" pitchFamily="34" charset="0"/>
                <a:ea typeface="+mn-ea"/>
                <a:cs typeface="Arial" panose="020B0604020202020204" pitchFamily="34" charset="0"/>
              </a:rPr>
              <a:t> equipment:</a:t>
            </a:r>
          </a:p>
          <a:p>
            <a:pPr marL="0" marR="0" lvl="0" indent="0" algn="l" defTabSz="914400" rtl="0" eaLnBrk="1" fontAlgn="auto" latinLnBrk="0" hangingPunct="1">
              <a:lnSpc>
                <a:spcPct val="150000"/>
              </a:lnSpc>
              <a:spcBef>
                <a:spcPts val="600"/>
              </a:spcBef>
              <a:spcAft>
                <a:spcPts val="0"/>
              </a:spcAft>
              <a:buClrTx/>
              <a:buSzTx/>
              <a:buFont typeface="Arial" panose="020B0604020202020204" pitchFamily="34" charset="0"/>
              <a:buNone/>
              <a:tabLst/>
              <a:defRPr/>
            </a:pPr>
            <a:r>
              <a:rPr kumimoji="0" lang="en-CA" sz="2800" b="1" i="1" u="none" strike="noStrike" kern="1200" cap="none" spc="0" normalizeH="0" baseline="0" noProof="0" dirty="0">
                <a:ln>
                  <a:noFill/>
                </a:ln>
                <a:solidFill>
                  <a:srgbClr val="E41617"/>
                </a:solidFill>
                <a:effectLst/>
                <a:uLnTx/>
                <a:uFillTx/>
                <a:latin typeface="Arial" panose="020B0604020202020204" pitchFamily="34" charset="0"/>
                <a:ea typeface="+mn-ea"/>
                <a:cs typeface="Arial" panose="020B0604020202020204" pitchFamily="34" charset="0"/>
              </a:rPr>
              <a:t>By machine: </a:t>
            </a:r>
          </a:p>
          <a:p>
            <a:pPr marL="228600" marR="0" lvl="0" indent="-228600" algn="l" defTabSz="914400" rtl="0" eaLnBrk="1" fontAlgn="auto" latinLnBrk="0" hangingPunct="1">
              <a:lnSpc>
                <a:spcPct val="90000"/>
              </a:lnSpc>
              <a:spcBef>
                <a:spcPts val="1000"/>
              </a:spcBef>
              <a:spcAft>
                <a:spcPts val="0"/>
              </a:spcAft>
              <a:buClr>
                <a:srgbClr val="E41617"/>
              </a:buClr>
              <a:buSzTx/>
              <a:buFont typeface="Arial" panose="020B0604020202020204" pitchFamily="34" charset="0"/>
              <a:buChar char="•"/>
              <a:tabLst/>
              <a:defRPr/>
            </a:pPr>
            <a:r>
              <a:rPr lang="en-CA" dirty="0">
                <a:solidFill>
                  <a:prstClr val="black"/>
                </a:solidFill>
                <a:latin typeface="Arial" panose="020B0604020202020204" pitchFamily="34" charset="0"/>
                <a:cs typeface="Arial" panose="020B0604020202020204" pitchFamily="34" charset="0"/>
              </a:rPr>
              <a:t>Use a commercial grade d</a:t>
            </a:r>
            <a:r>
              <a:rPr kumimoji="0" lang="en-CA"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ishwasher</a:t>
            </a:r>
            <a:r>
              <a:rPr kumimoji="0" lang="en-CA"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that meets the  </a:t>
            </a:r>
            <a:r>
              <a:rPr kumimoji="0" lang="en-CA" sz="2800" b="0" i="0" u="sng" strike="noStrike" kern="1200" cap="none" spc="0" normalizeH="0" baseline="0" noProof="0" dirty="0">
                <a:ln>
                  <a:noFill/>
                </a:ln>
                <a:solidFill>
                  <a:srgbClr val="6B9F25"/>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Ontario Food Premises Regulation (O. Reg 493/17)</a:t>
            </a:r>
            <a:r>
              <a:rPr kumimoji="0" lang="en-CA" sz="2800" b="0" i="0" u="none" strike="noStrike" kern="1200" cap="none" spc="0" normalizeH="0" baseline="0" noProof="0" dirty="0">
                <a:ln>
                  <a:noFill/>
                </a:ln>
                <a:solidFill>
                  <a:srgbClr val="6B9F25"/>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
                <a:srgbClr val="FF0000"/>
              </a:buClr>
              <a:buSzTx/>
              <a:buFont typeface="Arial" panose="020B0604020202020204" pitchFamily="34" charset="0"/>
              <a:buNone/>
              <a:tabLst/>
              <a:defRPr/>
            </a:pPr>
            <a:r>
              <a:rPr kumimoji="0" lang="en-CA"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CA" sz="2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CA" sz="2800" b="0" i="0" u="none" strike="noStrike" kern="1200" cap="none" spc="0" normalizeH="0" baseline="0" noProof="0" dirty="0">
              <a:ln>
                <a:noFill/>
              </a:ln>
              <a:solidFill>
                <a:srgbClr val="006345"/>
              </a:solidFill>
              <a:effectLst/>
              <a:uLnTx/>
              <a:uFillTx/>
              <a:latin typeface="Calibri" panose="020F0502020204030204"/>
              <a:ea typeface="+mn-ea"/>
              <a:cs typeface="+mn-cs"/>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4247" y="5751484"/>
            <a:ext cx="2499365" cy="606553"/>
          </a:xfrm>
          <a:prstGeom prst="rect">
            <a:avLst/>
          </a:prstGeom>
        </p:spPr>
      </p:pic>
      <p:pic>
        <p:nvPicPr>
          <p:cNvPr id="9" name="Picture 8">
            <a:extLst>
              <a:ext uri="{FF2B5EF4-FFF2-40B4-BE49-F238E27FC236}">
                <a16:creationId xmlns:a16="http://schemas.microsoft.com/office/drawing/2014/main" id="{D25155E5-EC9C-4BF8-BF9B-F53A2CACF356}"/>
              </a:ext>
            </a:extLst>
          </p:cNvPr>
          <p:cNvPicPr>
            <a:picLocks noChangeAspect="1"/>
          </p:cNvPicPr>
          <p:nvPr/>
        </p:nvPicPr>
        <p:blipFill>
          <a:blip r:embed="rId7"/>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280EB618-F9A7-B271-CFC1-7E49097DCFC6}"/>
              </a:ext>
            </a:extLst>
          </p:cNvPr>
          <p:cNvPicPr>
            <a:picLocks noChangeAspect="1"/>
          </p:cNvPicPr>
          <p:nvPr/>
        </p:nvPicPr>
        <p:blipFill>
          <a:blip r:embed="rId8"/>
          <a:stretch>
            <a:fillRect/>
          </a:stretch>
        </p:blipFill>
        <p:spPr>
          <a:xfrm>
            <a:off x="788933" y="5819682"/>
            <a:ext cx="1615966" cy="919843"/>
          </a:xfrm>
          <a:prstGeom prst="rect">
            <a:avLst/>
          </a:prstGeom>
        </p:spPr>
      </p:pic>
      <p:pic>
        <p:nvPicPr>
          <p:cNvPr id="17" name="Audio 16">
            <a:hlinkClick r:id="" action="ppaction://media"/>
            <a:extLst>
              <a:ext uri="{FF2B5EF4-FFF2-40B4-BE49-F238E27FC236}">
                <a16:creationId xmlns:a16="http://schemas.microsoft.com/office/drawing/2014/main" id="{CED8A0DF-5656-485D-AAD7-64092269F71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16619581"/>
      </p:ext>
    </p:extLst>
  </p:cSld>
  <p:clrMapOvr>
    <a:masterClrMapping/>
  </p:clrMapOvr>
  <mc:AlternateContent xmlns:mc="http://schemas.openxmlformats.org/markup-compatibility/2006" xmlns:p14="http://schemas.microsoft.com/office/powerpoint/2010/main">
    <mc:Choice Requires="p14">
      <p:transition spd="slow" p14:dur="2000" advTm="22230"/>
    </mc:Choice>
    <mc:Fallback xmlns="">
      <p:transition spd="slow" advTm="22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F3D6F2-D29C-4925-9599-28F76069A6F0}"/>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3">
            <a:extLst>
              <a:ext uri="{FF2B5EF4-FFF2-40B4-BE49-F238E27FC236}">
                <a16:creationId xmlns:a16="http://schemas.microsoft.com/office/drawing/2014/main" id="{D6C39265-4081-40B3-8BD6-8FB32F1BD0CC}"/>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dirty="0">
                <a:latin typeface="Arial" panose="020B0604020202020204" pitchFamily="34" charset="0"/>
                <a:cs typeface="Arial" panose="020B0604020202020204" pitchFamily="34" charset="0"/>
              </a:rPr>
              <a:t>Participant Orientation</a:t>
            </a:r>
            <a:endParaRPr lang="en-US" altLang="en-US" b="1" dirty="0">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AEF8905A-AF2A-4CAD-9768-5AEE7FB2552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3" name="Picture 12">
            <a:extLst>
              <a:ext uri="{FF2B5EF4-FFF2-40B4-BE49-F238E27FC236}">
                <a16:creationId xmlns:a16="http://schemas.microsoft.com/office/drawing/2014/main" id="{2EF484D8-C615-4B60-BF59-1BEC4263D4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sp>
        <p:nvSpPr>
          <p:cNvPr id="10" name="Content Placeholder 2"/>
          <p:cNvSpPr txBox="1">
            <a:spLocks/>
          </p:cNvSpPr>
          <p:nvPr/>
        </p:nvSpPr>
        <p:spPr bwMode="auto">
          <a:xfrm>
            <a:off x="3609727" y="375101"/>
            <a:ext cx="8328273"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rgbClr val="006600"/>
              </a:buClr>
              <a:buSzTx/>
              <a:buFontTx/>
              <a:buNone/>
              <a:tabLst/>
              <a:defRPr/>
            </a:pPr>
            <a:r>
              <a:rPr kumimoji="0" lang="en-CA" b="1" i="0" u="none" strike="noStrike" kern="1200" cap="none" spc="0" normalizeH="0" baseline="0" noProof="0" dirty="0">
                <a:ln>
                  <a:noFill/>
                </a:ln>
                <a:solidFill>
                  <a:srgbClr val="E41617"/>
                </a:solidFill>
                <a:effectLst/>
                <a:uLnTx/>
                <a:uFillTx/>
                <a:latin typeface="Arial" panose="020B0604020202020204" pitchFamily="34" charset="0"/>
                <a:ea typeface="+mn-ea"/>
                <a:cs typeface="Arial" panose="020B0604020202020204" pitchFamily="34" charset="0"/>
              </a:rPr>
              <a:t>Cleaning &amp; sanitizing</a:t>
            </a:r>
            <a:r>
              <a:rPr lang="en-CA" b="1" dirty="0">
                <a:solidFill>
                  <a:srgbClr val="E41617"/>
                </a:solidFill>
                <a:latin typeface="Arial" panose="020B0604020202020204" pitchFamily="34" charset="0"/>
                <a:cs typeface="Arial" panose="020B0604020202020204" pitchFamily="34" charset="0"/>
              </a:rPr>
              <a:t>: </a:t>
            </a:r>
            <a:r>
              <a:rPr kumimoji="0" lang="en-CA" b="1" i="0" u="none" strike="noStrike" kern="1200" cap="none" spc="0" normalizeH="0" baseline="0" noProof="0" dirty="0">
                <a:ln>
                  <a:noFill/>
                </a:ln>
                <a:solidFill>
                  <a:srgbClr val="E41617"/>
                </a:solidFill>
                <a:effectLst/>
                <a:uLnTx/>
                <a:uFillTx/>
                <a:latin typeface="Arial" panose="020B0604020202020204" pitchFamily="34" charset="0"/>
                <a:ea typeface="+mn-ea"/>
                <a:cs typeface="Arial" panose="020B0604020202020204" pitchFamily="34" charset="0"/>
              </a:rPr>
              <a:t>dishes, pots &amp; equipment</a:t>
            </a:r>
          </a:p>
          <a:p>
            <a:pPr marL="342900" marR="0" lvl="0" indent="-342900" algn="l" defTabSz="914400" rtl="0" eaLnBrk="1" fontAlgn="base" latinLnBrk="0" hangingPunct="1">
              <a:lnSpc>
                <a:spcPct val="100000"/>
              </a:lnSpc>
              <a:spcBef>
                <a:spcPct val="20000"/>
              </a:spcBef>
              <a:spcAft>
                <a:spcPct val="0"/>
              </a:spcAft>
              <a:buClr>
                <a:srgbClr val="006600"/>
              </a:buClr>
              <a:buSzTx/>
              <a:buFont typeface="Arial" panose="020B0604020202020204" pitchFamily="34" charset="0"/>
              <a:buChar char="•"/>
              <a:tabLst/>
              <a:defRPr/>
            </a:pPr>
            <a:endParaRPr kumimoji="0" lang="en-CA" sz="2800" b="1" i="0" u="none" strike="noStrike" kern="1200" cap="none" spc="0" normalizeH="0" baseline="0" noProof="0" dirty="0">
              <a:ln>
                <a:noFill/>
              </a:ln>
              <a:solidFill>
                <a:srgbClr val="E4161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006600"/>
              </a:buClr>
              <a:buSzTx/>
              <a:buFontTx/>
              <a:buNone/>
              <a:tabLst/>
              <a:defRPr/>
            </a:pPr>
            <a:r>
              <a:rPr kumimoji="0" lang="en-CA" sz="2800" b="1" i="1" u="none" strike="noStrike" kern="1200" cap="none" spc="0" normalizeH="0" baseline="0" noProof="0" dirty="0">
                <a:ln>
                  <a:noFill/>
                </a:ln>
                <a:solidFill>
                  <a:srgbClr val="E41617"/>
                </a:solidFill>
                <a:effectLst/>
                <a:uLnTx/>
                <a:uFillTx/>
                <a:latin typeface="Arial" panose="020B0604020202020204" pitchFamily="34" charset="0"/>
                <a:ea typeface="+mn-ea"/>
                <a:cs typeface="Arial" panose="020B0604020202020204" pitchFamily="34" charset="0"/>
              </a:rPr>
              <a:t>Handwashing dishes: </a:t>
            </a:r>
          </a:p>
          <a:p>
            <a:pPr marL="342900" marR="0" lvl="0" indent="-342900" algn="l" defTabSz="914400" rtl="0" eaLnBrk="1" fontAlgn="base" latinLnBrk="0" hangingPunct="1">
              <a:lnSpc>
                <a:spcPct val="100000"/>
              </a:lnSpc>
              <a:spcBef>
                <a:spcPct val="20000"/>
              </a:spcBef>
              <a:spcAft>
                <a:spcPct val="0"/>
              </a:spcAft>
              <a:buClr>
                <a:srgbClr val="FF0000"/>
              </a:buClr>
              <a:buSzTx/>
              <a:buFont typeface="Arial" panose="020B0604020202020204" pitchFamily="34" charset="0"/>
              <a:buChar char="•"/>
              <a:tabLst/>
              <a:defRPr/>
            </a:pPr>
            <a:r>
              <a:rPr kumimoji="0" lang="en-CA"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Three compartment sink (or bins) for washing dishes by hand is required</a:t>
            </a:r>
          </a:p>
        </p:txBody>
      </p:sp>
      <p:pic>
        <p:nvPicPr>
          <p:cNvPr id="9" name="Picture 8">
            <a:extLst>
              <a:ext uri="{FF2B5EF4-FFF2-40B4-BE49-F238E27FC236}">
                <a16:creationId xmlns:a16="http://schemas.microsoft.com/office/drawing/2014/main" id="{5C1054EF-18BC-458D-AC37-097F37C65AED}"/>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1F1293B5-99C7-499A-F986-A17876F66A1F}"/>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7" name="Audio 6">
            <a:hlinkClick r:id="" action="ppaction://media"/>
            <a:extLst>
              <a:ext uri="{FF2B5EF4-FFF2-40B4-BE49-F238E27FC236}">
                <a16:creationId xmlns:a16="http://schemas.microsoft.com/office/drawing/2014/main" id="{41CA7821-3E85-405E-8286-7E4A4D183AD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39600872"/>
      </p:ext>
    </p:extLst>
  </p:cSld>
  <p:clrMapOvr>
    <a:masterClrMapping/>
  </p:clrMapOvr>
  <mc:AlternateContent xmlns:mc="http://schemas.openxmlformats.org/markup-compatibility/2006" xmlns:p14="http://schemas.microsoft.com/office/powerpoint/2010/main">
    <mc:Choice Requires="p14">
      <p:transition spd="slow" p14:dur="2000" advTm="16183"/>
    </mc:Choice>
    <mc:Fallback xmlns="">
      <p:transition spd="slow" advTm="16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8635353" y="2720936"/>
            <a:ext cx="3217151"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8" name="Picture 2"/>
          <p:cNvPicPr>
            <a:picLocks noChangeAspect="1"/>
          </p:cNvPicPr>
          <p:nvPr/>
        </p:nvPicPr>
        <p:blipFill rotWithShape="1">
          <a:blip r:embed="rId5">
            <a:extLst>
              <a:ext uri="{28A0092B-C50C-407E-A947-70E740481C1C}">
                <a14:useLocalDpi xmlns:a14="http://schemas.microsoft.com/office/drawing/2010/main" val="0"/>
              </a:ext>
            </a:extLst>
          </a:blip>
          <a:srcRect t="2386" r="2047" b="7282"/>
          <a:stretch/>
        </p:blipFill>
        <p:spPr bwMode="auto">
          <a:xfrm>
            <a:off x="3505111" y="1008662"/>
            <a:ext cx="8446945" cy="4908883"/>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53139" y="6009680"/>
            <a:ext cx="2499365" cy="606553"/>
          </a:xfrm>
          <a:prstGeom prst="rect">
            <a:avLst/>
          </a:prstGeom>
        </p:spPr>
      </p:pic>
      <p:sp>
        <p:nvSpPr>
          <p:cNvPr id="12" name="Rectangle 11">
            <a:extLst>
              <a:ext uri="{FF2B5EF4-FFF2-40B4-BE49-F238E27FC236}">
                <a16:creationId xmlns:a16="http://schemas.microsoft.com/office/drawing/2014/main" id="{AB610456-9B09-4D4C-9FC0-F5078A085C1C}"/>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3">
            <a:extLst>
              <a:ext uri="{FF2B5EF4-FFF2-40B4-BE49-F238E27FC236}">
                <a16:creationId xmlns:a16="http://schemas.microsoft.com/office/drawing/2014/main" id="{8D7FA9D8-75C1-41ED-8516-2439D77318D6}"/>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AF07DF43-0502-4F22-BC44-DCB158AA0BEC}"/>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5" name="Picture 14">
            <a:extLst>
              <a:ext uri="{FF2B5EF4-FFF2-40B4-BE49-F238E27FC236}">
                <a16:creationId xmlns:a16="http://schemas.microsoft.com/office/drawing/2014/main" id="{DF70F5AC-5B80-457C-88F3-4CF12149D0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pic>
        <p:nvPicPr>
          <p:cNvPr id="2" name="Picture 1">
            <a:extLst>
              <a:ext uri="{FF2B5EF4-FFF2-40B4-BE49-F238E27FC236}">
                <a16:creationId xmlns:a16="http://schemas.microsoft.com/office/drawing/2014/main" id="{02C1F578-37DA-415A-817B-C0491753344A}"/>
              </a:ext>
            </a:extLst>
          </p:cNvPr>
          <p:cNvPicPr>
            <a:picLocks noChangeAspect="1"/>
          </p:cNvPicPr>
          <p:nvPr/>
        </p:nvPicPr>
        <p:blipFill>
          <a:blip r:embed="rId7"/>
          <a:stretch>
            <a:fillRect/>
          </a:stretch>
        </p:blipFill>
        <p:spPr>
          <a:xfrm>
            <a:off x="18896" y="2353535"/>
            <a:ext cx="3188484" cy="2219136"/>
          </a:xfrm>
          <a:prstGeom prst="rect">
            <a:avLst/>
          </a:prstGeom>
        </p:spPr>
      </p:pic>
      <p:pic>
        <p:nvPicPr>
          <p:cNvPr id="4" name="Picture 6" descr="Logo&#10;&#10;Description automatically generated">
            <a:extLst>
              <a:ext uri="{FF2B5EF4-FFF2-40B4-BE49-F238E27FC236}">
                <a16:creationId xmlns:a16="http://schemas.microsoft.com/office/drawing/2014/main" id="{88F8F729-C4CE-C9A3-ED1A-E1D591D46B0F}"/>
              </a:ext>
            </a:extLst>
          </p:cNvPr>
          <p:cNvPicPr>
            <a:picLocks noChangeAspect="1"/>
          </p:cNvPicPr>
          <p:nvPr/>
        </p:nvPicPr>
        <p:blipFill>
          <a:blip r:embed="rId8"/>
          <a:stretch>
            <a:fillRect/>
          </a:stretch>
        </p:blipFill>
        <p:spPr>
          <a:xfrm>
            <a:off x="788933" y="5819682"/>
            <a:ext cx="1615966" cy="919843"/>
          </a:xfrm>
          <a:prstGeom prst="rect">
            <a:avLst/>
          </a:prstGeom>
        </p:spPr>
      </p:pic>
      <p:pic>
        <p:nvPicPr>
          <p:cNvPr id="16" name="Audio 15">
            <a:hlinkClick r:id="" action="ppaction://media"/>
            <a:extLst>
              <a:ext uri="{FF2B5EF4-FFF2-40B4-BE49-F238E27FC236}">
                <a16:creationId xmlns:a16="http://schemas.microsoft.com/office/drawing/2014/main" id="{D4DC3499-6DF7-47FF-A394-EFAB8460C22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71978514"/>
      </p:ext>
    </p:extLst>
  </p:cSld>
  <p:clrMapOvr>
    <a:masterClrMapping/>
  </p:clrMapOvr>
  <mc:AlternateContent xmlns:mc="http://schemas.openxmlformats.org/markup-compatibility/2006" xmlns:p14="http://schemas.microsoft.com/office/powerpoint/2010/main">
    <mc:Choice Requires="p14">
      <p:transition spd="slow" p14:dur="2000" advTm="53471"/>
    </mc:Choice>
    <mc:Fallback xmlns="">
      <p:transition spd="slow" advTm="53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41238" y="981127"/>
            <a:ext cx="332236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006345"/>
              </a:buClr>
              <a:buSzTx/>
              <a:buFontTx/>
              <a:buNone/>
              <a:tabLst/>
              <a:defRPr/>
            </a:pPr>
            <a:r>
              <a:rPr kumimoji="0" lang="en-US" altLang="en-US" sz="3600" b="1" i="0" u="none" strike="noStrike" kern="1200" cap="none" spc="0" normalizeH="0" baseline="0" noProof="0">
                <a:ln>
                  <a:noFill/>
                </a:ln>
                <a:solidFill>
                  <a:prstClr val="white"/>
                </a:solidFill>
                <a:effectLst/>
                <a:uLnTx/>
                <a:uFillTx/>
                <a:latin typeface="Franklin Gothic Book" panose="020B0503020102020204" pitchFamily="34" charset="0"/>
                <a:ea typeface="+mn-ea"/>
                <a:cs typeface="Arial" panose="020B0604020202020204" pitchFamily="34" charset="0"/>
              </a:rPr>
              <a:t>Participant Orientation   </a:t>
            </a:r>
          </a:p>
        </p:txBody>
      </p:sp>
      <p:cxnSp>
        <p:nvCxnSpPr>
          <p:cNvPr id="9" name="Straight Connector 8"/>
          <p:cNvCxnSpPr/>
          <p:nvPr/>
        </p:nvCxnSpPr>
        <p:spPr>
          <a:xfrm flipV="1">
            <a:off x="8593110" y="2578980"/>
            <a:ext cx="3217151"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6652" y="5475666"/>
            <a:ext cx="2499365" cy="606553"/>
          </a:xfrm>
          <a:prstGeom prst="rect">
            <a:avLst/>
          </a:prstGeom>
        </p:spPr>
      </p:pic>
      <p:sp>
        <p:nvSpPr>
          <p:cNvPr id="10" name="TextBox 9"/>
          <p:cNvSpPr txBox="1">
            <a:spLocks noChangeArrowheads="1"/>
          </p:cNvSpPr>
          <p:nvPr/>
        </p:nvSpPr>
        <p:spPr bwMode="auto">
          <a:xfrm>
            <a:off x="3764377" y="532984"/>
            <a:ext cx="710183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rgbClr val="000000"/>
                </a:solidFill>
                <a:latin typeface="Times New Roman" panose="02020603050405020304" pitchFamily="18" charset="0"/>
                <a:sym typeface="Times New Roman" panose="02020603050405020304" pitchFamily="18" charset="0"/>
              </a:defRPr>
            </a:lvl1pPr>
            <a:lvl2pPr marL="742950" indent="-285750">
              <a:defRPr sz="1200">
                <a:solidFill>
                  <a:srgbClr val="000000"/>
                </a:solidFill>
                <a:latin typeface="Times New Roman" panose="02020603050405020304" pitchFamily="18" charset="0"/>
                <a:sym typeface="Times New Roman" panose="02020603050405020304" pitchFamily="18" charset="0"/>
              </a:defRPr>
            </a:lvl2pPr>
            <a:lvl3pPr marL="1143000" indent="-228600">
              <a:defRPr sz="1200">
                <a:solidFill>
                  <a:srgbClr val="000000"/>
                </a:solidFill>
                <a:latin typeface="Times New Roman" panose="02020603050405020304" pitchFamily="18" charset="0"/>
                <a:sym typeface="Times New Roman" panose="02020603050405020304" pitchFamily="18" charset="0"/>
              </a:defRPr>
            </a:lvl3pPr>
            <a:lvl4pPr marL="1600200" indent="-228600">
              <a:defRPr sz="1200">
                <a:solidFill>
                  <a:srgbClr val="000000"/>
                </a:solidFill>
                <a:latin typeface="Times New Roman" panose="02020603050405020304" pitchFamily="18" charset="0"/>
                <a:sym typeface="Times New Roman" panose="02020603050405020304" pitchFamily="18" charset="0"/>
              </a:defRPr>
            </a:lvl4pPr>
            <a:lvl5pPr marL="2057400" indent="-228600">
              <a:defRPr sz="1200">
                <a:solidFill>
                  <a:srgbClr val="000000"/>
                </a:solidFill>
                <a:latin typeface="Times New Roman" panose="02020603050405020304" pitchFamily="18" charset="0"/>
                <a:sym typeface="Times New Roman" panose="02020603050405020304" pitchFamily="18" charset="0"/>
              </a:defRPr>
            </a:lvl5pPr>
            <a:lvl6pPr marL="2514600" indent="-228600" eaLnBrk="0" fontAlgn="base" hangingPunct="0">
              <a:spcBef>
                <a:spcPct val="0"/>
              </a:spcBef>
              <a:spcAft>
                <a:spcPct val="0"/>
              </a:spcAft>
              <a:defRPr sz="1200">
                <a:solidFill>
                  <a:srgbClr val="000000"/>
                </a:solidFill>
                <a:latin typeface="Times New Roman" panose="02020603050405020304" pitchFamily="18" charset="0"/>
                <a:sym typeface="Times New Roman" panose="02020603050405020304" pitchFamily="18" charset="0"/>
              </a:defRPr>
            </a:lvl6pPr>
            <a:lvl7pPr marL="2971800" indent="-228600" eaLnBrk="0" fontAlgn="base" hangingPunct="0">
              <a:spcBef>
                <a:spcPct val="0"/>
              </a:spcBef>
              <a:spcAft>
                <a:spcPct val="0"/>
              </a:spcAft>
              <a:defRPr sz="1200">
                <a:solidFill>
                  <a:srgbClr val="000000"/>
                </a:solidFill>
                <a:latin typeface="Times New Roman" panose="02020603050405020304" pitchFamily="18" charset="0"/>
                <a:sym typeface="Times New Roman" panose="02020603050405020304" pitchFamily="18" charset="0"/>
              </a:defRPr>
            </a:lvl7pPr>
            <a:lvl8pPr marL="3429000" indent="-228600" eaLnBrk="0" fontAlgn="base" hangingPunct="0">
              <a:spcBef>
                <a:spcPct val="0"/>
              </a:spcBef>
              <a:spcAft>
                <a:spcPct val="0"/>
              </a:spcAft>
              <a:defRPr sz="1200">
                <a:solidFill>
                  <a:srgbClr val="000000"/>
                </a:solidFill>
                <a:latin typeface="Times New Roman" panose="02020603050405020304" pitchFamily="18" charset="0"/>
                <a:sym typeface="Times New Roman" panose="02020603050405020304" pitchFamily="18" charset="0"/>
              </a:defRPr>
            </a:lvl8pPr>
            <a:lvl9pPr marL="3886200" indent="-228600" eaLnBrk="0" fontAlgn="base" hangingPunct="0">
              <a:spcBef>
                <a:spcPct val="0"/>
              </a:spcBef>
              <a:spcAft>
                <a:spcPct val="0"/>
              </a:spcAft>
              <a:defRPr sz="1200">
                <a:solidFill>
                  <a:srgbClr val="000000"/>
                </a:solidFill>
                <a:latin typeface="Times New Roman" panose="02020603050405020304" pitchFamily="18" charset="0"/>
                <a:sym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sym typeface="Times New Roman" panose="02020603050405020304" pitchFamily="18" charset="0"/>
              </a:rPr>
              <a:t>Sanitizing solutions: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a:ln>
                <a:noFill/>
              </a:ln>
              <a:solidFill>
                <a:srgbClr val="006345"/>
              </a:solidFill>
              <a:effectLst/>
              <a:uLnTx/>
              <a:uFillTx/>
              <a:latin typeface="Arial" panose="020B0604020202020204" pitchFamily="34" charset="0"/>
              <a:ea typeface="+mn-ea"/>
              <a:cs typeface="Arial" panose="020B0604020202020204" pitchFamily="34" charset="0"/>
              <a:sym typeface="Times New Roman" panose="02020603050405020304" pitchFamily="18" charset="0"/>
            </a:endParaRPr>
          </a:p>
          <a:p>
            <a:pPr marL="457200" lvl="0" indent="-457200" defTabSz="914400">
              <a:buClr>
                <a:srgbClr val="FF0000"/>
              </a:buClr>
              <a:buFont typeface="Arial" panose="020B0604020202020204" pitchFamily="34" charset="0"/>
              <a:buChar char="•"/>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Times New Roman" panose="02020603050405020304" pitchFamily="18" charset="0"/>
              </a:rPr>
              <a:t>Buckeye Sani-Q</a:t>
            </a:r>
            <a:r>
              <a:rPr kumimoji="0" lang="en-US" altLang="en-US" sz="28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sym typeface="Times New Roman" panose="02020603050405020304" pitchFamily="18" charset="0"/>
              </a:rPr>
              <a:t>2 </a:t>
            </a:r>
            <a:r>
              <a:rPr lang="en-US" altLang="en-US" sz="2800">
                <a:latin typeface="Arial" panose="020B0604020202020204" pitchFamily="34" charset="0"/>
                <a:cs typeface="Arial" panose="020B0604020202020204" pitchFamily="34" charset="0"/>
              </a:rPr>
              <a:t>is an example of a food grade quaternary compound that can be purchased to sanitize. </a:t>
            </a:r>
            <a:endParaRPr kumimoji="0" lang="en-US" altLang="en-US" sz="28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sym typeface="Times New Roman" panose="02020603050405020304" pitchFamily="18" charset="0"/>
            </a:endParaRPr>
          </a:p>
        </p:txBody>
      </p:sp>
      <p:sp>
        <p:nvSpPr>
          <p:cNvPr id="12" name="Rectangle 11">
            <a:extLst>
              <a:ext uri="{FF2B5EF4-FFF2-40B4-BE49-F238E27FC236}">
                <a16:creationId xmlns:a16="http://schemas.microsoft.com/office/drawing/2014/main" id="{AE8D12AD-53D2-4F73-98CB-FA26B1F0FEAB}"/>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3">
            <a:extLst>
              <a:ext uri="{FF2B5EF4-FFF2-40B4-BE49-F238E27FC236}">
                <a16:creationId xmlns:a16="http://schemas.microsoft.com/office/drawing/2014/main" id="{292E56C5-32D5-4A95-BA0D-E8A6F0F8FD15}"/>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9F3AB78F-28CF-468C-AC0C-66EEF0B654E5}"/>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7" name="Picture 16">
            <a:extLst>
              <a:ext uri="{FF2B5EF4-FFF2-40B4-BE49-F238E27FC236}">
                <a16:creationId xmlns:a16="http://schemas.microsoft.com/office/drawing/2014/main" id="{7797141C-AC4E-46A2-9EE8-9A64A6491C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pic>
        <p:nvPicPr>
          <p:cNvPr id="2" name="Picture 1">
            <a:extLst>
              <a:ext uri="{FF2B5EF4-FFF2-40B4-BE49-F238E27FC236}">
                <a16:creationId xmlns:a16="http://schemas.microsoft.com/office/drawing/2014/main" id="{AD1B1B1A-BCE4-4256-BF74-B2BCB7320EF4}"/>
              </a:ext>
            </a:extLst>
          </p:cNvPr>
          <p:cNvPicPr>
            <a:picLocks noChangeAspect="1"/>
          </p:cNvPicPr>
          <p:nvPr/>
        </p:nvPicPr>
        <p:blipFill>
          <a:blip r:embed="rId6"/>
          <a:stretch>
            <a:fillRect/>
          </a:stretch>
        </p:blipFill>
        <p:spPr>
          <a:xfrm>
            <a:off x="10212" y="2313873"/>
            <a:ext cx="3188484" cy="2219136"/>
          </a:xfrm>
          <a:prstGeom prst="rect">
            <a:avLst/>
          </a:prstGeom>
        </p:spPr>
      </p:pic>
      <p:pic>
        <p:nvPicPr>
          <p:cNvPr id="4" name="Picture 6" descr="Logo&#10;&#10;Description automatically generated">
            <a:extLst>
              <a:ext uri="{FF2B5EF4-FFF2-40B4-BE49-F238E27FC236}">
                <a16:creationId xmlns:a16="http://schemas.microsoft.com/office/drawing/2014/main" id="{E84A31F9-C43D-6DC5-A375-963A2651E5AD}"/>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3" name="Audio 2">
            <a:hlinkClick r:id="" action="ppaction://media"/>
            <a:extLst>
              <a:ext uri="{FF2B5EF4-FFF2-40B4-BE49-F238E27FC236}">
                <a16:creationId xmlns:a16="http://schemas.microsoft.com/office/drawing/2014/main" id="{FAB6D8B4-D4BA-4A3D-BB94-F03F95D00E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53960168"/>
      </p:ext>
    </p:extLst>
  </p:cSld>
  <p:clrMapOvr>
    <a:masterClrMapping/>
  </p:clrMapOvr>
  <mc:AlternateContent xmlns:mc="http://schemas.openxmlformats.org/markup-compatibility/2006" xmlns:p14="http://schemas.microsoft.com/office/powerpoint/2010/main">
    <mc:Choice Requires="p14">
      <p:transition spd="slow" p14:dur="2000" advTm="31744"/>
    </mc:Choice>
    <mc:Fallback xmlns="">
      <p:transition spd="slow" advTm="31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C25A96B-33C7-4F86-B509-0923A6FAE56B}"/>
              </a:ext>
            </a:extLst>
          </p:cNvPr>
          <p:cNvSpPr txBox="1">
            <a:spLocks/>
          </p:cNvSpPr>
          <p:nvPr/>
        </p:nvSpPr>
        <p:spPr>
          <a:xfrm>
            <a:off x="3916544" y="153748"/>
            <a:ext cx="7863079" cy="151320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endParaRPr lang="en-CA" sz="5800" b="1" cap="none">
              <a:solidFill>
                <a:srgbClr val="FF0000"/>
              </a:solidFill>
              <a:latin typeface="Arial" panose="020B0604020202020204" pitchFamily="34" charset="0"/>
              <a:cs typeface="Arial" panose="020B0604020202020204" pitchFamily="34" charset="0"/>
            </a:endParaRPr>
          </a:p>
          <a:p>
            <a:pPr algn="ctr"/>
            <a:br>
              <a:rPr lang="en-CA" sz="4200" cap="none">
                <a:solidFill>
                  <a:srgbClr val="FF0000"/>
                </a:solidFill>
                <a:latin typeface="Arial" panose="020B0604020202020204" pitchFamily="34" charset="0"/>
                <a:cs typeface="Arial" panose="020B0604020202020204" pitchFamily="34" charset="0"/>
              </a:rPr>
            </a:br>
            <a:endParaRPr lang="en-US" sz="4200" u="sng" cap="none">
              <a:solidFill>
                <a:srgbClr val="FF00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81893C73-89A3-42FA-9AC1-516CCD440E9F}"/>
              </a:ext>
            </a:extLst>
          </p:cNvPr>
          <p:cNvSpPr/>
          <p:nvPr/>
        </p:nvSpPr>
        <p:spPr>
          <a:xfrm>
            <a:off x="3528843" y="371743"/>
            <a:ext cx="7519461" cy="1077218"/>
          </a:xfrm>
          <a:prstGeom prst="rect">
            <a:avLst/>
          </a:prstGeom>
        </p:spPr>
        <p:txBody>
          <a:bodyPr wrap="square">
            <a:spAutoFit/>
          </a:bodyPr>
          <a:lstStyle/>
          <a:p>
            <a:pPr algn="ctr"/>
            <a:r>
              <a:rPr lang="en-CA" sz="3200" b="1" dirty="0">
                <a:solidFill>
                  <a:srgbClr val="E41617"/>
                </a:solidFill>
                <a:latin typeface="Arial" panose="020B0604020202020204" pitchFamily="34" charset="0"/>
                <a:cs typeface="Arial" panose="020B0604020202020204" pitchFamily="34" charset="0"/>
              </a:rPr>
              <a:t>Using quaternary compound sanitizing solution</a:t>
            </a:r>
            <a:endParaRPr lang="en-US" sz="3200" dirty="0">
              <a:solidFill>
                <a:srgbClr val="E41617"/>
              </a:solidFill>
            </a:endParaRPr>
          </a:p>
        </p:txBody>
      </p:sp>
      <p:sp>
        <p:nvSpPr>
          <p:cNvPr id="11" name="Rectangle 10">
            <a:extLst>
              <a:ext uri="{FF2B5EF4-FFF2-40B4-BE49-F238E27FC236}">
                <a16:creationId xmlns:a16="http://schemas.microsoft.com/office/drawing/2014/main" id="{C7C812BD-EA8A-4726-8A7C-AF3EAF87562F}"/>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3">
            <a:extLst>
              <a:ext uri="{FF2B5EF4-FFF2-40B4-BE49-F238E27FC236}">
                <a16:creationId xmlns:a16="http://schemas.microsoft.com/office/drawing/2014/main" id="{2CAA6A4A-AF09-408C-8192-9730833EF31D}"/>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FC400732-D9E7-4F24-BA59-65BB921C745E}"/>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4" name="Picture 13">
            <a:extLst>
              <a:ext uri="{FF2B5EF4-FFF2-40B4-BE49-F238E27FC236}">
                <a16:creationId xmlns:a16="http://schemas.microsoft.com/office/drawing/2014/main" id="{5FAB3FAC-53B0-4185-9E0A-323B1B1C86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pic>
        <p:nvPicPr>
          <p:cNvPr id="9" name="Picture 8">
            <a:extLst>
              <a:ext uri="{FF2B5EF4-FFF2-40B4-BE49-F238E27FC236}">
                <a16:creationId xmlns:a16="http://schemas.microsoft.com/office/drawing/2014/main" id="{9B6BB3AF-0B8B-4C19-9748-DFE0ECD39DFB}"/>
              </a:ext>
            </a:extLst>
          </p:cNvPr>
          <p:cNvPicPr>
            <a:picLocks noChangeAspect="1"/>
          </p:cNvPicPr>
          <p:nvPr/>
        </p:nvPicPr>
        <p:blipFill>
          <a:blip r:embed="rId7"/>
          <a:stretch>
            <a:fillRect/>
          </a:stretch>
        </p:blipFill>
        <p:spPr>
          <a:xfrm>
            <a:off x="10212" y="2313873"/>
            <a:ext cx="3188484" cy="2219136"/>
          </a:xfrm>
          <a:prstGeom prst="rect">
            <a:avLst/>
          </a:prstGeom>
        </p:spPr>
      </p:pic>
      <p:pic>
        <p:nvPicPr>
          <p:cNvPr id="5" name="Picture 6" descr="Logo&#10;&#10;Description automatically generated">
            <a:extLst>
              <a:ext uri="{FF2B5EF4-FFF2-40B4-BE49-F238E27FC236}">
                <a16:creationId xmlns:a16="http://schemas.microsoft.com/office/drawing/2014/main" id="{C69B81C8-6418-0EDA-B2E0-A04916F2B93F}"/>
              </a:ext>
            </a:extLst>
          </p:cNvPr>
          <p:cNvPicPr>
            <a:picLocks noChangeAspect="1"/>
          </p:cNvPicPr>
          <p:nvPr/>
        </p:nvPicPr>
        <p:blipFill>
          <a:blip r:embed="rId8"/>
          <a:stretch>
            <a:fillRect/>
          </a:stretch>
        </p:blipFill>
        <p:spPr>
          <a:xfrm>
            <a:off x="788933" y="5819682"/>
            <a:ext cx="1615966" cy="919843"/>
          </a:xfrm>
          <a:prstGeom prst="rect">
            <a:avLst/>
          </a:prstGeom>
        </p:spPr>
      </p:pic>
      <p:pic>
        <p:nvPicPr>
          <p:cNvPr id="6" name="Audio 5">
            <a:hlinkClick r:id="" action="ppaction://media"/>
            <a:extLst>
              <a:ext uri="{FF2B5EF4-FFF2-40B4-BE49-F238E27FC236}">
                <a16:creationId xmlns:a16="http://schemas.microsoft.com/office/drawing/2014/main" id="{7FC06B0E-9EE1-4004-BA4D-ED3916C943A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
        <p:nvSpPr>
          <p:cNvPr id="15" name="Rectangle 14">
            <a:extLst>
              <a:ext uri="{FF2B5EF4-FFF2-40B4-BE49-F238E27FC236}">
                <a16:creationId xmlns:a16="http://schemas.microsoft.com/office/drawing/2014/main" id="{2AB7D614-CBFB-4F83-BA38-9EE1105761BC}"/>
              </a:ext>
            </a:extLst>
          </p:cNvPr>
          <p:cNvSpPr/>
          <p:nvPr/>
        </p:nvSpPr>
        <p:spPr>
          <a:xfrm>
            <a:off x="3904449" y="6171864"/>
            <a:ext cx="7780012" cy="646331"/>
          </a:xfrm>
          <a:prstGeom prst="rect">
            <a:avLst/>
          </a:prstGeom>
        </p:spPr>
        <p:txBody>
          <a:bodyPr wrap="square" lIns="91440" tIns="45720" rIns="91440" bIns="45720" anchor="t">
            <a:spAutoFit/>
          </a:bodyPr>
          <a:lstStyle/>
          <a:p>
            <a:pPr algn="ctr" defTabSz="914400">
              <a:defRPr/>
            </a:pPr>
            <a:r>
              <a:rPr lang="en-US" dirty="0"/>
              <a:t>Watch on YouTube: </a:t>
            </a:r>
            <a:r>
              <a:rPr lang="en-US" dirty="0">
                <a:ea typeface="+mn-lt"/>
                <a:cs typeface="+mn-lt"/>
                <a:hlinkClick r:id="rId10"/>
              </a:rPr>
              <a:t>How to use a quaternary compound sanitizing solution - YouTube</a:t>
            </a:r>
            <a:endParaRPr lang="en-US" dirty="0"/>
          </a:p>
        </p:txBody>
      </p:sp>
      <p:pic>
        <p:nvPicPr>
          <p:cNvPr id="10" name="Online Media 9" title="How to use a quaternary compound sanitizing solution">
            <a:hlinkClick r:id="" action="ppaction://media"/>
            <a:extLst>
              <a:ext uri="{FF2B5EF4-FFF2-40B4-BE49-F238E27FC236}">
                <a16:creationId xmlns:a16="http://schemas.microsoft.com/office/drawing/2014/main" id="{8DB30BE5-30FA-26D0-7B5C-71E92D91F3B2}"/>
              </a:ext>
            </a:extLst>
          </p:cNvPr>
          <p:cNvPicPr>
            <a:picLocks noRot="1" noChangeAspect="1"/>
          </p:cNvPicPr>
          <p:nvPr>
            <a:videoFile r:link="rId3"/>
          </p:nvPr>
        </p:nvPicPr>
        <p:blipFill>
          <a:blip r:embed="rId11"/>
          <a:stretch>
            <a:fillRect/>
          </a:stretch>
        </p:blipFill>
        <p:spPr>
          <a:xfrm>
            <a:off x="4064000" y="1514021"/>
            <a:ext cx="7619999" cy="4301670"/>
          </a:xfrm>
          <a:prstGeom prst="rect">
            <a:avLst/>
          </a:prstGeom>
        </p:spPr>
      </p:pic>
    </p:spTree>
    <p:extLst>
      <p:ext uri="{BB962C8B-B14F-4D97-AF65-F5344CB8AC3E}">
        <p14:creationId xmlns:p14="http://schemas.microsoft.com/office/powerpoint/2010/main" val="2119394120"/>
      </p:ext>
    </p:extLst>
  </p:cSld>
  <p:clrMapOvr>
    <a:masterClrMapping/>
  </p:clrMapOvr>
  <mc:AlternateContent xmlns:mc="http://schemas.openxmlformats.org/markup-compatibility/2006" xmlns:p14="http://schemas.microsoft.com/office/powerpoint/2010/main">
    <mc:Choice Requires="p14">
      <p:transition spd="slow" p14:dur="2000" advTm="9683"/>
    </mc:Choice>
    <mc:Fallback xmlns="">
      <p:transition spd="slow" advTm="9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78788"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C4E99CCB-AD1D-489A-9DB8-715F6960F064}"/>
              </a:ext>
            </a:extLst>
          </p:cNvPr>
          <p:cNvGrpSpPr/>
          <p:nvPr/>
        </p:nvGrpSpPr>
        <p:grpSpPr>
          <a:xfrm>
            <a:off x="-159031" y="0"/>
            <a:ext cx="3535654" cy="6858000"/>
            <a:chOff x="-159031" y="0"/>
            <a:chExt cx="3535654" cy="6858000"/>
          </a:xfrm>
        </p:grpSpPr>
        <p:sp>
          <p:nvSpPr>
            <p:cNvPr id="28" name="Rectangle 27">
              <a:extLst>
                <a:ext uri="{FF2B5EF4-FFF2-40B4-BE49-F238E27FC236}">
                  <a16:creationId xmlns:a16="http://schemas.microsoft.com/office/drawing/2014/main" id="{5029F594-5A0C-4F48-AC77-9DF222CE1E14}"/>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F8D48C53-F4FB-46F2-9566-4729CBE79738}"/>
                </a:ext>
              </a:extLst>
            </p:cNvPr>
            <p:cNvGrpSpPr/>
            <p:nvPr/>
          </p:nvGrpSpPr>
          <p:grpSpPr>
            <a:xfrm>
              <a:off x="-150347" y="375101"/>
              <a:ext cx="3526970" cy="5441698"/>
              <a:chOff x="-150347" y="375101"/>
              <a:chExt cx="3526970" cy="5441698"/>
            </a:xfrm>
          </p:grpSpPr>
          <p:sp>
            <p:nvSpPr>
              <p:cNvPr id="30" name="Rectangle 3">
                <a:extLst>
                  <a:ext uri="{FF2B5EF4-FFF2-40B4-BE49-F238E27FC236}">
                    <a16:creationId xmlns:a16="http://schemas.microsoft.com/office/drawing/2014/main" id="{EB80DDAC-DAF6-4F31-9FD3-B1CF1E22322E}"/>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dirty="0">
                    <a:latin typeface="Arial" panose="020B0604020202020204" pitchFamily="34" charset="0"/>
                    <a:cs typeface="Arial" panose="020B0604020202020204" pitchFamily="34" charset="0"/>
                  </a:rPr>
                  <a:t>Program Rationale </a:t>
                </a:r>
                <a:endParaRPr lang="en-US" altLang="en-US" b="1" dirty="0">
                  <a:latin typeface="Arial" panose="020B0604020202020204" pitchFamily="34" charset="0"/>
                  <a:cs typeface="Arial" panose="020B0604020202020204" pitchFamily="34" charset="0"/>
                </a:endParaRPr>
              </a:p>
            </p:txBody>
          </p:sp>
          <p:cxnSp>
            <p:nvCxnSpPr>
              <p:cNvPr id="31" name="Straight Connector 30">
                <a:extLst>
                  <a:ext uri="{FF2B5EF4-FFF2-40B4-BE49-F238E27FC236}">
                    <a16:creationId xmlns:a16="http://schemas.microsoft.com/office/drawing/2014/main" id="{F7B36535-0BD4-4881-959F-E734A9C23E20}"/>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32" name="Picture 31">
                <a:extLst>
                  <a:ext uri="{FF2B5EF4-FFF2-40B4-BE49-F238E27FC236}">
                    <a16:creationId xmlns:a16="http://schemas.microsoft.com/office/drawing/2014/main" id="{32E7ADE0-F979-414C-9A7A-71FC1F760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21" name="Rectangle 20"/>
          <p:cNvSpPr/>
          <p:nvPr/>
        </p:nvSpPr>
        <p:spPr>
          <a:xfrm>
            <a:off x="4275466" y="179071"/>
            <a:ext cx="7704798" cy="5078313"/>
          </a:xfrm>
          <a:prstGeom prst="rect">
            <a:avLst/>
          </a:prstGeom>
        </p:spPr>
        <p:txBody>
          <a:bodyPr wrap="square">
            <a:spAutoFit/>
          </a:bodyPr>
          <a:lstStyle/>
          <a:p>
            <a:pPr lvl="0"/>
            <a:endParaRPr lang="en-CA" sz="3600">
              <a:solidFill>
                <a:prstClr val="black"/>
              </a:solidFill>
              <a:latin typeface="Franklin Gothic Book" panose="020B0503020102020204" pitchFamily="34" charset="0"/>
            </a:endParaRPr>
          </a:p>
          <a:p>
            <a:pPr lvl="0"/>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lvl="0"/>
            <a:r>
              <a:rPr lang="en-CA" sz="3600">
                <a:solidFill>
                  <a:prstClr val="black"/>
                </a:solidFill>
                <a:latin typeface="Franklin Gothic Book" panose="020B0503020102020204" pitchFamily="34" charset="0"/>
              </a:rPr>
              <a:t> </a:t>
            </a:r>
          </a:p>
        </p:txBody>
      </p:sp>
      <p:pic>
        <p:nvPicPr>
          <p:cNvPr id="11" name="Picture 10">
            <a:extLst>
              <a:ext uri="{FF2B5EF4-FFF2-40B4-BE49-F238E27FC236}">
                <a16:creationId xmlns:a16="http://schemas.microsoft.com/office/drawing/2014/main" id="{D3941EA6-E51A-47B0-AFDE-2ADBE78D0F08}"/>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82F04F5A-08D4-4171-CF8B-A0EC0BF767C4}"/>
              </a:ext>
            </a:extLst>
          </p:cNvPr>
          <p:cNvPicPr>
            <a:picLocks noChangeAspect="1"/>
          </p:cNvPicPr>
          <p:nvPr/>
        </p:nvPicPr>
        <p:blipFill>
          <a:blip r:embed="rId7"/>
          <a:stretch>
            <a:fillRect/>
          </a:stretch>
        </p:blipFill>
        <p:spPr>
          <a:xfrm>
            <a:off x="788933" y="5845513"/>
            <a:ext cx="1615966" cy="919843"/>
          </a:xfrm>
          <a:prstGeom prst="rect">
            <a:avLst/>
          </a:prstGeom>
        </p:spPr>
      </p:pic>
      <p:sp>
        <p:nvSpPr>
          <p:cNvPr id="4" name="TextBox 3">
            <a:extLst>
              <a:ext uri="{FF2B5EF4-FFF2-40B4-BE49-F238E27FC236}">
                <a16:creationId xmlns:a16="http://schemas.microsoft.com/office/drawing/2014/main" id="{F0BE78A8-9150-8F40-15DD-642628F3A0F7}"/>
              </a:ext>
            </a:extLst>
          </p:cNvPr>
          <p:cNvSpPr txBox="1"/>
          <p:nvPr/>
        </p:nvSpPr>
        <p:spPr>
          <a:xfrm>
            <a:off x="3603188" y="479098"/>
            <a:ext cx="8180716"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CA" sz="2400" b="1" dirty="0">
                <a:solidFill>
                  <a:srgbClr val="FF0000"/>
                </a:solidFill>
                <a:latin typeface="Arial" panose="020B0604020202020204" pitchFamily="34" charset="0"/>
                <a:cs typeface="Arial" panose="020B0604020202020204" pitchFamily="34" charset="0"/>
              </a:rPr>
              <a:t>Canada’s Food Guide recommends a variety of vegetables and fruit, whole grains, and protein foods with an emphasis on plant-based proteins to support health and well-being.</a:t>
            </a:r>
            <a:r>
              <a:rPr lang="en-CA" sz="2400" dirty="0">
                <a:solidFill>
                  <a:srgbClr val="FF0000"/>
                </a:solidFill>
                <a:latin typeface="Arial" panose="020B0604020202020204" pitchFamily="34" charset="0"/>
                <a:cs typeface="Arial" panose="020B0604020202020204" pitchFamily="34" charset="0"/>
              </a:rPr>
              <a:t> </a:t>
            </a:r>
          </a:p>
          <a:p>
            <a:pPr algn="ctr"/>
            <a:endParaRPr lang="en-US" sz="2400" dirty="0">
              <a:latin typeface="Arial" panose="020B0604020202020204" pitchFamily="34" charset="0"/>
              <a:cs typeface="Arial" panose="020B0604020202020204" pitchFamily="34" charset="0"/>
            </a:endParaRPr>
          </a:p>
          <a:p>
            <a:pPr algn="ctr"/>
            <a:endParaRPr lang="en-US" sz="2400" dirty="0">
              <a:latin typeface="Arial" panose="020B0604020202020204" pitchFamily="34" charset="0"/>
              <a:cs typeface="Arial" panose="020B0604020202020204" pitchFamily="34" charset="0"/>
            </a:endParaRPr>
          </a:p>
          <a:p>
            <a:pPr marL="285750" indent="-285750">
              <a:buFont typeface="Arial"/>
              <a:buChar char="•"/>
            </a:pPr>
            <a:r>
              <a:rPr lang="en-US" sz="2400" dirty="0">
                <a:latin typeface="Arial" panose="020B0604020202020204" pitchFamily="34" charset="0"/>
                <a:cs typeface="Arial" panose="020B0604020202020204" pitchFamily="34" charset="0"/>
              </a:rPr>
              <a:t>Each recipe includes a vegetable and/or fruit.​</a:t>
            </a:r>
          </a:p>
          <a:p>
            <a:pPr marL="285750" indent="-285750">
              <a:buFont typeface="Arial"/>
              <a:buChar char="•"/>
            </a:pPr>
            <a:endParaRPr lang="en-US" sz="2400" dirty="0">
              <a:latin typeface="Arial" panose="020B0604020202020204" pitchFamily="34" charset="0"/>
              <a:cs typeface="Arial" panose="020B0604020202020204" pitchFamily="34" charset="0"/>
            </a:endParaRPr>
          </a:p>
          <a:p>
            <a:pPr marL="285750" indent="-285750">
              <a:buFont typeface="Arial"/>
              <a:buChar char="•"/>
            </a:pPr>
            <a:r>
              <a:rPr lang="en-US" sz="2400" dirty="0">
                <a:latin typeface="Arial" panose="020B0604020202020204" pitchFamily="34" charset="0"/>
                <a:cs typeface="Arial" panose="020B0604020202020204" pitchFamily="34" charset="0"/>
              </a:rPr>
              <a:t>Participants learn to make tasty recipes that increase vegetable and/or fruit intake.</a:t>
            </a:r>
          </a:p>
          <a:p>
            <a:r>
              <a:rPr lang="en-US" sz="2400" dirty="0">
                <a:latin typeface="Arial" panose="020B0604020202020204" pitchFamily="34" charset="0"/>
                <a:cs typeface="Arial" panose="020B0604020202020204" pitchFamily="34" charset="0"/>
              </a:rPr>
              <a:t> ​​</a:t>
            </a:r>
          </a:p>
          <a:p>
            <a:pPr marL="285750" indent="-285750">
              <a:buFont typeface="Arial"/>
              <a:buChar char="•"/>
            </a:pPr>
            <a:r>
              <a:rPr lang="en-US" sz="2400" dirty="0">
                <a:latin typeface="Arial" panose="020B0604020202020204" pitchFamily="34" charset="0"/>
                <a:cs typeface="Arial" panose="020B0604020202020204" pitchFamily="34" charset="0"/>
              </a:rPr>
              <a:t>There is a focus on plant-based proteins. </a:t>
            </a:r>
            <a:r>
              <a:rPr lang="en-CA" sz="2400" dirty="0">
                <a:latin typeface="Arial" panose="020B0604020202020204" pitchFamily="34" charset="0"/>
                <a:cs typeface="Arial" panose="020B0604020202020204" pitchFamily="34" charset="0"/>
              </a:rPr>
              <a:t>​</a:t>
            </a:r>
          </a:p>
        </p:txBody>
      </p:sp>
      <p:pic>
        <p:nvPicPr>
          <p:cNvPr id="6" name="Audio 5">
            <a:hlinkClick r:id="" action="ppaction://media"/>
            <a:extLst>
              <a:ext uri="{FF2B5EF4-FFF2-40B4-BE49-F238E27FC236}">
                <a16:creationId xmlns:a16="http://schemas.microsoft.com/office/drawing/2014/main" id="{104746FE-FEAF-49F7-82B8-990A18FF324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50522188"/>
      </p:ext>
    </p:extLst>
  </p:cSld>
  <p:clrMapOvr>
    <a:masterClrMapping/>
  </p:clrMapOvr>
  <mc:AlternateContent xmlns:mc="http://schemas.openxmlformats.org/markup-compatibility/2006" xmlns:p14="http://schemas.microsoft.com/office/powerpoint/2010/main">
    <mc:Choice Requires="p14">
      <p:transition spd="slow" p14:dur="2000" advTm="37991"/>
    </mc:Choice>
    <mc:Fallback xmlns="">
      <p:transition spd="slow" advTm="37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B1978A4-AFC2-47F6-BFD0-2BFA2FA7582D}"/>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3">
            <a:extLst>
              <a:ext uri="{FF2B5EF4-FFF2-40B4-BE49-F238E27FC236}">
                <a16:creationId xmlns:a16="http://schemas.microsoft.com/office/drawing/2014/main" id="{F49D7A26-3B01-4C44-A554-9F94D0ACA251}"/>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D4110AC1-158D-427C-8294-8222D446B7B5}"/>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5" name="Picture 14">
            <a:extLst>
              <a:ext uri="{FF2B5EF4-FFF2-40B4-BE49-F238E27FC236}">
                <a16:creationId xmlns:a16="http://schemas.microsoft.com/office/drawing/2014/main" id="{A23EA06C-5ADA-44F7-B0B7-4824B0CD42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sp>
        <p:nvSpPr>
          <p:cNvPr id="2" name="Title 1">
            <a:extLst>
              <a:ext uri="{FF2B5EF4-FFF2-40B4-BE49-F238E27FC236}">
                <a16:creationId xmlns:a16="http://schemas.microsoft.com/office/drawing/2014/main" id="{365D814B-DADC-4FA1-B642-D6BC08D634A7}"/>
              </a:ext>
            </a:extLst>
          </p:cNvPr>
          <p:cNvSpPr>
            <a:spLocks noGrp="1"/>
          </p:cNvSpPr>
          <p:nvPr>
            <p:ph type="title"/>
          </p:nvPr>
        </p:nvSpPr>
        <p:spPr>
          <a:xfrm>
            <a:off x="4527434" y="416967"/>
            <a:ext cx="6609668" cy="679731"/>
          </a:xfrm>
        </p:spPr>
        <p:txBody>
          <a:bodyPr>
            <a:normAutofit fontScale="90000"/>
          </a:bodyPr>
          <a:lstStyle/>
          <a:p>
            <a:pPr algn="ctr"/>
            <a:br>
              <a:rPr lang="en-CA" sz="4800">
                <a:solidFill>
                  <a:srgbClr val="E41617"/>
                </a:solidFill>
                <a:latin typeface="Lobster 1.4" panose="02000506000000020003" pitchFamily="50" charset="0"/>
              </a:rPr>
            </a:br>
            <a:r>
              <a:rPr lang="en-CA" sz="3600" b="1" cap="none">
                <a:solidFill>
                  <a:srgbClr val="E41617"/>
                </a:solidFill>
                <a:latin typeface="Arial" panose="020B0604020202020204" pitchFamily="34" charset="0"/>
                <a:cs typeface="Arial" panose="020B0604020202020204" pitchFamily="34" charset="0"/>
              </a:rPr>
              <a:t>Knife Safety</a:t>
            </a:r>
            <a:br>
              <a:rPr lang="en-CA" sz="3600" u="sng">
                <a:solidFill>
                  <a:srgbClr val="E41617"/>
                </a:solidFill>
                <a:latin typeface="Arial" panose="020B0604020202020204" pitchFamily="34" charset="0"/>
                <a:cs typeface="Arial" panose="020B0604020202020204" pitchFamily="34" charset="0"/>
              </a:rPr>
            </a:br>
            <a:endParaRPr lang="en-US" sz="3600" u="sng">
              <a:solidFill>
                <a:srgbClr val="E41617"/>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469BB1EE-5B6E-48E3-926A-29EE8F466D72}"/>
              </a:ext>
            </a:extLst>
          </p:cNvPr>
          <p:cNvPicPr>
            <a:picLocks noChangeAspect="1"/>
          </p:cNvPicPr>
          <p:nvPr/>
        </p:nvPicPr>
        <p:blipFill>
          <a:blip r:embed="rId6"/>
          <a:stretch>
            <a:fillRect/>
          </a:stretch>
        </p:blipFill>
        <p:spPr>
          <a:xfrm>
            <a:off x="10212" y="2313873"/>
            <a:ext cx="3188484" cy="2219136"/>
          </a:xfrm>
          <a:prstGeom prst="rect">
            <a:avLst/>
          </a:prstGeom>
        </p:spPr>
      </p:pic>
      <p:pic>
        <p:nvPicPr>
          <p:cNvPr id="5" name="Picture 6" descr="Logo&#10;&#10;Description automatically generated">
            <a:extLst>
              <a:ext uri="{FF2B5EF4-FFF2-40B4-BE49-F238E27FC236}">
                <a16:creationId xmlns:a16="http://schemas.microsoft.com/office/drawing/2014/main" id="{DF2E4291-380C-FA70-329E-4BA6A57DF853}"/>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6" name="Audio 5">
            <a:hlinkClick r:id="" action="ppaction://media"/>
            <a:extLst>
              <a:ext uri="{FF2B5EF4-FFF2-40B4-BE49-F238E27FC236}">
                <a16:creationId xmlns:a16="http://schemas.microsoft.com/office/drawing/2014/main" id="{38BC0065-4AE7-4E93-B920-C18CEC96335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73144" y="5951688"/>
            <a:ext cx="327915" cy="327915"/>
          </a:xfrm>
          <a:prstGeom prst="rect">
            <a:avLst/>
          </a:prstGeom>
        </p:spPr>
      </p:pic>
      <p:pic>
        <p:nvPicPr>
          <p:cNvPr id="1026" name="Picture 2" descr="Free photos of Paprika">
            <a:extLst>
              <a:ext uri="{FF2B5EF4-FFF2-40B4-BE49-F238E27FC236}">
                <a16:creationId xmlns:a16="http://schemas.microsoft.com/office/drawing/2014/main" id="{6EDEF451-D3DE-4363-964C-77240A32B9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15904" y="1723677"/>
            <a:ext cx="6930154" cy="4093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518298"/>
      </p:ext>
    </p:extLst>
  </p:cSld>
  <p:clrMapOvr>
    <a:masterClrMapping/>
  </p:clrMapOvr>
  <mc:AlternateContent xmlns:mc="http://schemas.openxmlformats.org/markup-compatibility/2006" xmlns:p14="http://schemas.microsoft.com/office/powerpoint/2010/main">
    <mc:Choice Requires="p14">
      <p:transition spd="slow" p14:dur="2000" advTm="19478"/>
    </mc:Choice>
    <mc:Fallback xmlns="">
      <p:transition spd="slow" advTm="19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B1978A4-AFC2-47F6-BFD0-2BFA2FA7582D}"/>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2" name="Rectangle 3">
            <a:extLst>
              <a:ext uri="{FF2B5EF4-FFF2-40B4-BE49-F238E27FC236}">
                <a16:creationId xmlns:a16="http://schemas.microsoft.com/office/drawing/2014/main" id="{F49D7A26-3B01-4C44-A554-9F94D0ACA251}"/>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D4110AC1-158D-427C-8294-8222D446B7B5}"/>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5" name="Picture 14">
            <a:extLst>
              <a:ext uri="{FF2B5EF4-FFF2-40B4-BE49-F238E27FC236}">
                <a16:creationId xmlns:a16="http://schemas.microsoft.com/office/drawing/2014/main" id="{A23EA06C-5ADA-44F7-B0B7-4824B0CD4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sp>
        <p:nvSpPr>
          <p:cNvPr id="2" name="Title 1">
            <a:extLst>
              <a:ext uri="{FF2B5EF4-FFF2-40B4-BE49-F238E27FC236}">
                <a16:creationId xmlns:a16="http://schemas.microsoft.com/office/drawing/2014/main" id="{365D814B-DADC-4FA1-B642-D6BC08D634A7}"/>
              </a:ext>
            </a:extLst>
          </p:cNvPr>
          <p:cNvSpPr>
            <a:spLocks noGrp="1"/>
          </p:cNvSpPr>
          <p:nvPr>
            <p:ph type="title"/>
          </p:nvPr>
        </p:nvSpPr>
        <p:spPr>
          <a:xfrm>
            <a:off x="3871772" y="416967"/>
            <a:ext cx="7802477" cy="679731"/>
          </a:xfrm>
        </p:spPr>
        <p:txBody>
          <a:bodyPr>
            <a:normAutofit fontScale="90000"/>
          </a:bodyPr>
          <a:lstStyle/>
          <a:p>
            <a:pPr algn="ctr"/>
            <a:br>
              <a:rPr lang="en-CA" sz="4800" dirty="0">
                <a:solidFill>
                  <a:srgbClr val="E41617"/>
                </a:solidFill>
                <a:latin typeface="Lobster 1.4" panose="02000506000000020003" pitchFamily="50" charset="0"/>
              </a:rPr>
            </a:br>
            <a:r>
              <a:rPr lang="en-CA" sz="3600" b="1" cap="none" dirty="0">
                <a:solidFill>
                  <a:srgbClr val="E41617"/>
                </a:solidFill>
                <a:latin typeface="Arial" panose="020B0604020202020204" pitchFamily="34" charset="0"/>
                <a:cs typeface="Arial" panose="020B0604020202020204" pitchFamily="34" charset="0"/>
              </a:rPr>
              <a:t>Knife Safety</a:t>
            </a:r>
            <a:br>
              <a:rPr lang="en-CA" sz="3600" u="sng" dirty="0">
                <a:solidFill>
                  <a:srgbClr val="E41617"/>
                </a:solidFill>
                <a:latin typeface="Arial" panose="020B0604020202020204" pitchFamily="34" charset="0"/>
                <a:cs typeface="Arial" panose="020B0604020202020204" pitchFamily="34" charset="0"/>
              </a:rPr>
            </a:br>
            <a:endParaRPr lang="en-US" sz="3600" u="sng" dirty="0">
              <a:solidFill>
                <a:srgbClr val="E41617"/>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469BB1EE-5B6E-48E3-926A-29EE8F466D72}"/>
              </a:ext>
            </a:extLst>
          </p:cNvPr>
          <p:cNvPicPr>
            <a:picLocks noChangeAspect="1"/>
          </p:cNvPicPr>
          <p:nvPr/>
        </p:nvPicPr>
        <p:blipFill>
          <a:blip r:embed="rId5"/>
          <a:stretch>
            <a:fillRect/>
          </a:stretch>
        </p:blipFill>
        <p:spPr>
          <a:xfrm>
            <a:off x="10212" y="2313873"/>
            <a:ext cx="3188484" cy="2219136"/>
          </a:xfrm>
          <a:prstGeom prst="rect">
            <a:avLst/>
          </a:prstGeom>
        </p:spPr>
      </p:pic>
      <p:pic>
        <p:nvPicPr>
          <p:cNvPr id="5" name="Picture 6" descr="Logo&#10;&#10;Description automatically generated">
            <a:extLst>
              <a:ext uri="{FF2B5EF4-FFF2-40B4-BE49-F238E27FC236}">
                <a16:creationId xmlns:a16="http://schemas.microsoft.com/office/drawing/2014/main" id="{DF2E4291-380C-FA70-329E-4BA6A57DF853}"/>
              </a:ext>
            </a:extLst>
          </p:cNvPr>
          <p:cNvPicPr>
            <a:picLocks noChangeAspect="1"/>
          </p:cNvPicPr>
          <p:nvPr/>
        </p:nvPicPr>
        <p:blipFill>
          <a:blip r:embed="rId6"/>
          <a:stretch>
            <a:fillRect/>
          </a:stretch>
        </p:blipFill>
        <p:spPr>
          <a:xfrm>
            <a:off x="788933" y="5819682"/>
            <a:ext cx="1615966" cy="919843"/>
          </a:xfrm>
          <a:prstGeom prst="rect">
            <a:avLst/>
          </a:prstGeom>
        </p:spPr>
      </p:pic>
      <p:sp>
        <p:nvSpPr>
          <p:cNvPr id="13" name="Rectangle 12">
            <a:extLst>
              <a:ext uri="{FF2B5EF4-FFF2-40B4-BE49-F238E27FC236}">
                <a16:creationId xmlns:a16="http://schemas.microsoft.com/office/drawing/2014/main" id="{46B05616-1C68-4B44-8FD1-403C6C195FC3}"/>
              </a:ext>
            </a:extLst>
          </p:cNvPr>
          <p:cNvSpPr/>
          <p:nvPr/>
        </p:nvSpPr>
        <p:spPr>
          <a:xfrm>
            <a:off x="3871772" y="5816799"/>
            <a:ext cx="7802477" cy="369332"/>
          </a:xfrm>
          <a:prstGeom prst="rect">
            <a:avLst/>
          </a:prstGeom>
        </p:spPr>
        <p:txBody>
          <a:bodyPr wrap="square" lIns="91440" tIns="45720" rIns="91440" bIns="45720" anchor="t">
            <a:spAutoFit/>
          </a:bodyPr>
          <a:lstStyle/>
          <a:p>
            <a:pPr algn="ctr" defTabSz="914400">
              <a:defRPr/>
            </a:pPr>
            <a:r>
              <a:rPr lang="en-US" dirty="0"/>
              <a:t>Watch on YouTube: </a:t>
            </a:r>
            <a:r>
              <a:rPr lang="en-US" dirty="0">
                <a:ea typeface="+mn-lt"/>
                <a:cs typeface="+mn-lt"/>
                <a:hlinkClick r:id="rId7"/>
              </a:rPr>
              <a:t>Knife Safety - YouTube</a:t>
            </a:r>
            <a:endParaRPr lang="en-US" dirty="0"/>
          </a:p>
        </p:txBody>
      </p:sp>
      <p:pic>
        <p:nvPicPr>
          <p:cNvPr id="4" name="Online Media 3" title="Knife Safety">
            <a:hlinkClick r:id="" action="ppaction://media"/>
            <a:extLst>
              <a:ext uri="{FF2B5EF4-FFF2-40B4-BE49-F238E27FC236}">
                <a16:creationId xmlns:a16="http://schemas.microsoft.com/office/drawing/2014/main" id="{4E06EFC0-D330-BEBB-943E-94039A5F7EB8}"/>
              </a:ext>
            </a:extLst>
          </p:cNvPr>
          <p:cNvPicPr>
            <a:picLocks noRot="1" noChangeAspect="1"/>
          </p:cNvPicPr>
          <p:nvPr>
            <a:videoFile r:link="rId1"/>
          </p:nvPr>
        </p:nvPicPr>
        <p:blipFill>
          <a:blip r:embed="rId8"/>
          <a:stretch>
            <a:fillRect/>
          </a:stretch>
        </p:blipFill>
        <p:spPr>
          <a:xfrm>
            <a:off x="4088190" y="1175355"/>
            <a:ext cx="7753047" cy="4434719"/>
          </a:xfrm>
          <a:prstGeom prst="rect">
            <a:avLst/>
          </a:prstGeom>
        </p:spPr>
      </p:pic>
    </p:spTree>
    <p:extLst>
      <p:ext uri="{BB962C8B-B14F-4D97-AF65-F5344CB8AC3E}">
        <p14:creationId xmlns:p14="http://schemas.microsoft.com/office/powerpoint/2010/main" val="2967538884"/>
      </p:ext>
    </p:extLst>
  </p:cSld>
  <p:clrMapOvr>
    <a:masterClrMapping/>
  </p:clrMapOvr>
  <mc:AlternateContent xmlns:mc="http://schemas.openxmlformats.org/markup-compatibility/2006" xmlns:p14="http://schemas.microsoft.com/office/powerpoint/2010/main">
    <mc:Choice Requires="p14">
      <p:transition spd="slow" p14:dur="2000" advTm="19478"/>
    </mc:Choice>
    <mc:Fallback xmlns="">
      <p:transition spd="slow" advTm="19478"/>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A780D7-A965-4B22-879D-68A7CF11747D}"/>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3">
            <a:extLst>
              <a:ext uri="{FF2B5EF4-FFF2-40B4-BE49-F238E27FC236}">
                <a16:creationId xmlns:a16="http://schemas.microsoft.com/office/drawing/2014/main" id="{341AB276-C918-41DE-B847-DAE6C415E23A}"/>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028A0B90-3B62-4769-AEEF-52F727DCB6D5}"/>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6" name="Picture 15">
            <a:extLst>
              <a:ext uri="{FF2B5EF4-FFF2-40B4-BE49-F238E27FC236}">
                <a16:creationId xmlns:a16="http://schemas.microsoft.com/office/drawing/2014/main" id="{3C155CCC-9990-4C33-8C37-B1E7DCB702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cxnSp>
        <p:nvCxnSpPr>
          <p:cNvPr id="9" name="Straight Connector 8"/>
          <p:cNvCxnSpPr/>
          <p:nvPr/>
        </p:nvCxnSpPr>
        <p:spPr>
          <a:xfrm flipV="1">
            <a:off x="8635353" y="2305268"/>
            <a:ext cx="3217151"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8372" y="5617104"/>
            <a:ext cx="2499365" cy="606553"/>
          </a:xfrm>
          <a:prstGeom prst="rect">
            <a:avLst/>
          </a:prstGeom>
        </p:spPr>
      </p:pic>
      <p:sp>
        <p:nvSpPr>
          <p:cNvPr id="8" name="Title 1"/>
          <p:cNvSpPr txBox="1">
            <a:spLocks/>
          </p:cNvSpPr>
          <p:nvPr/>
        </p:nvSpPr>
        <p:spPr>
          <a:xfrm>
            <a:off x="427510" y="620486"/>
            <a:ext cx="7772400" cy="46955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CA" altLang="en-US" sz="3200" b="1" i="0" u="none" strike="noStrike" kern="1200" cap="none" spc="0" normalizeH="0" baseline="0" noProof="0">
              <a:ln>
                <a:noFill/>
              </a:ln>
              <a:solidFill>
                <a:srgbClr val="006600"/>
              </a:solidFill>
              <a:effectLst/>
              <a:uLnTx/>
              <a:uFillTx/>
              <a:latin typeface="Arial" panose="020B0604020202020204" pitchFamily="34" charset="0"/>
              <a:ea typeface="+mj-ea"/>
              <a:cs typeface="Arial" panose="020B0604020202020204" pitchFamily="34" charset="0"/>
            </a:endParaRPr>
          </a:p>
        </p:txBody>
      </p:sp>
      <p:sp>
        <p:nvSpPr>
          <p:cNvPr id="10" name="Content Placeholder 2"/>
          <p:cNvSpPr txBox="1">
            <a:spLocks/>
          </p:cNvSpPr>
          <p:nvPr/>
        </p:nvSpPr>
        <p:spPr>
          <a:xfrm>
            <a:off x="3903580" y="365827"/>
            <a:ext cx="7772400" cy="59980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3200" b="1" i="0" u="none" strike="noStrike" kern="1200" cap="none" spc="0" normalizeH="0" baseline="0" noProof="0" dirty="0">
                <a:ln>
                  <a:noFill/>
                </a:ln>
                <a:solidFill>
                  <a:srgbClr val="E41617"/>
                </a:solidFill>
                <a:effectLst/>
                <a:uLnTx/>
                <a:uFillTx/>
                <a:latin typeface="Arial" panose="020B0604020202020204" pitchFamily="34" charset="0"/>
                <a:ea typeface="+mn-ea"/>
                <a:cs typeface="Arial" panose="020B0604020202020204" pitchFamily="34" charset="0"/>
              </a:rPr>
              <a:t>General kitchen safety:</a:t>
            </a: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CA" sz="2800" b="0" i="1" u="none" strike="noStrike" kern="1200" cap="none" spc="0" normalizeH="0" baseline="0" noProof="0" dirty="0">
              <a:ln>
                <a:noFill/>
              </a:ln>
              <a:solidFill>
                <a:srgbClr val="E4161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CA" sz="2800" b="1" i="0" u="none" strike="noStrike" kern="1200" cap="none" spc="0" normalizeH="0" baseline="0" noProof="0" dirty="0">
                <a:ln>
                  <a:noFill/>
                </a:ln>
                <a:solidFill>
                  <a:srgbClr val="E41617"/>
                </a:solidFill>
                <a:effectLst/>
                <a:uLnTx/>
                <a:uFillTx/>
                <a:latin typeface="Arial" panose="020B0604020202020204" pitchFamily="34" charset="0"/>
                <a:ea typeface="+mn-ea"/>
                <a:cs typeface="Arial" panose="020B0604020202020204" pitchFamily="34" charset="0"/>
              </a:rPr>
              <a:t>Preventing Burns:</a:t>
            </a:r>
          </a:p>
          <a:p>
            <a:pPr marL="457200" marR="0" lvl="0" indent="-457200" algn="l" defTabSz="914400" rtl="0" eaLnBrk="1" fontAlgn="auto" latinLnBrk="0" hangingPunct="1">
              <a:lnSpc>
                <a:spcPct val="90000"/>
              </a:lnSpc>
              <a:spcBef>
                <a:spcPts val="0"/>
              </a:spcBef>
              <a:spcAft>
                <a:spcPts val="600"/>
              </a:spcAft>
              <a:buClr>
                <a:srgbClr val="E41617"/>
              </a:buClr>
              <a:buSzTx/>
              <a:buFont typeface="Arial" panose="020B0604020202020204" pitchFamily="34" charset="0"/>
              <a:buChar char="•"/>
              <a:tabLst/>
              <a:defRPr/>
            </a:pPr>
            <a:r>
              <a:rPr kumimoji="0" lang="en-CA"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Always use oven mitts to lift hot items</a:t>
            </a:r>
          </a:p>
          <a:p>
            <a:pPr marL="457200" marR="0" lvl="0" indent="-457200" algn="l" defTabSz="914400" rtl="0" eaLnBrk="1" fontAlgn="auto" latinLnBrk="0" hangingPunct="1">
              <a:lnSpc>
                <a:spcPct val="90000"/>
              </a:lnSpc>
              <a:spcBef>
                <a:spcPts val="1000"/>
              </a:spcBef>
              <a:spcAft>
                <a:spcPts val="0"/>
              </a:spcAft>
              <a:buClr>
                <a:srgbClr val="E41617"/>
              </a:buClr>
              <a:buSzTx/>
              <a:buFont typeface="Arial" panose="020B0604020202020204" pitchFamily="34" charset="0"/>
              <a:buChar char="•"/>
              <a:tabLst/>
              <a:defRPr/>
            </a:pPr>
            <a:r>
              <a:rPr kumimoji="0" lang="en-CA"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for help when carrying hot items that are too heavy</a:t>
            </a:r>
          </a:p>
          <a:p>
            <a:pPr marL="228600" marR="0" lvl="0" indent="-228600" algn="l" defTabSz="914400" rtl="0" eaLnBrk="1" fontAlgn="auto" latinLnBrk="0" hangingPunct="1">
              <a:lnSpc>
                <a:spcPct val="90000"/>
              </a:lnSpc>
              <a:spcBef>
                <a:spcPts val="1000"/>
              </a:spcBef>
              <a:spcAft>
                <a:spcPts val="0"/>
              </a:spcAft>
              <a:buClr>
                <a:srgbClr val="006600"/>
              </a:buClr>
              <a:buSzTx/>
              <a:buFont typeface="Arial" panose="020B0604020202020204" pitchFamily="34" charset="0"/>
              <a:buChar char="•"/>
              <a:tabLst/>
              <a:defRPr/>
            </a:pPr>
            <a:endParaRPr kumimoji="0" lang="en-CA"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600"/>
              </a:spcAft>
              <a:buClr>
                <a:srgbClr val="006600"/>
              </a:buClr>
              <a:buSzTx/>
              <a:buFont typeface="Arial" panose="020B0604020202020204" pitchFamily="34" charset="0"/>
              <a:buNone/>
              <a:tabLst/>
              <a:defRPr/>
            </a:pPr>
            <a:r>
              <a:rPr kumimoji="0" lang="en-CA" sz="2800" b="1" i="0" u="none" strike="noStrike" kern="1200" cap="none" spc="0" normalizeH="0" baseline="0" noProof="0" dirty="0">
                <a:ln>
                  <a:noFill/>
                </a:ln>
                <a:solidFill>
                  <a:srgbClr val="E41617"/>
                </a:solidFill>
                <a:effectLst/>
                <a:uLnTx/>
                <a:uFillTx/>
                <a:latin typeface="Arial" panose="020B0604020202020204" pitchFamily="34" charset="0"/>
                <a:ea typeface="+mn-ea"/>
                <a:cs typeface="Arial" panose="020B0604020202020204" pitchFamily="34" charset="0"/>
              </a:rPr>
              <a:t>Preventing Shocks:</a:t>
            </a:r>
          </a:p>
          <a:p>
            <a:pPr marL="457200" lvl="0" indent="-457200">
              <a:spcBef>
                <a:spcPts val="0"/>
              </a:spcBef>
              <a:buClr>
                <a:srgbClr val="E41617"/>
              </a:buClr>
              <a:defRPr/>
            </a:pPr>
            <a:r>
              <a:rPr lang="en-CA" dirty="0">
                <a:latin typeface="Arial" panose="020B0604020202020204" pitchFamily="34" charset="0"/>
                <a:cs typeface="Arial" panose="020B0604020202020204" pitchFamily="34" charset="0"/>
              </a:rPr>
              <a:t>Hands must be dry when plugging in electrical equipment to an outlet</a:t>
            </a:r>
          </a:p>
          <a:p>
            <a:pPr marL="0" lvl="0" indent="0">
              <a:spcBef>
                <a:spcPts val="0"/>
              </a:spcBef>
              <a:buClr>
                <a:srgbClr val="FF0000"/>
              </a:buClr>
              <a:buNone/>
              <a:defRPr/>
            </a:pPr>
            <a:endParaRPr lang="en-CA" sz="1600" dirty="0">
              <a:latin typeface="Arial" panose="020B0604020202020204" pitchFamily="34" charset="0"/>
              <a:cs typeface="Arial" panose="020B0604020202020204" pitchFamily="34" charset="0"/>
            </a:endParaRPr>
          </a:p>
          <a:p>
            <a:pPr marL="457200" lvl="0" indent="-457200">
              <a:spcBef>
                <a:spcPts val="0"/>
              </a:spcBef>
              <a:buClr>
                <a:srgbClr val="E41617"/>
              </a:buClr>
              <a:defRPr/>
            </a:pPr>
            <a:r>
              <a:rPr lang="en-CA" dirty="0">
                <a:solidFill>
                  <a:prstClr val="black"/>
                </a:solidFill>
                <a:latin typeface="Arial" panose="020B0604020202020204" pitchFamily="34" charset="0"/>
                <a:cs typeface="Arial" panose="020B0604020202020204" pitchFamily="34" charset="0"/>
              </a:rPr>
              <a:t>T</a:t>
            </a:r>
            <a:r>
              <a:rPr kumimoji="0" lang="en-CA"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urn off appliance before plugging it in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0467330-F342-4F7D-8E73-0F814058439B}"/>
              </a:ext>
            </a:extLst>
          </p:cNvPr>
          <p:cNvPicPr>
            <a:picLocks noChangeAspect="1"/>
          </p:cNvPicPr>
          <p:nvPr/>
        </p:nvPicPr>
        <p:blipFill>
          <a:blip r:embed="rId6"/>
          <a:stretch>
            <a:fillRect/>
          </a:stretch>
        </p:blipFill>
        <p:spPr>
          <a:xfrm>
            <a:off x="10212" y="2313873"/>
            <a:ext cx="3188484" cy="2219136"/>
          </a:xfrm>
          <a:prstGeom prst="rect">
            <a:avLst/>
          </a:prstGeom>
        </p:spPr>
      </p:pic>
      <p:pic>
        <p:nvPicPr>
          <p:cNvPr id="3" name="Picture 6" descr="Logo&#10;&#10;Description automatically generated">
            <a:extLst>
              <a:ext uri="{FF2B5EF4-FFF2-40B4-BE49-F238E27FC236}">
                <a16:creationId xmlns:a16="http://schemas.microsoft.com/office/drawing/2014/main" id="{379A0D46-5018-5F5B-6FB0-B22612111C38}"/>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2" name="Audio 1">
            <a:hlinkClick r:id="" action="ppaction://media"/>
            <a:extLst>
              <a:ext uri="{FF2B5EF4-FFF2-40B4-BE49-F238E27FC236}">
                <a16:creationId xmlns:a16="http://schemas.microsoft.com/office/drawing/2014/main" id="{54385A11-E29A-47EB-A120-35A42F996CB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12267174"/>
      </p:ext>
    </p:extLst>
  </p:cSld>
  <p:clrMapOvr>
    <a:masterClrMapping/>
  </p:clrMapOvr>
  <mc:AlternateContent xmlns:mc="http://schemas.openxmlformats.org/markup-compatibility/2006" xmlns:p14="http://schemas.microsoft.com/office/powerpoint/2010/main">
    <mc:Choice Requires="p14">
      <p:transition spd="slow" p14:dur="2000" advTm="21623"/>
    </mc:Choice>
    <mc:Fallback xmlns="">
      <p:transition spd="slow" advTm="21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413C64B-A9F4-429C-8729-96DCDB34BC56}"/>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3">
            <a:extLst>
              <a:ext uri="{FF2B5EF4-FFF2-40B4-BE49-F238E27FC236}">
                <a16:creationId xmlns:a16="http://schemas.microsoft.com/office/drawing/2014/main" id="{BF4EC340-4EC7-4BDA-A9F5-C82A3423B24D}"/>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0A33CAAD-E813-4598-A246-1B0E27F7E197}"/>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6" name="Picture 15">
            <a:extLst>
              <a:ext uri="{FF2B5EF4-FFF2-40B4-BE49-F238E27FC236}">
                <a16:creationId xmlns:a16="http://schemas.microsoft.com/office/drawing/2014/main" id="{DB5D29BB-A199-4A3C-A688-C6992FAAC3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sp>
        <p:nvSpPr>
          <p:cNvPr id="7" name="Title 1">
            <a:extLst>
              <a:ext uri="{FF2B5EF4-FFF2-40B4-BE49-F238E27FC236}">
                <a16:creationId xmlns:a16="http://schemas.microsoft.com/office/drawing/2014/main" id="{43C5F814-558F-41AA-8760-4996E3FDBCAC}"/>
              </a:ext>
            </a:extLst>
          </p:cNvPr>
          <p:cNvSpPr txBox="1">
            <a:spLocks/>
          </p:cNvSpPr>
          <p:nvPr/>
        </p:nvSpPr>
        <p:spPr>
          <a:xfrm>
            <a:off x="2743204" y="-199"/>
            <a:ext cx="9448796"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br>
              <a:rPr lang="en-CA" sz="4800" b="1" cap="none">
                <a:solidFill>
                  <a:srgbClr val="FF0000"/>
                </a:solidFill>
                <a:latin typeface="Arial" panose="020B0604020202020204" pitchFamily="34" charset="0"/>
                <a:cs typeface="Arial" panose="020B0604020202020204" pitchFamily="34" charset="0"/>
              </a:rPr>
            </a:br>
            <a:endParaRPr lang="en-US" sz="3000" b="1" u="sng" cap="none">
              <a:solidFill>
                <a:srgbClr val="FF0000"/>
              </a:solidFill>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ACE21C0A-7CE9-4DBC-B7D8-AE59D2938F04}"/>
              </a:ext>
            </a:extLst>
          </p:cNvPr>
          <p:cNvSpPr>
            <a:spLocks noGrp="1"/>
          </p:cNvSpPr>
          <p:nvPr>
            <p:ph type="title"/>
          </p:nvPr>
        </p:nvSpPr>
        <p:spPr>
          <a:xfrm>
            <a:off x="3380888" y="542167"/>
            <a:ext cx="6175806" cy="710730"/>
          </a:xfrm>
        </p:spPr>
        <p:txBody>
          <a:bodyPr>
            <a:normAutofit fontScale="90000"/>
          </a:bodyPr>
          <a:lstStyle/>
          <a:p>
            <a:br>
              <a:rPr lang="en-CA" sz="4800">
                <a:solidFill>
                  <a:schemeClr val="tx1"/>
                </a:solidFill>
                <a:latin typeface="Arial" panose="020B0604020202020204" pitchFamily="34" charset="0"/>
                <a:cs typeface="Arial" panose="020B0604020202020204" pitchFamily="34" charset="0"/>
              </a:rPr>
            </a:br>
            <a:endParaRPr lang="en-US" sz="3000" u="sng">
              <a:solidFill>
                <a:schemeClr val="tx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A9DCA6C-719D-442D-B747-BF1C8DDFE4A5}"/>
              </a:ext>
            </a:extLst>
          </p:cNvPr>
          <p:cNvSpPr/>
          <p:nvPr/>
        </p:nvSpPr>
        <p:spPr>
          <a:xfrm>
            <a:off x="3537184" y="1590118"/>
            <a:ext cx="8563376" cy="3785652"/>
          </a:xfrm>
          <a:prstGeom prst="rect">
            <a:avLst/>
          </a:prstGeom>
        </p:spPr>
        <p:txBody>
          <a:bodyPr wrap="square">
            <a:spAutoFit/>
          </a:bodyPr>
          <a:lstStyle/>
          <a:p>
            <a:pPr marL="457200" indent="-457200">
              <a:spcBef>
                <a:spcPts val="0"/>
              </a:spcBef>
              <a:spcAft>
                <a:spcPts val="6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A first aid trained staff member must be available at all times when the program is running</a:t>
            </a:r>
          </a:p>
          <a:p>
            <a:pPr marL="457200" indent="-457200">
              <a:spcBef>
                <a:spcPts val="0"/>
              </a:spcBef>
              <a:spcAft>
                <a:spcPts val="600"/>
              </a:spcAft>
              <a:buClr>
                <a:srgbClr val="E41617"/>
              </a:buClr>
              <a:buFont typeface="Arial" panose="020B0604020202020204" pitchFamily="34" charset="0"/>
              <a:buChar char="•"/>
            </a:pPr>
            <a:endParaRPr lang="en-CA" sz="1400">
              <a:latin typeface="Arial" panose="020B0604020202020204" pitchFamily="34" charset="0"/>
              <a:cs typeface="Arial" panose="020B0604020202020204" pitchFamily="34" charset="0"/>
            </a:endParaRPr>
          </a:p>
          <a:p>
            <a:pPr marL="457200" indent="-457200">
              <a:spcBef>
                <a:spcPts val="0"/>
              </a:spcBef>
              <a:spcAft>
                <a:spcPts val="6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Know where the first aid station is located</a:t>
            </a:r>
          </a:p>
          <a:p>
            <a:pPr marL="457200" indent="-457200">
              <a:spcBef>
                <a:spcPts val="0"/>
              </a:spcBef>
              <a:spcAft>
                <a:spcPts val="600"/>
              </a:spcAft>
              <a:buClr>
                <a:srgbClr val="E41617"/>
              </a:buClr>
              <a:buFont typeface="Arial" panose="020B0604020202020204" pitchFamily="34" charset="0"/>
              <a:buChar char="•"/>
            </a:pPr>
            <a:endParaRPr lang="en-CA" sz="1400">
              <a:latin typeface="Arial" panose="020B0604020202020204" pitchFamily="34" charset="0"/>
              <a:cs typeface="Arial" panose="020B0604020202020204" pitchFamily="34" charset="0"/>
            </a:endParaRPr>
          </a:p>
          <a:p>
            <a:pPr marL="457200" indent="-457200">
              <a:spcBef>
                <a:spcPts val="0"/>
              </a:spcBef>
              <a:spcAft>
                <a:spcPts val="6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If a participant cuts themselves, clean the wound and apply a sterile Band-Aid</a:t>
            </a:r>
          </a:p>
          <a:p>
            <a:pPr marL="457200" indent="-457200">
              <a:spcBef>
                <a:spcPts val="0"/>
              </a:spcBef>
              <a:spcAft>
                <a:spcPts val="600"/>
              </a:spcAft>
              <a:buClr>
                <a:srgbClr val="E41617"/>
              </a:buClr>
              <a:buFont typeface="Arial" panose="020B0604020202020204" pitchFamily="34" charset="0"/>
              <a:buChar char="•"/>
            </a:pPr>
            <a:endParaRPr lang="en-CA" sz="1400">
              <a:latin typeface="Arial" panose="020B0604020202020204" pitchFamily="34" charset="0"/>
              <a:cs typeface="Arial" panose="020B0604020202020204" pitchFamily="34" charset="0"/>
            </a:endParaRPr>
          </a:p>
          <a:p>
            <a:pPr marL="457200" indent="-457200">
              <a:spcBef>
                <a:spcPts val="0"/>
              </a:spcBef>
              <a:spcAft>
                <a:spcPts val="6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Contact the first aid trained staff member</a:t>
            </a:r>
          </a:p>
        </p:txBody>
      </p:sp>
      <p:sp>
        <p:nvSpPr>
          <p:cNvPr id="3" name="Rectangle 2">
            <a:extLst>
              <a:ext uri="{FF2B5EF4-FFF2-40B4-BE49-F238E27FC236}">
                <a16:creationId xmlns:a16="http://schemas.microsoft.com/office/drawing/2014/main" id="{99D01E71-822E-471B-A7DA-FB6CC4C87506}"/>
              </a:ext>
            </a:extLst>
          </p:cNvPr>
          <p:cNvSpPr/>
          <p:nvPr/>
        </p:nvSpPr>
        <p:spPr>
          <a:xfrm>
            <a:off x="5645629" y="717366"/>
            <a:ext cx="3643946" cy="535531"/>
          </a:xfrm>
          <a:prstGeom prst="rect">
            <a:avLst/>
          </a:prstGeom>
        </p:spPr>
        <p:txBody>
          <a:bodyPr wrap="none">
            <a:spAutoFit/>
          </a:bodyPr>
          <a:lstStyle/>
          <a:p>
            <a:pPr lvl="0" algn="ctr" defTabSz="914400">
              <a:lnSpc>
                <a:spcPct val="90000"/>
              </a:lnSpc>
              <a:spcBef>
                <a:spcPts val="1000"/>
              </a:spcBef>
              <a:defRPr/>
            </a:pPr>
            <a:r>
              <a:rPr lang="en-CA" sz="3200" b="1">
                <a:solidFill>
                  <a:srgbClr val="E41617"/>
                </a:solidFill>
                <a:latin typeface="Arial" panose="020B0604020202020204" pitchFamily="34" charset="0"/>
                <a:cs typeface="Arial" panose="020B0604020202020204" pitchFamily="34" charset="0"/>
              </a:rPr>
              <a:t>Handling injuries:</a:t>
            </a:r>
          </a:p>
        </p:txBody>
      </p:sp>
      <p:pic>
        <p:nvPicPr>
          <p:cNvPr id="11" name="Picture 10">
            <a:extLst>
              <a:ext uri="{FF2B5EF4-FFF2-40B4-BE49-F238E27FC236}">
                <a16:creationId xmlns:a16="http://schemas.microsoft.com/office/drawing/2014/main" id="{E939824D-E45A-4A40-9BB7-F0061F05E0C7}"/>
              </a:ext>
            </a:extLst>
          </p:cNvPr>
          <p:cNvPicPr>
            <a:picLocks noChangeAspect="1"/>
          </p:cNvPicPr>
          <p:nvPr/>
        </p:nvPicPr>
        <p:blipFill>
          <a:blip r:embed="rId6"/>
          <a:stretch>
            <a:fillRect/>
          </a:stretch>
        </p:blipFill>
        <p:spPr>
          <a:xfrm>
            <a:off x="10212" y="2313873"/>
            <a:ext cx="3188484" cy="2219136"/>
          </a:xfrm>
          <a:prstGeom prst="rect">
            <a:avLst/>
          </a:prstGeom>
        </p:spPr>
      </p:pic>
      <p:pic>
        <p:nvPicPr>
          <p:cNvPr id="5" name="Picture 6" descr="Logo&#10;&#10;Description automatically generated">
            <a:extLst>
              <a:ext uri="{FF2B5EF4-FFF2-40B4-BE49-F238E27FC236}">
                <a16:creationId xmlns:a16="http://schemas.microsoft.com/office/drawing/2014/main" id="{9DE873CA-D0C2-E1DA-86C5-BB6209F19CD9}"/>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6" name="Audio 5">
            <a:hlinkClick r:id="" action="ppaction://media"/>
            <a:extLst>
              <a:ext uri="{FF2B5EF4-FFF2-40B4-BE49-F238E27FC236}">
                <a16:creationId xmlns:a16="http://schemas.microsoft.com/office/drawing/2014/main" id="{D51C91A8-5B24-4BBD-8368-F3E30241A0D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40771432"/>
      </p:ext>
    </p:extLst>
  </p:cSld>
  <p:clrMapOvr>
    <a:masterClrMapping/>
  </p:clrMapOvr>
  <mc:AlternateContent xmlns:mc="http://schemas.openxmlformats.org/markup-compatibility/2006" xmlns:p14="http://schemas.microsoft.com/office/powerpoint/2010/main">
    <mc:Choice Requires="p14">
      <p:transition spd="slow" p14:dur="2000" advTm="34462"/>
    </mc:Choice>
    <mc:Fallback xmlns="">
      <p:transition spd="slow" advTm="34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7D2BD68-7BE8-4A88-B9EB-292921816C61}"/>
              </a:ext>
            </a:extLst>
          </p:cNvPr>
          <p:cNvGrpSpPr/>
          <p:nvPr/>
        </p:nvGrpSpPr>
        <p:grpSpPr>
          <a:xfrm>
            <a:off x="-159031" y="0"/>
            <a:ext cx="3535654" cy="6858000"/>
            <a:chOff x="-159031" y="0"/>
            <a:chExt cx="3535654" cy="6858000"/>
          </a:xfrm>
        </p:grpSpPr>
        <p:sp>
          <p:nvSpPr>
            <p:cNvPr id="12" name="Rectangle 11">
              <a:extLst>
                <a:ext uri="{FF2B5EF4-FFF2-40B4-BE49-F238E27FC236}">
                  <a16:creationId xmlns:a16="http://schemas.microsoft.com/office/drawing/2014/main" id="{27397091-7463-4EE0-A7F1-F84AF2889F44}"/>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87D6B41A-74AE-4AD9-8B90-EC80E7BA992A}"/>
                </a:ext>
              </a:extLst>
            </p:cNvPr>
            <p:cNvGrpSpPr/>
            <p:nvPr/>
          </p:nvGrpSpPr>
          <p:grpSpPr>
            <a:xfrm>
              <a:off x="-150347" y="375101"/>
              <a:ext cx="3526970" cy="5441698"/>
              <a:chOff x="-150347" y="375101"/>
              <a:chExt cx="3526970" cy="5441698"/>
            </a:xfrm>
          </p:grpSpPr>
          <p:sp>
            <p:nvSpPr>
              <p:cNvPr id="14" name="Rectangle 3">
                <a:extLst>
                  <a:ext uri="{FF2B5EF4-FFF2-40B4-BE49-F238E27FC236}">
                    <a16:creationId xmlns:a16="http://schemas.microsoft.com/office/drawing/2014/main" id="{2924924E-A5CC-49CE-A6EF-20290855FDF3}"/>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Program</a:t>
                </a:r>
              </a:p>
              <a:p>
                <a:pPr marL="0" indent="0" algn="ctr">
                  <a:buClr>
                    <a:srgbClr val="006345"/>
                  </a:buClr>
                  <a:buNone/>
                </a:pPr>
                <a:r>
                  <a:rPr lang="en-CA" altLang="en-US" b="1">
                    <a:latin typeface="+mj-lt"/>
                    <a:cs typeface="Arial" panose="020B0604020202020204" pitchFamily="34" charset="0"/>
                  </a:rPr>
                  <a:t>Format</a:t>
                </a:r>
                <a:endParaRPr lang="en-US" altLang="en-US" b="1">
                  <a:latin typeface="+mj-lt"/>
                  <a:cs typeface="Arial" panose="020B0604020202020204" pitchFamily="34" charset="0"/>
                </a:endParaRPr>
              </a:p>
            </p:txBody>
          </p:sp>
          <p:cxnSp>
            <p:nvCxnSpPr>
              <p:cNvPr id="15" name="Straight Connector 14">
                <a:extLst>
                  <a:ext uri="{FF2B5EF4-FFF2-40B4-BE49-F238E27FC236}">
                    <a16:creationId xmlns:a16="http://schemas.microsoft.com/office/drawing/2014/main" id="{2138E837-BF25-40F3-BF21-6E3BCF116CBF}"/>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6" name="Picture 15">
                <a:extLst>
                  <a:ext uri="{FF2B5EF4-FFF2-40B4-BE49-F238E27FC236}">
                    <a16:creationId xmlns:a16="http://schemas.microsoft.com/office/drawing/2014/main" id="{4408D64D-4584-4CC4-AC50-51AF7839D8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3" name="Content Placeholder 2">
            <a:extLst>
              <a:ext uri="{FF2B5EF4-FFF2-40B4-BE49-F238E27FC236}">
                <a16:creationId xmlns:a16="http://schemas.microsoft.com/office/drawing/2014/main" id="{AD1C017A-79FA-4865-BA4C-5E71452826BF}"/>
              </a:ext>
            </a:extLst>
          </p:cNvPr>
          <p:cNvSpPr>
            <a:spLocks noGrp="1"/>
          </p:cNvSpPr>
          <p:nvPr>
            <p:ph idx="1"/>
          </p:nvPr>
        </p:nvSpPr>
        <p:spPr>
          <a:xfrm>
            <a:off x="3862820" y="360587"/>
            <a:ext cx="7749540" cy="616023"/>
          </a:xfrm>
        </p:spPr>
        <p:txBody>
          <a:bodyPr>
            <a:normAutofit fontScale="92500"/>
          </a:bodyPr>
          <a:lstStyle/>
          <a:p>
            <a:pPr marL="0" indent="0" algn="ctr">
              <a:buNone/>
            </a:pPr>
            <a:r>
              <a:rPr lang="en-CA" sz="2800" b="1">
                <a:solidFill>
                  <a:srgbClr val="E41617"/>
                </a:solidFill>
                <a:latin typeface="Arial" panose="020B0604020202020204" pitchFamily="34" charset="0"/>
                <a:cs typeface="Arial" panose="020B0604020202020204" pitchFamily="34" charset="0"/>
              </a:rPr>
              <a:t>  </a:t>
            </a:r>
            <a:r>
              <a:rPr lang="en-CA" sz="3200" b="1">
                <a:solidFill>
                  <a:srgbClr val="E41617"/>
                </a:solidFill>
                <a:latin typeface="Arial" panose="020B0604020202020204" pitchFamily="34" charset="0"/>
                <a:cs typeface="Arial" panose="020B0604020202020204" pitchFamily="34" charset="0"/>
              </a:rPr>
              <a:t>Program consists of 7 sessions in total:</a:t>
            </a:r>
          </a:p>
          <a:p>
            <a:pPr>
              <a:buFont typeface="Wingdings" panose="05000000000000000000" pitchFamily="2" charset="2"/>
              <a:buChar char="v"/>
            </a:pPr>
            <a:endParaRPr lang="en-CA" sz="3800">
              <a:solidFill>
                <a:srgbClr val="ED1B24"/>
              </a:solidFill>
            </a:endParaRPr>
          </a:p>
          <a:p>
            <a:pPr>
              <a:buFont typeface="Wingdings" panose="05000000000000000000" pitchFamily="2" charset="2"/>
              <a:buChar char="v"/>
            </a:pPr>
            <a:endParaRPr lang="en-US"/>
          </a:p>
        </p:txBody>
      </p:sp>
      <p:sp>
        <p:nvSpPr>
          <p:cNvPr id="4" name="TextBox 3">
            <a:extLst>
              <a:ext uri="{FF2B5EF4-FFF2-40B4-BE49-F238E27FC236}">
                <a16:creationId xmlns:a16="http://schemas.microsoft.com/office/drawing/2014/main" id="{CE577FA5-EACD-43B4-AD1F-998608F1AFFD}"/>
              </a:ext>
            </a:extLst>
          </p:cNvPr>
          <p:cNvSpPr txBox="1"/>
          <p:nvPr/>
        </p:nvSpPr>
        <p:spPr>
          <a:xfrm>
            <a:off x="3627094" y="1017912"/>
            <a:ext cx="8220992" cy="6610528"/>
          </a:xfrm>
          <a:prstGeom prst="rect">
            <a:avLst/>
          </a:prstGeom>
          <a:noFill/>
        </p:spPr>
        <p:txBody>
          <a:bodyPr wrap="square" rtlCol="0">
            <a:spAutoFit/>
          </a:bodyPr>
          <a:lstStyle/>
          <a:p>
            <a:pPr marL="52387" marR="0" lvl="0" algn="l" defTabSz="914400" rtl="0" eaLnBrk="1" fontAlgn="auto" latinLnBrk="0" hangingPunct="1">
              <a:lnSpc>
                <a:spcPct val="90000"/>
              </a:lnSpc>
              <a:spcBef>
                <a:spcPts val="1200"/>
              </a:spcBef>
              <a:spcAft>
                <a:spcPts val="200"/>
              </a:spcAft>
              <a:buClr>
                <a:srgbClr val="E41617"/>
              </a:buClr>
              <a:buSzPct val="100000"/>
              <a:tabLst/>
              <a:defRPr/>
            </a:pPr>
            <a:r>
              <a:rPr kumimoji="0" lang="en-CA"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Session One: </a:t>
            </a: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orientation (mandatory)</a:t>
            </a:r>
          </a:p>
          <a:p>
            <a:pPr marL="966787" marR="0" lvl="1" indent="-457200" algn="l" defTabSz="914400" rtl="0" eaLnBrk="1" fontAlgn="auto" latinLnBrk="0" hangingPunct="1">
              <a:lnSpc>
                <a:spcPct val="90000"/>
              </a:lnSpc>
              <a:spcBef>
                <a:spcPts val="1200"/>
              </a:spcBef>
              <a:spcAft>
                <a:spcPts val="200"/>
              </a:spcAft>
              <a:buClr>
                <a:srgbClr val="E41617"/>
              </a:buClr>
              <a:buSzPct val="100000"/>
              <a:buFont typeface="Arial" panose="020B0604020202020204" pitchFamily="34" charset="0"/>
              <a:buChar char="•"/>
              <a:tabLst/>
              <a:defRPr/>
            </a:pPr>
            <a:r>
              <a:rPr lang="en-CA" sz="2800">
                <a:solidFill>
                  <a:prstClr val="black"/>
                </a:solidFill>
                <a:latin typeface="Arial" panose="020B0604020202020204" pitchFamily="34" charset="0"/>
                <a:cs typeface="Arial" panose="020B0604020202020204" pitchFamily="34" charset="0"/>
              </a:rPr>
              <a:t>F</a:t>
            </a:r>
            <a:r>
              <a:rPr kumimoji="0" lang="en-CA" sz="2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ood</a:t>
            </a: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kitchen, and knife safety </a:t>
            </a:r>
          </a:p>
          <a:p>
            <a:pPr marL="966787" marR="0" lvl="1" indent="-457200" algn="l" defTabSz="914400" rtl="0" eaLnBrk="1" fontAlgn="auto" latinLnBrk="0" hangingPunct="1">
              <a:lnSpc>
                <a:spcPct val="90000"/>
              </a:lnSpc>
              <a:spcBef>
                <a:spcPts val="1200"/>
              </a:spcBef>
              <a:spcAft>
                <a:spcPts val="200"/>
              </a:spcAft>
              <a:buClr>
                <a:srgbClr val="E41617"/>
              </a:buClr>
              <a:buSzPct val="100000"/>
              <a:buFont typeface="Arial" panose="020B0604020202020204" pitchFamily="34" charset="0"/>
              <a:buChar char="•"/>
              <a:tabLst/>
              <a:defRPr/>
            </a:pP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Participants prepare and taste one recipe</a:t>
            </a:r>
          </a:p>
          <a:p>
            <a:pPr marL="509587" marR="0" lvl="1" algn="l" defTabSz="914400" rtl="0" eaLnBrk="1" fontAlgn="auto" latinLnBrk="0" hangingPunct="1">
              <a:lnSpc>
                <a:spcPct val="90000"/>
              </a:lnSpc>
              <a:spcBef>
                <a:spcPts val="1200"/>
              </a:spcBef>
              <a:spcAft>
                <a:spcPts val="200"/>
              </a:spcAft>
              <a:buClr>
                <a:srgbClr val="E41617"/>
              </a:buClr>
              <a:buSzPct val="100000"/>
              <a:tabLst/>
              <a:defRPr/>
            </a:pPr>
            <a:endParaRPr kumimoji="0" lang="en-CA"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508000" marR="0" lvl="1" indent="-452438" algn="l" defTabSz="914400" rtl="0" eaLnBrk="1" fontAlgn="auto" latinLnBrk="0" hangingPunct="1">
              <a:lnSpc>
                <a:spcPct val="90000"/>
              </a:lnSpc>
              <a:spcBef>
                <a:spcPts val="1200"/>
              </a:spcBef>
              <a:spcAft>
                <a:spcPts val="200"/>
              </a:spcAft>
              <a:buClr>
                <a:srgbClr val="E41617"/>
              </a:buClr>
              <a:buSzPct val="100000"/>
              <a:tabLst/>
              <a:defRPr/>
            </a:pPr>
            <a:r>
              <a:rPr lang="en-CA" sz="2800" b="1">
                <a:solidFill>
                  <a:prstClr val="black"/>
                </a:solidFill>
                <a:latin typeface="Arial" panose="020B0604020202020204" pitchFamily="34" charset="0"/>
                <a:cs typeface="Arial" panose="020B0604020202020204" pitchFamily="34" charset="0"/>
              </a:rPr>
              <a:t>Additional Sessions:</a:t>
            </a:r>
            <a:endParaRPr kumimoji="0" lang="en-CA"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969963" marR="0" lvl="0" indent="-457200" algn="l" defTabSz="914400" rtl="0" eaLnBrk="1" fontAlgn="auto" latinLnBrk="0" hangingPunct="1">
              <a:lnSpc>
                <a:spcPct val="90000"/>
              </a:lnSpc>
              <a:spcBef>
                <a:spcPts val="1200"/>
              </a:spcBef>
              <a:spcAft>
                <a:spcPts val="200"/>
              </a:spcAft>
              <a:buClr>
                <a:srgbClr val="E41617"/>
              </a:buClr>
              <a:buSzPct val="100000"/>
              <a:buFont typeface="Arial" panose="020B0604020202020204" pitchFamily="34" charset="0"/>
              <a:buChar char="•"/>
              <a:tabLst/>
              <a:defRPr/>
            </a:pP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 themed cooking sessions </a:t>
            </a:r>
          </a:p>
          <a:p>
            <a:pPr marL="969963" marR="0" lvl="0" indent="-457200" algn="l" defTabSz="914400" rtl="0" eaLnBrk="1" fontAlgn="auto" latinLnBrk="0" hangingPunct="1">
              <a:lnSpc>
                <a:spcPct val="90000"/>
              </a:lnSpc>
              <a:spcBef>
                <a:spcPts val="1200"/>
              </a:spcBef>
              <a:spcAft>
                <a:spcPts val="200"/>
              </a:spcAft>
              <a:buClr>
                <a:srgbClr val="E41617"/>
              </a:buClr>
              <a:buSzPct val="100000"/>
              <a:buFont typeface="Arial" panose="020B0604020202020204" pitchFamily="34" charset="0"/>
              <a:buChar char="•"/>
              <a:tabLst/>
              <a:defRPr/>
            </a:pPr>
            <a:r>
              <a:rPr lang="en-CA" sz="2800">
                <a:solidFill>
                  <a:prstClr val="black"/>
                </a:solidFill>
                <a:latin typeface="Arial" panose="020B0604020202020204" pitchFamily="34" charset="0"/>
                <a:cs typeface="Arial" panose="020B0604020202020204" pitchFamily="34" charset="0"/>
              </a:rPr>
              <a:t>E</a:t>
            </a: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ach session includes 2 recipes for participants to prepare and taste</a:t>
            </a:r>
          </a:p>
          <a:p>
            <a:pPr marL="52387" defTabSz="914400">
              <a:lnSpc>
                <a:spcPct val="90000"/>
              </a:lnSpc>
              <a:spcBef>
                <a:spcPts val="1200"/>
              </a:spcBef>
              <a:spcAft>
                <a:spcPts val="200"/>
              </a:spcAft>
              <a:buClr>
                <a:srgbClr val="ED1B24"/>
              </a:buClr>
              <a:buSzPct val="100000"/>
              <a:defRPr/>
            </a:pPr>
            <a:endParaRPr lang="en-CA" sz="2000" b="1">
              <a:solidFill>
                <a:prstClr val="black"/>
              </a:solidFill>
              <a:latin typeface="Arial" panose="020B0604020202020204" pitchFamily="34" charset="0"/>
              <a:cs typeface="Arial" panose="020B0604020202020204" pitchFamily="34" charset="0"/>
            </a:endParaRPr>
          </a:p>
          <a:p>
            <a:pPr marL="52387" algn="ctr" defTabSz="914400">
              <a:lnSpc>
                <a:spcPct val="90000"/>
              </a:lnSpc>
              <a:spcBef>
                <a:spcPts val="1200"/>
              </a:spcBef>
              <a:spcAft>
                <a:spcPts val="200"/>
              </a:spcAft>
              <a:buClr>
                <a:srgbClr val="ED1B24"/>
              </a:buClr>
              <a:buSzPct val="100000"/>
              <a:defRPr/>
            </a:pPr>
            <a:r>
              <a:rPr lang="en-CA" sz="2800" b="1">
                <a:solidFill>
                  <a:prstClr val="black"/>
                </a:solidFill>
                <a:latin typeface="Arial" panose="020B0604020202020204" pitchFamily="34" charset="0"/>
                <a:cs typeface="Arial" panose="020B0604020202020204" pitchFamily="34" charset="0"/>
              </a:rPr>
              <a:t>Ratio of </a:t>
            </a:r>
            <a:r>
              <a:rPr lang="en-CA" sz="2800" b="1" u="sng">
                <a:solidFill>
                  <a:prstClr val="black"/>
                </a:solidFill>
                <a:latin typeface="Arial" panose="020B0604020202020204" pitchFamily="34" charset="0"/>
                <a:cs typeface="Arial" panose="020B0604020202020204" pitchFamily="34" charset="0"/>
              </a:rPr>
              <a:t>1 facilitator to 5 participants </a:t>
            </a:r>
            <a:r>
              <a:rPr lang="en-CA" sz="2800" b="1">
                <a:solidFill>
                  <a:prstClr val="black"/>
                </a:solidFill>
                <a:latin typeface="Arial" panose="020B0604020202020204" pitchFamily="34" charset="0"/>
                <a:cs typeface="Arial" panose="020B0604020202020204" pitchFamily="34" charset="0"/>
              </a:rPr>
              <a:t>is recommended for safety reasons</a:t>
            </a:r>
          </a:p>
          <a:p>
            <a:pPr marL="52387" marR="0" lvl="0" indent="0" algn="l" defTabSz="914400" rtl="0" eaLnBrk="1" fontAlgn="auto" latinLnBrk="0" hangingPunct="1">
              <a:lnSpc>
                <a:spcPct val="90000"/>
              </a:lnSpc>
              <a:spcBef>
                <a:spcPts val="1200"/>
              </a:spcBef>
              <a:spcAft>
                <a:spcPts val="200"/>
              </a:spcAft>
              <a:buClr>
                <a:srgbClr val="ED1B24"/>
              </a:buClr>
              <a:buSzPct val="100000"/>
              <a:buFontTx/>
              <a:buNone/>
              <a:tabLst/>
              <a:defRPr/>
            </a:pPr>
            <a:endParaRPr kumimoji="0" lang="en-CA"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52387" marR="0" lvl="0" indent="0" algn="l" defTabSz="914400" rtl="0" eaLnBrk="1" fontAlgn="auto" latinLnBrk="0" hangingPunct="1">
              <a:lnSpc>
                <a:spcPct val="90000"/>
              </a:lnSpc>
              <a:spcBef>
                <a:spcPts val="1200"/>
              </a:spcBef>
              <a:spcAft>
                <a:spcPts val="200"/>
              </a:spcAft>
              <a:buClr>
                <a:srgbClr val="ED1B24"/>
              </a:buClr>
              <a:buSzPct val="100000"/>
              <a:buFontTx/>
              <a:buNone/>
              <a:tabLst/>
              <a:defRPr/>
            </a:pPr>
            <a:endParaRPr kumimoji="0" lang="en-CA"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16">
            <a:extLst>
              <a:ext uri="{FF2B5EF4-FFF2-40B4-BE49-F238E27FC236}">
                <a16:creationId xmlns:a16="http://schemas.microsoft.com/office/drawing/2014/main" id="{13DE8EEC-8DE3-41F9-AC5E-0BCBBFEA953E}"/>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6" descr="Logo&#10;&#10;Description automatically generated">
            <a:extLst>
              <a:ext uri="{FF2B5EF4-FFF2-40B4-BE49-F238E27FC236}">
                <a16:creationId xmlns:a16="http://schemas.microsoft.com/office/drawing/2014/main" id="{1E0810E8-E40F-AAE3-ABA1-269F282328C2}"/>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2" name="Audio 1">
            <a:hlinkClick r:id="" action="ppaction://media"/>
            <a:extLst>
              <a:ext uri="{FF2B5EF4-FFF2-40B4-BE49-F238E27FC236}">
                <a16:creationId xmlns:a16="http://schemas.microsoft.com/office/drawing/2014/main" id="{4B86B91C-072C-4F19-B10F-A8F6EA6E136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96256314"/>
      </p:ext>
    </p:extLst>
  </p:cSld>
  <p:clrMapOvr>
    <a:masterClrMapping/>
  </p:clrMapOvr>
  <mc:AlternateContent xmlns:mc="http://schemas.openxmlformats.org/markup-compatibility/2006" xmlns:p14="http://schemas.microsoft.com/office/powerpoint/2010/main">
    <mc:Choice Requires="p14">
      <p:transition spd="slow" p14:dur="2000" advTm="34864"/>
    </mc:Choice>
    <mc:Fallback xmlns="">
      <p:transition spd="slow" advTm="34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520FC8B-903C-40EE-85AB-66263F69605F}"/>
              </a:ext>
            </a:extLst>
          </p:cNvPr>
          <p:cNvGrpSpPr/>
          <p:nvPr/>
        </p:nvGrpSpPr>
        <p:grpSpPr>
          <a:xfrm>
            <a:off x="-159031" y="0"/>
            <a:ext cx="3535654" cy="6858000"/>
            <a:chOff x="-159031" y="0"/>
            <a:chExt cx="3535654" cy="6858000"/>
          </a:xfrm>
        </p:grpSpPr>
        <p:sp>
          <p:nvSpPr>
            <p:cNvPr id="12" name="Rectangle 11">
              <a:extLst>
                <a:ext uri="{FF2B5EF4-FFF2-40B4-BE49-F238E27FC236}">
                  <a16:creationId xmlns:a16="http://schemas.microsoft.com/office/drawing/2014/main" id="{1AB3F359-B7D5-4230-AC29-A90648B32F63}"/>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890FEB78-892B-4B3D-9D9B-ADF671A4090C}"/>
                </a:ext>
              </a:extLst>
            </p:cNvPr>
            <p:cNvGrpSpPr/>
            <p:nvPr/>
          </p:nvGrpSpPr>
          <p:grpSpPr>
            <a:xfrm>
              <a:off x="-150347" y="375101"/>
              <a:ext cx="3526970" cy="5441698"/>
              <a:chOff x="-150347" y="375101"/>
              <a:chExt cx="3526970" cy="5441698"/>
            </a:xfrm>
          </p:grpSpPr>
          <p:sp>
            <p:nvSpPr>
              <p:cNvPr id="14" name="Rectangle 3">
                <a:extLst>
                  <a:ext uri="{FF2B5EF4-FFF2-40B4-BE49-F238E27FC236}">
                    <a16:creationId xmlns:a16="http://schemas.microsoft.com/office/drawing/2014/main" id="{6400E7BD-69BA-4678-BD4D-81D18E5469FE}"/>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Participant Orientation</a:t>
                </a:r>
                <a:endParaRPr lang="en-US" altLang="en-US" b="1">
                  <a:latin typeface="+mj-lt"/>
                  <a:cs typeface="Arial" panose="020B0604020202020204" pitchFamily="34" charset="0"/>
                </a:endParaRPr>
              </a:p>
            </p:txBody>
          </p:sp>
          <p:cxnSp>
            <p:nvCxnSpPr>
              <p:cNvPr id="15" name="Straight Connector 14">
                <a:extLst>
                  <a:ext uri="{FF2B5EF4-FFF2-40B4-BE49-F238E27FC236}">
                    <a16:creationId xmlns:a16="http://schemas.microsoft.com/office/drawing/2014/main" id="{5FA94A79-96CA-4CAB-921D-DB4352CB2ADC}"/>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6" name="Picture 15">
                <a:extLst>
                  <a:ext uri="{FF2B5EF4-FFF2-40B4-BE49-F238E27FC236}">
                    <a16:creationId xmlns:a16="http://schemas.microsoft.com/office/drawing/2014/main" id="{E042417E-FFDF-4C16-929A-8B738825EF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3" name="Rectangle 2">
            <a:extLst>
              <a:ext uri="{FF2B5EF4-FFF2-40B4-BE49-F238E27FC236}">
                <a16:creationId xmlns:a16="http://schemas.microsoft.com/office/drawing/2014/main" id="{0B6EE044-A339-46AF-9E44-76A3CFA36D3E}"/>
              </a:ext>
            </a:extLst>
          </p:cNvPr>
          <p:cNvSpPr/>
          <p:nvPr/>
        </p:nvSpPr>
        <p:spPr>
          <a:xfrm>
            <a:off x="4304828" y="1291559"/>
            <a:ext cx="7065921" cy="4575291"/>
          </a:xfrm>
          <a:prstGeom prst="rect">
            <a:avLst/>
          </a:prstGeom>
        </p:spPr>
        <p:txBody>
          <a:bodyPr wrap="square">
            <a:spAutoFit/>
          </a:bodyPr>
          <a:lstStyle/>
          <a:p>
            <a:pPr marL="457200" indent="-457200" defTabSz="914400">
              <a:lnSpc>
                <a:spcPct val="200000"/>
              </a:lnSpc>
              <a:spcAft>
                <a:spcPts val="600"/>
              </a:spcAft>
              <a:buClr>
                <a:srgbClr val="E41617"/>
              </a:buClr>
              <a:buFont typeface="Arial" panose="020B0604020202020204" pitchFamily="34" charset="0"/>
              <a:buChar char="•"/>
            </a:pPr>
            <a:r>
              <a:rPr lang="en-US" sz="2800">
                <a:latin typeface="Arial" panose="020B0604020202020204" pitchFamily="34" charset="0"/>
                <a:cs typeface="Arial" panose="020B0604020202020204" pitchFamily="34" charset="0"/>
              </a:rPr>
              <a:t>Collect consent forms</a:t>
            </a:r>
          </a:p>
          <a:p>
            <a:pPr marL="457200" indent="-457200" defTabSz="914400">
              <a:lnSpc>
                <a:spcPct val="200000"/>
              </a:lnSpc>
              <a:spcAft>
                <a:spcPts val="600"/>
              </a:spcAft>
              <a:buClr>
                <a:srgbClr val="E41617"/>
              </a:buClr>
              <a:buFont typeface="Arial" panose="020B0604020202020204" pitchFamily="34" charset="0"/>
              <a:buChar char="•"/>
            </a:pPr>
            <a:r>
              <a:rPr lang="en-US" sz="2800">
                <a:latin typeface="Arial" panose="020B0604020202020204" pitchFamily="34" charset="0"/>
                <a:cs typeface="Arial" panose="020B0604020202020204" pitchFamily="34" charset="0"/>
              </a:rPr>
              <a:t>Complete attendance form</a:t>
            </a:r>
          </a:p>
          <a:p>
            <a:pPr marL="457200" indent="-457200" defTabSz="914400">
              <a:lnSpc>
                <a:spcPct val="200000"/>
              </a:lnSpc>
              <a:spcAft>
                <a:spcPts val="600"/>
              </a:spcAft>
              <a:buClr>
                <a:srgbClr val="E41617"/>
              </a:buClr>
              <a:buFont typeface="Arial" panose="020B0604020202020204" pitchFamily="34" charset="0"/>
              <a:buChar char="•"/>
            </a:pPr>
            <a:r>
              <a:rPr lang="en-US" sz="2800">
                <a:latin typeface="Arial" panose="020B0604020202020204" pitchFamily="34" charset="0"/>
                <a:cs typeface="Arial" panose="020B0604020202020204" pitchFamily="34" charset="0"/>
              </a:rPr>
              <a:t>Provide overview of program</a:t>
            </a:r>
          </a:p>
          <a:p>
            <a:pPr marL="457200" indent="-457200" defTabSz="914400">
              <a:lnSpc>
                <a:spcPct val="200000"/>
              </a:lnSpc>
              <a:spcAft>
                <a:spcPts val="600"/>
              </a:spcAft>
              <a:buClr>
                <a:srgbClr val="E41617"/>
              </a:buClr>
              <a:buFont typeface="Arial" panose="020B0604020202020204" pitchFamily="34" charset="0"/>
              <a:buChar char="•"/>
            </a:pPr>
            <a:r>
              <a:rPr lang="en-US" sz="2800">
                <a:latin typeface="Arial" panose="020B0604020202020204" pitchFamily="34" charset="0"/>
                <a:cs typeface="Arial" panose="020B0604020202020204" pitchFamily="34" charset="0"/>
              </a:rPr>
              <a:t>Set ground rules</a:t>
            </a:r>
          </a:p>
          <a:p>
            <a:pPr marL="457200" indent="-457200" defTabSz="914400">
              <a:lnSpc>
                <a:spcPct val="200000"/>
              </a:lnSpc>
              <a:spcAft>
                <a:spcPts val="600"/>
              </a:spcAft>
              <a:buClr>
                <a:srgbClr val="E41617"/>
              </a:buClr>
              <a:buFont typeface="Arial" panose="020B0604020202020204" pitchFamily="34" charset="0"/>
              <a:buChar char="•"/>
            </a:pPr>
            <a:r>
              <a:rPr lang="en-US" sz="2800">
                <a:latin typeface="Arial" panose="020B0604020202020204" pitchFamily="34" charset="0"/>
                <a:cs typeface="Arial" panose="020B0604020202020204" pitchFamily="34" charset="0"/>
              </a:rPr>
              <a:t>Review food and kitchen safety</a:t>
            </a:r>
            <a:endParaRPr lang="en-CA" sz="280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026A407-D650-402A-A994-DC25C6219B7D}"/>
              </a:ext>
            </a:extLst>
          </p:cNvPr>
          <p:cNvSpPr/>
          <p:nvPr/>
        </p:nvSpPr>
        <p:spPr>
          <a:xfrm>
            <a:off x="5925245" y="601337"/>
            <a:ext cx="3825086" cy="535531"/>
          </a:xfrm>
          <a:prstGeom prst="rect">
            <a:avLst/>
          </a:prstGeom>
        </p:spPr>
        <p:txBody>
          <a:bodyPr wrap="none">
            <a:spAutoFit/>
          </a:bodyPr>
          <a:lstStyle/>
          <a:p>
            <a:pPr lvl="0" defTabSz="914400">
              <a:lnSpc>
                <a:spcPct val="90000"/>
              </a:lnSpc>
              <a:spcBef>
                <a:spcPts val="1000"/>
              </a:spcBef>
              <a:defRPr/>
            </a:pPr>
            <a:r>
              <a:rPr lang="en-CA" sz="3200" b="1">
                <a:solidFill>
                  <a:srgbClr val="E41617"/>
                </a:solidFill>
                <a:latin typeface="Arial" panose="020B0604020202020204" pitchFamily="34" charset="0"/>
                <a:cs typeface="Arial" panose="020B0604020202020204" pitchFamily="34" charset="0"/>
              </a:rPr>
              <a:t>Orientation layout:</a:t>
            </a:r>
          </a:p>
        </p:txBody>
      </p:sp>
      <p:pic>
        <p:nvPicPr>
          <p:cNvPr id="11" name="Picture 10">
            <a:extLst>
              <a:ext uri="{FF2B5EF4-FFF2-40B4-BE49-F238E27FC236}">
                <a16:creationId xmlns:a16="http://schemas.microsoft.com/office/drawing/2014/main" id="{59A9D7AB-2C9F-4D01-A78E-204AC46DFFCF}"/>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6" descr="Logo&#10;&#10;Description automatically generated">
            <a:extLst>
              <a:ext uri="{FF2B5EF4-FFF2-40B4-BE49-F238E27FC236}">
                <a16:creationId xmlns:a16="http://schemas.microsoft.com/office/drawing/2014/main" id="{5B11ACCC-9F0F-2AD3-2042-D5DA08B8E701}"/>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8" name="Audio 7">
            <a:hlinkClick r:id="" action="ppaction://media"/>
            <a:extLst>
              <a:ext uri="{FF2B5EF4-FFF2-40B4-BE49-F238E27FC236}">
                <a16:creationId xmlns:a16="http://schemas.microsoft.com/office/drawing/2014/main" id="{E59ACD60-72A1-4D1C-915F-25719024D73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44407179"/>
      </p:ext>
    </p:extLst>
  </p:cSld>
  <p:clrMapOvr>
    <a:masterClrMapping/>
  </p:clrMapOvr>
  <mc:AlternateContent xmlns:mc="http://schemas.openxmlformats.org/markup-compatibility/2006" xmlns:p14="http://schemas.microsoft.com/office/powerpoint/2010/main">
    <mc:Choice Requires="p14">
      <p:transition spd="slow" p14:dur="2000" advTm="32861"/>
    </mc:Choice>
    <mc:Fallback xmlns="">
      <p:transition spd="slow" advTm="32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3DE7D-6646-4C08-A375-F149A968F244}"/>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3">
            <a:extLst>
              <a:ext uri="{FF2B5EF4-FFF2-40B4-BE49-F238E27FC236}">
                <a16:creationId xmlns:a16="http://schemas.microsoft.com/office/drawing/2014/main" id="{CC9C9B58-6E20-4D77-8D98-67D479D68E7C}"/>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Cooking Sessions</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A0D36E0B-BAE2-4A45-B092-60BB9849B197}"/>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4" name="Picture 13">
            <a:extLst>
              <a:ext uri="{FF2B5EF4-FFF2-40B4-BE49-F238E27FC236}">
                <a16:creationId xmlns:a16="http://schemas.microsoft.com/office/drawing/2014/main" id="{A3BBEE37-DDEF-47AB-9BF3-8B6ACE0ED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sp>
        <p:nvSpPr>
          <p:cNvPr id="3" name="Rectangle 2">
            <a:extLst>
              <a:ext uri="{FF2B5EF4-FFF2-40B4-BE49-F238E27FC236}">
                <a16:creationId xmlns:a16="http://schemas.microsoft.com/office/drawing/2014/main" id="{6F925F9B-E39D-45A4-A88D-5B0BFA9B0F27}"/>
              </a:ext>
            </a:extLst>
          </p:cNvPr>
          <p:cNvSpPr/>
          <p:nvPr/>
        </p:nvSpPr>
        <p:spPr>
          <a:xfrm>
            <a:off x="3537183" y="302359"/>
            <a:ext cx="8394622" cy="5709255"/>
          </a:xfrm>
          <a:prstGeom prst="rect">
            <a:avLst/>
          </a:prstGeom>
        </p:spPr>
        <p:txBody>
          <a:bodyPr wrap="square">
            <a:spAutoFit/>
          </a:bodyPr>
          <a:lstStyle/>
          <a:p>
            <a:pPr algn="ctr">
              <a:buClr>
                <a:srgbClr val="FF0000"/>
              </a:buClr>
              <a:defRPr/>
            </a:pPr>
            <a:r>
              <a:rPr lang="en-US" altLang="en-US" sz="3200" b="1" dirty="0">
                <a:solidFill>
                  <a:srgbClr val="E41617"/>
                </a:solidFill>
                <a:latin typeface="Arial" panose="020B0604020202020204" pitchFamily="34" charset="0"/>
                <a:cs typeface="Arial" panose="020B0604020202020204" pitchFamily="34" charset="0"/>
                <a:sym typeface="Lucida Grande"/>
              </a:rPr>
              <a:t>Two recipes (stations) per session:</a:t>
            </a:r>
          </a:p>
          <a:p>
            <a:pPr>
              <a:buClr>
                <a:srgbClr val="FF0000"/>
              </a:buClr>
              <a:defRPr/>
            </a:pPr>
            <a:endParaRPr lang="en-CA" altLang="en-US" sz="2800" b="1" dirty="0">
              <a:solidFill>
                <a:srgbClr val="E41617"/>
              </a:solidFill>
              <a:latin typeface="Arial" panose="020B0604020202020204" pitchFamily="34" charset="0"/>
              <a:cs typeface="Arial" panose="020B0604020202020204" pitchFamily="34" charset="0"/>
              <a:sym typeface="Lucida Grande"/>
            </a:endParaRPr>
          </a:p>
          <a:p>
            <a:pPr marL="457200" indent="-457200">
              <a:buClr>
                <a:srgbClr val="E41617"/>
              </a:buClr>
              <a:buFont typeface="Arial" panose="020B0604020202020204" pitchFamily="34" charset="0"/>
              <a:buChar char="•"/>
              <a:defRPr/>
            </a:pPr>
            <a:r>
              <a:rPr lang="en-US" sz="2800" dirty="0">
                <a:latin typeface="Arial" panose="020B0604020202020204" pitchFamily="34" charset="0"/>
                <a:cs typeface="Arial" panose="020B0604020202020204" pitchFamily="34" charset="0"/>
              </a:rPr>
              <a:t>Recipes are themed, contain either a vegetable or fruit, and are easy to prepare in minimal time</a:t>
            </a:r>
          </a:p>
          <a:p>
            <a:pPr>
              <a:buClr>
                <a:srgbClr val="E41617"/>
              </a:buClr>
              <a:defRPr/>
            </a:pPr>
            <a:endParaRPr lang="en-US" sz="900" dirty="0">
              <a:latin typeface="Arial" panose="020B0604020202020204" pitchFamily="34" charset="0"/>
              <a:cs typeface="Arial" panose="020B0604020202020204" pitchFamily="34" charset="0"/>
            </a:endParaRPr>
          </a:p>
          <a:p>
            <a:pPr marL="457200" indent="-457200">
              <a:buClr>
                <a:srgbClr val="E41617"/>
              </a:buClr>
              <a:buFont typeface="Arial" panose="020B0604020202020204" pitchFamily="34" charset="0"/>
              <a:buChar char="•"/>
              <a:defRPr/>
            </a:pPr>
            <a:r>
              <a:rPr lang="en-US" sz="2800" dirty="0">
                <a:latin typeface="Arial" panose="020B0604020202020204" pitchFamily="34" charset="0"/>
                <a:cs typeface="Arial" panose="020B0604020202020204" pitchFamily="34" charset="0"/>
              </a:rPr>
              <a:t>Limited equipment required - no oven needed</a:t>
            </a:r>
          </a:p>
          <a:p>
            <a:pPr marL="457200" indent="-457200">
              <a:buClr>
                <a:srgbClr val="E41617"/>
              </a:buClr>
              <a:buFont typeface="Arial" panose="020B0604020202020204" pitchFamily="34" charset="0"/>
              <a:buChar char="•"/>
              <a:defRPr/>
            </a:pPr>
            <a:endParaRPr lang="en-US" sz="2800" dirty="0">
              <a:latin typeface="Arial" panose="020B0604020202020204" pitchFamily="34" charset="0"/>
              <a:cs typeface="Arial" panose="020B0604020202020204" pitchFamily="34" charset="0"/>
            </a:endParaRPr>
          </a:p>
          <a:p>
            <a:pPr algn="ctr">
              <a:buClr>
                <a:srgbClr val="E41617"/>
              </a:buClr>
              <a:defRPr/>
            </a:pPr>
            <a:r>
              <a:rPr lang="en-US" sz="2800" dirty="0">
                <a:latin typeface="Arial" panose="020B0604020202020204" pitchFamily="34" charset="0"/>
                <a:cs typeface="Arial" panose="020B0604020202020204" pitchFamily="34" charset="0"/>
              </a:rPr>
              <a:t> </a:t>
            </a:r>
            <a:r>
              <a:rPr lang="en-CA" sz="3200" b="1" dirty="0">
                <a:solidFill>
                  <a:srgbClr val="E41617"/>
                </a:solidFill>
                <a:latin typeface="Arial" panose="020B0604020202020204" pitchFamily="34" charset="0"/>
                <a:cs typeface="Arial" panose="020B0604020202020204" pitchFamily="34" charset="0"/>
              </a:rPr>
              <a:t>For each recipe:</a:t>
            </a:r>
          </a:p>
          <a:p>
            <a:pPr>
              <a:buClr>
                <a:srgbClr val="FF0000"/>
              </a:buClr>
              <a:defRPr/>
            </a:pPr>
            <a:endParaRPr lang="en-CA" sz="2800" b="1" dirty="0">
              <a:solidFill>
                <a:srgbClr val="E41617"/>
              </a:solidFill>
              <a:latin typeface="Arial" panose="020B0604020202020204" pitchFamily="34" charset="0"/>
              <a:cs typeface="Arial" panose="020B0604020202020204" pitchFamily="34" charset="0"/>
            </a:endParaRPr>
          </a:p>
          <a:p>
            <a:pPr marL="515938" lvl="1" indent="-457200">
              <a:buClr>
                <a:srgbClr val="E41617"/>
              </a:buClr>
              <a:buFont typeface="Arial" panose="020B0604020202020204" pitchFamily="34" charset="0"/>
              <a:buChar char="•"/>
              <a:defRPr/>
            </a:pPr>
            <a:r>
              <a:rPr lang="en-CA" sz="2800" dirty="0">
                <a:latin typeface="Arial" panose="020B0604020202020204" pitchFamily="34" charset="0"/>
                <a:cs typeface="Arial" panose="020B0604020202020204" pitchFamily="34" charset="0"/>
              </a:rPr>
              <a:t>Shopping lists included</a:t>
            </a:r>
          </a:p>
          <a:p>
            <a:pPr marL="58738" lvl="1">
              <a:buClr>
                <a:srgbClr val="E41617"/>
              </a:buClr>
              <a:defRPr/>
            </a:pPr>
            <a:endParaRPr lang="en-CA" sz="1100" dirty="0">
              <a:latin typeface="Arial" panose="020B0604020202020204" pitchFamily="34" charset="0"/>
              <a:cs typeface="Arial" panose="020B0604020202020204" pitchFamily="34" charset="0"/>
            </a:endParaRPr>
          </a:p>
          <a:p>
            <a:pPr marL="515938" lvl="1" indent="-457200">
              <a:buClr>
                <a:srgbClr val="E41617"/>
              </a:buClr>
              <a:buFont typeface="Arial" panose="020B0604020202020204" pitchFamily="34" charset="0"/>
              <a:buChar char="•"/>
              <a:defRPr/>
            </a:pPr>
            <a:r>
              <a:rPr lang="en-CA" sz="2800" dirty="0">
                <a:latin typeface="Arial" panose="020B0604020202020204" pitchFamily="34" charset="0"/>
                <a:cs typeface="Arial" panose="020B0604020202020204" pitchFamily="34" charset="0"/>
              </a:rPr>
              <a:t>Equipment lists included</a:t>
            </a:r>
          </a:p>
          <a:p>
            <a:pPr marL="457200" indent="-457200">
              <a:buClr>
                <a:srgbClr val="FF0000"/>
              </a:buClr>
              <a:buFont typeface="Arial" panose="020B0604020202020204" pitchFamily="34" charset="0"/>
              <a:buChar char="•"/>
              <a:defRPr/>
            </a:pPr>
            <a:endParaRPr lang="en-US" sz="2800" dirty="0">
              <a:latin typeface="Arial" panose="020B0604020202020204" pitchFamily="34" charset="0"/>
              <a:cs typeface="Arial" panose="020B0604020202020204" pitchFamily="34" charset="0"/>
            </a:endParaRPr>
          </a:p>
          <a:p>
            <a:pPr marL="457200" indent="-457200">
              <a:buClr>
                <a:srgbClr val="FF0000"/>
              </a:buClr>
              <a:buFont typeface="Arial" panose="020B0604020202020204" pitchFamily="34" charset="0"/>
              <a:buChar char="•"/>
              <a:defRPr/>
            </a:pPr>
            <a:endParaRPr lang="en-US" sz="28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5BF4448-A770-4B95-A701-F1CD1BE197B4}"/>
              </a:ext>
            </a:extLst>
          </p:cNvPr>
          <p:cNvPicPr>
            <a:picLocks noChangeAspect="1"/>
          </p:cNvPicPr>
          <p:nvPr/>
        </p:nvPicPr>
        <p:blipFill>
          <a:blip r:embed="rId6"/>
          <a:stretch>
            <a:fillRect/>
          </a:stretch>
        </p:blipFill>
        <p:spPr>
          <a:xfrm>
            <a:off x="10212" y="2313873"/>
            <a:ext cx="3188484" cy="2219136"/>
          </a:xfrm>
          <a:prstGeom prst="rect">
            <a:avLst/>
          </a:prstGeom>
        </p:spPr>
      </p:pic>
      <p:pic>
        <p:nvPicPr>
          <p:cNvPr id="4" name="Picture 6" descr="Logo&#10;&#10;Description automatically generated">
            <a:extLst>
              <a:ext uri="{FF2B5EF4-FFF2-40B4-BE49-F238E27FC236}">
                <a16:creationId xmlns:a16="http://schemas.microsoft.com/office/drawing/2014/main" id="{BB167EAE-1774-60CD-389F-DE1E853FA0A2}"/>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2" name="Audio 1">
            <a:hlinkClick r:id="" action="ppaction://media"/>
            <a:extLst>
              <a:ext uri="{FF2B5EF4-FFF2-40B4-BE49-F238E27FC236}">
                <a16:creationId xmlns:a16="http://schemas.microsoft.com/office/drawing/2014/main" id="{CDD16488-C880-452F-9987-A9E4114BFAD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70168043"/>
      </p:ext>
    </p:extLst>
  </p:cSld>
  <p:clrMapOvr>
    <a:masterClrMapping/>
  </p:clrMapOvr>
  <mc:AlternateContent xmlns:mc="http://schemas.openxmlformats.org/markup-compatibility/2006" xmlns:p14="http://schemas.microsoft.com/office/powerpoint/2010/main">
    <mc:Choice Requires="p14">
      <p:transition spd="slow" p14:dur="2000" advTm="28540"/>
    </mc:Choice>
    <mc:Fallback xmlns="">
      <p:transition spd="slow" advTm="28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E5D65A1-02F9-440D-AACB-4D0D84D426BA}"/>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3">
            <a:extLst>
              <a:ext uri="{FF2B5EF4-FFF2-40B4-BE49-F238E27FC236}">
                <a16:creationId xmlns:a16="http://schemas.microsoft.com/office/drawing/2014/main" id="{B435D3A6-9A32-41D8-B5DE-905291A6D53F}"/>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Cooking Sessions</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2FFE18E1-2CCF-4C06-8AE1-EBDB1F264C8D}"/>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4" name="Picture 13">
            <a:extLst>
              <a:ext uri="{FF2B5EF4-FFF2-40B4-BE49-F238E27FC236}">
                <a16:creationId xmlns:a16="http://schemas.microsoft.com/office/drawing/2014/main" id="{E6EB6C96-EA3B-414E-BE66-77B1114E78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sp>
        <p:nvSpPr>
          <p:cNvPr id="3" name="Rectangle 2">
            <a:extLst>
              <a:ext uri="{FF2B5EF4-FFF2-40B4-BE49-F238E27FC236}">
                <a16:creationId xmlns:a16="http://schemas.microsoft.com/office/drawing/2014/main" id="{6F925F9B-E39D-45A4-A88D-5B0BFA9B0F27}"/>
              </a:ext>
            </a:extLst>
          </p:cNvPr>
          <p:cNvSpPr/>
          <p:nvPr/>
        </p:nvSpPr>
        <p:spPr>
          <a:xfrm>
            <a:off x="3871773" y="655153"/>
            <a:ext cx="7692279" cy="4909036"/>
          </a:xfrm>
          <a:prstGeom prst="rect">
            <a:avLst/>
          </a:prstGeom>
        </p:spPr>
        <p:txBody>
          <a:bodyPr wrap="square">
            <a:spAutoFit/>
          </a:bodyPr>
          <a:lstStyle/>
          <a:p>
            <a:pPr algn="ctr">
              <a:spcBef>
                <a:spcPts val="600"/>
              </a:spcBef>
              <a:spcAft>
                <a:spcPts val="1200"/>
              </a:spcAft>
              <a:buClr>
                <a:srgbClr val="ED1B24"/>
              </a:buClr>
            </a:pPr>
            <a:r>
              <a:rPr lang="en-CA" sz="3200" b="1">
                <a:solidFill>
                  <a:srgbClr val="E41617"/>
                </a:solidFill>
                <a:latin typeface="Arial" panose="020B0604020202020204" pitchFamily="34" charset="0"/>
                <a:cs typeface="Arial" panose="020B0604020202020204" pitchFamily="34" charset="0"/>
              </a:rPr>
              <a:t>Six themed cooking sessions:</a:t>
            </a:r>
          </a:p>
          <a:p>
            <a:pPr algn="ctr">
              <a:spcBef>
                <a:spcPts val="600"/>
              </a:spcBef>
              <a:spcAft>
                <a:spcPts val="1200"/>
              </a:spcAft>
              <a:buClr>
                <a:srgbClr val="ED1B24"/>
              </a:buClr>
            </a:pPr>
            <a:endParaRPr lang="en-CA" sz="800" b="1">
              <a:solidFill>
                <a:srgbClr val="E41617"/>
              </a:solidFill>
              <a:latin typeface="Arial" panose="020B0604020202020204" pitchFamily="34" charset="0"/>
              <a:cs typeface="Arial" panose="020B0604020202020204" pitchFamily="34" charset="0"/>
            </a:endParaRPr>
          </a:p>
          <a:p>
            <a:pPr marL="457200" indent="-457200">
              <a:spcBef>
                <a:spcPts val="600"/>
              </a:spcBef>
              <a:spcAft>
                <a:spcPts val="12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Begin with Breakfast</a:t>
            </a:r>
          </a:p>
          <a:p>
            <a:pPr marL="457200" indent="-457200">
              <a:spcBef>
                <a:spcPts val="600"/>
              </a:spcBef>
              <a:spcAft>
                <a:spcPts val="12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Versatile Veggies</a:t>
            </a:r>
          </a:p>
          <a:p>
            <a:pPr marL="457200" indent="-457200">
              <a:spcBef>
                <a:spcPts val="600"/>
              </a:spcBef>
              <a:spcAft>
                <a:spcPts val="12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Dinner Delights</a:t>
            </a:r>
          </a:p>
          <a:p>
            <a:pPr marL="457200" indent="-457200">
              <a:spcBef>
                <a:spcPts val="600"/>
              </a:spcBef>
              <a:spcAft>
                <a:spcPts val="12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Spice it Up!</a:t>
            </a:r>
          </a:p>
          <a:p>
            <a:pPr marL="457200" indent="-457200">
              <a:spcBef>
                <a:spcPts val="600"/>
              </a:spcBef>
              <a:spcAft>
                <a:spcPts val="12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Winning Weekends </a:t>
            </a:r>
          </a:p>
          <a:p>
            <a:pPr marL="457200" indent="-457200">
              <a:spcBef>
                <a:spcPts val="600"/>
              </a:spcBef>
              <a:spcAft>
                <a:spcPts val="12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Fabulous Fruit </a:t>
            </a:r>
          </a:p>
        </p:txBody>
      </p:sp>
      <p:pic>
        <p:nvPicPr>
          <p:cNvPr id="7" name="Picture 6">
            <a:extLst>
              <a:ext uri="{FF2B5EF4-FFF2-40B4-BE49-F238E27FC236}">
                <a16:creationId xmlns:a16="http://schemas.microsoft.com/office/drawing/2014/main" id="{29014E3A-F280-4F6E-9A65-7277ACEA252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844589" y="1771650"/>
            <a:ext cx="3719463" cy="3602455"/>
          </a:xfrm>
          <a:prstGeom prst="rect">
            <a:avLst/>
          </a:prstGeom>
          <a:noFill/>
          <a:ln>
            <a:noFill/>
          </a:ln>
        </p:spPr>
      </p:pic>
      <p:pic>
        <p:nvPicPr>
          <p:cNvPr id="8" name="Picture 7">
            <a:extLst>
              <a:ext uri="{FF2B5EF4-FFF2-40B4-BE49-F238E27FC236}">
                <a16:creationId xmlns:a16="http://schemas.microsoft.com/office/drawing/2014/main" id="{00F9BB18-2A9B-4BBA-BAC8-FE96D8EF7457}"/>
              </a:ext>
            </a:extLst>
          </p:cNvPr>
          <p:cNvPicPr>
            <a:picLocks noChangeAspect="1"/>
          </p:cNvPicPr>
          <p:nvPr/>
        </p:nvPicPr>
        <p:blipFill>
          <a:blip r:embed="rId7"/>
          <a:stretch>
            <a:fillRect/>
          </a:stretch>
        </p:blipFill>
        <p:spPr>
          <a:xfrm>
            <a:off x="10212" y="2313873"/>
            <a:ext cx="3188484" cy="2219136"/>
          </a:xfrm>
          <a:prstGeom prst="rect">
            <a:avLst/>
          </a:prstGeom>
        </p:spPr>
      </p:pic>
      <p:pic>
        <p:nvPicPr>
          <p:cNvPr id="4" name="Picture 6" descr="Logo&#10;&#10;Description automatically generated">
            <a:extLst>
              <a:ext uri="{FF2B5EF4-FFF2-40B4-BE49-F238E27FC236}">
                <a16:creationId xmlns:a16="http://schemas.microsoft.com/office/drawing/2014/main" id="{0F483E4F-0BEA-BC6E-DF5C-209B5F0F0115}"/>
              </a:ext>
            </a:extLst>
          </p:cNvPr>
          <p:cNvPicPr>
            <a:picLocks noChangeAspect="1"/>
          </p:cNvPicPr>
          <p:nvPr/>
        </p:nvPicPr>
        <p:blipFill>
          <a:blip r:embed="rId8"/>
          <a:stretch>
            <a:fillRect/>
          </a:stretch>
        </p:blipFill>
        <p:spPr>
          <a:xfrm>
            <a:off x="788933" y="5819682"/>
            <a:ext cx="1615966" cy="919843"/>
          </a:xfrm>
          <a:prstGeom prst="rect">
            <a:avLst/>
          </a:prstGeom>
        </p:spPr>
      </p:pic>
      <p:pic>
        <p:nvPicPr>
          <p:cNvPr id="6" name="Audio 5">
            <a:hlinkClick r:id="" action="ppaction://media"/>
            <a:extLst>
              <a:ext uri="{FF2B5EF4-FFF2-40B4-BE49-F238E27FC236}">
                <a16:creationId xmlns:a16="http://schemas.microsoft.com/office/drawing/2014/main" id="{DFA683A0-94CD-44DA-AFD3-895AA1C47FA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6939" y="6221896"/>
            <a:ext cx="406400" cy="406400"/>
          </a:xfrm>
          <a:prstGeom prst="rect">
            <a:avLst/>
          </a:prstGeom>
        </p:spPr>
      </p:pic>
    </p:spTree>
    <p:extLst>
      <p:ext uri="{BB962C8B-B14F-4D97-AF65-F5344CB8AC3E}">
        <p14:creationId xmlns:p14="http://schemas.microsoft.com/office/powerpoint/2010/main" val="126921324"/>
      </p:ext>
    </p:extLst>
  </p:cSld>
  <p:clrMapOvr>
    <a:masterClrMapping/>
  </p:clrMapOvr>
  <mc:AlternateContent xmlns:mc="http://schemas.openxmlformats.org/markup-compatibility/2006" xmlns:p14="http://schemas.microsoft.com/office/powerpoint/2010/main">
    <mc:Choice Requires="p14">
      <p:transition spd="slow" p14:dur="2000" advTm="27927"/>
    </mc:Choice>
    <mc:Fallback xmlns="">
      <p:transition spd="slow" advTm="27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F214E8-6064-4A64-AFAF-4F793969E469}"/>
              </a:ext>
            </a:extLst>
          </p:cNvPr>
          <p:cNvSpPr/>
          <p:nvPr/>
        </p:nvSpPr>
        <p:spPr>
          <a:xfrm rot="16200000">
            <a:off x="-1692592" y="1617092"/>
            <a:ext cx="6858000" cy="3623816"/>
          </a:xfrm>
          <a:prstGeom prst="rect">
            <a:avLst/>
          </a:prstGeom>
          <a:solidFill>
            <a:srgbClr val="E416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7665D5D7-09A7-49A6-B694-E3B3330D621D}"/>
              </a:ext>
            </a:extLst>
          </p:cNvPr>
          <p:cNvSpPr txBox="1">
            <a:spLocks/>
          </p:cNvSpPr>
          <p:nvPr/>
        </p:nvSpPr>
        <p:spPr>
          <a:xfrm>
            <a:off x="3818017" y="335594"/>
            <a:ext cx="8021328" cy="5862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F0000"/>
              </a:buClr>
              <a:buSzTx/>
              <a:buNone/>
              <a:tabLst/>
              <a:defRPr/>
            </a:pPr>
            <a:r>
              <a:rPr kumimoji="0" lang="en-CA" sz="3200" b="1" i="0" u="none" strike="noStrike" kern="1200" cap="none" spc="0" normalizeH="0" baseline="0" noProof="0">
                <a:ln>
                  <a:noFill/>
                </a:ln>
                <a:solidFill>
                  <a:srgbClr val="E41617"/>
                </a:solidFill>
                <a:effectLst/>
                <a:uLnTx/>
                <a:uFillTx/>
                <a:latin typeface="Arial" panose="020B0604020202020204" pitchFamily="34" charset="0"/>
                <a:cs typeface="Arial" panose="020B0604020202020204" pitchFamily="34" charset="0"/>
              </a:rPr>
              <a:t>Sampling:</a:t>
            </a:r>
          </a:p>
          <a:p>
            <a:pPr marR="0" lvl="0" algn="l" defTabSz="914400" rtl="0" eaLnBrk="1" fontAlgn="auto" latinLnBrk="0" hangingPunct="1">
              <a:lnSpc>
                <a:spcPct val="90000"/>
              </a:lnSpc>
              <a:spcBef>
                <a:spcPts val="1000"/>
              </a:spcBef>
              <a:spcAft>
                <a:spcPts val="0"/>
              </a:spcAft>
              <a:buClr>
                <a:srgbClr val="E41617"/>
              </a:buClr>
              <a:buSzTx/>
              <a:tabLst/>
              <a:defRPr/>
            </a:pPr>
            <a:r>
              <a:rPr lang="en-CA">
                <a:solidFill>
                  <a:srgbClr val="000000"/>
                </a:solidFill>
                <a:latin typeface="Arial" panose="020B0604020202020204" pitchFamily="34" charset="0"/>
                <a:cs typeface="Arial" panose="020B0604020202020204" pitchFamily="34" charset="0"/>
              </a:rPr>
              <a:t>P</a:t>
            </a:r>
            <a:r>
              <a:rPr lang="en-CA" noProof="0" err="1">
                <a:solidFill>
                  <a:srgbClr val="000000"/>
                </a:solidFill>
                <a:latin typeface="Arial" panose="020B0604020202020204" pitchFamily="34" charset="0"/>
                <a:cs typeface="Arial" panose="020B0604020202020204" pitchFamily="34" charset="0"/>
              </a:rPr>
              <a:t>articipants</a:t>
            </a:r>
            <a:r>
              <a:rPr lang="en-CA" noProof="0">
                <a:solidFill>
                  <a:srgbClr val="000000"/>
                </a:solidFill>
                <a:latin typeface="Arial" panose="020B0604020202020204" pitchFamily="34" charset="0"/>
                <a:cs typeface="Arial" panose="020B0604020202020204" pitchFamily="34" charset="0"/>
              </a:rPr>
              <a:t> can try food once </a:t>
            </a:r>
            <a:r>
              <a:rPr lang="en-CA">
                <a:solidFill>
                  <a:srgbClr val="000000"/>
                </a:solidFill>
                <a:latin typeface="Arial" panose="020B0604020202020204" pitchFamily="34" charset="0"/>
                <a:cs typeface="Arial" panose="020B0604020202020204" pitchFamily="34" charset="0"/>
              </a:rPr>
              <a:t>it’s all</a:t>
            </a:r>
            <a:r>
              <a:rPr lang="en-CA" noProof="0">
                <a:solidFill>
                  <a:srgbClr val="000000"/>
                </a:solidFill>
                <a:latin typeface="Arial" panose="020B0604020202020204" pitchFamily="34" charset="0"/>
                <a:cs typeface="Arial" panose="020B0604020202020204" pitchFamily="34" charset="0"/>
              </a:rPr>
              <a:t> prepared</a:t>
            </a:r>
          </a:p>
          <a:p>
            <a:pPr marR="0" lvl="0" algn="l" defTabSz="914400" rtl="0" eaLnBrk="1" fontAlgn="auto" latinLnBrk="0" hangingPunct="1">
              <a:lnSpc>
                <a:spcPct val="90000"/>
              </a:lnSpc>
              <a:spcBef>
                <a:spcPts val="1000"/>
              </a:spcBef>
              <a:spcAft>
                <a:spcPts val="0"/>
              </a:spcAft>
              <a:buClr>
                <a:srgbClr val="E41617"/>
              </a:buClr>
              <a:buSzTx/>
              <a:tabLst/>
              <a:defRPr/>
            </a:pPr>
            <a:r>
              <a:rPr kumimoji="0" lang="en-CA"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Allow </a:t>
            </a:r>
            <a:r>
              <a:rPr lang="en-CA">
                <a:solidFill>
                  <a:srgbClr val="000000"/>
                </a:solidFill>
                <a:latin typeface="Arial" panose="020B0604020202020204" pitchFamily="34" charset="0"/>
                <a:cs typeface="Arial" panose="020B0604020202020204" pitchFamily="34" charset="0"/>
              </a:rPr>
              <a:t>p</a:t>
            </a:r>
            <a:r>
              <a:rPr kumimoji="0" lang="en-CA" b="0"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articipants</a:t>
            </a:r>
            <a:r>
              <a:rPr kumimoji="0" lang="en-CA"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to decide whether or not they want to taste the food</a:t>
            </a:r>
          </a:p>
          <a:p>
            <a:pPr marR="0" lvl="0" algn="l" defTabSz="914400" rtl="0" eaLnBrk="1" fontAlgn="auto" latinLnBrk="0" hangingPunct="1">
              <a:lnSpc>
                <a:spcPct val="90000"/>
              </a:lnSpc>
              <a:spcBef>
                <a:spcPts val="1000"/>
              </a:spcBef>
              <a:spcAft>
                <a:spcPts val="0"/>
              </a:spcAft>
              <a:buClr>
                <a:srgbClr val="E41617"/>
              </a:buClr>
              <a:buSzTx/>
              <a:tabLst/>
              <a:defRPr/>
            </a:pPr>
            <a:r>
              <a:rPr kumimoji="0" lang="en-CA"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Create a positive tasting/eating environment:</a:t>
            </a:r>
          </a:p>
          <a:p>
            <a:pPr marL="914400" lvl="1" indent="-457200">
              <a:spcBef>
                <a:spcPts val="1000"/>
              </a:spcBef>
              <a:buClr>
                <a:srgbClr val="E41617"/>
              </a:buClr>
              <a:buFont typeface="Wingdings" panose="05000000000000000000" pitchFamily="2" charset="2"/>
              <a:buChar char="ü"/>
              <a:defRPr/>
            </a:pPr>
            <a:r>
              <a:rPr lang="en-CA">
                <a:solidFill>
                  <a:srgbClr val="000000"/>
                </a:solidFill>
                <a:latin typeface="Arial" panose="020B0604020202020204" pitchFamily="34" charset="0"/>
                <a:cs typeface="Arial" panose="020B0604020202020204" pitchFamily="34" charset="0"/>
              </a:rPr>
              <a:t>Have participants plate food in an appealing way</a:t>
            </a:r>
          </a:p>
          <a:p>
            <a:pPr marL="914400" lvl="1" indent="-457200">
              <a:spcBef>
                <a:spcPts val="1000"/>
              </a:spcBef>
              <a:buClr>
                <a:srgbClr val="E41617"/>
              </a:buClr>
              <a:buFont typeface="Wingdings" panose="05000000000000000000" pitchFamily="2" charset="2"/>
              <a:buChar char="ü"/>
              <a:defRPr/>
            </a:pPr>
            <a:r>
              <a:rPr lang="en-CA">
                <a:solidFill>
                  <a:srgbClr val="000000"/>
                </a:solidFill>
                <a:latin typeface="Arial" panose="020B0604020202020204" pitchFamily="34" charset="0"/>
                <a:cs typeface="Arial" panose="020B0604020202020204" pitchFamily="34" charset="0"/>
              </a:rPr>
              <a:t>Set up tasting table to look attractive (e.g., tablecloth, sampling plates/bowls, cutlery, etc.)</a:t>
            </a:r>
          </a:p>
          <a:p>
            <a:pPr marL="914400" lvl="1" indent="-457200">
              <a:spcBef>
                <a:spcPts val="1000"/>
              </a:spcBef>
              <a:buClr>
                <a:srgbClr val="E41617"/>
              </a:buClr>
              <a:buFont typeface="Wingdings" panose="05000000000000000000" pitchFamily="2" charset="2"/>
              <a:buChar char="ü"/>
              <a:defRPr/>
            </a:pPr>
            <a:r>
              <a:rPr kumimoji="0" lang="en-CA"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Provide a water pitcher </a:t>
            </a:r>
            <a:r>
              <a:rPr lang="en-CA">
                <a:solidFill>
                  <a:srgbClr val="000000"/>
                </a:solidFill>
                <a:latin typeface="Arial" panose="020B0604020202020204" pitchFamily="34" charset="0"/>
                <a:cs typeface="Arial" panose="020B0604020202020204" pitchFamily="34" charset="0"/>
              </a:rPr>
              <a:t>when sampling foods</a:t>
            </a:r>
            <a:endParaRPr kumimoji="0" lang="en-CA"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FF0000"/>
              </a:buClr>
              <a:buSzTx/>
              <a:buNone/>
              <a:tabLst/>
              <a:defRPr/>
            </a:pPr>
            <a:endParaRPr kumimoji="0" lang="en-CA" sz="3000" b="0" i="0" u="none" strike="noStrike" kern="1200" cap="none" spc="0" normalizeH="0" baseline="0" noProof="0">
              <a:ln>
                <a:noFill/>
              </a:ln>
              <a:solidFill>
                <a:srgbClr val="000000"/>
              </a:solidFill>
              <a:effectLst/>
              <a:uLnTx/>
              <a:uFillTx/>
              <a:latin typeface="Tw Cen MT (Body)"/>
              <a:cs typeface="Arial" pitchFamily="34" charset="0"/>
            </a:endParaRPr>
          </a:p>
        </p:txBody>
      </p:sp>
      <p:pic>
        <p:nvPicPr>
          <p:cNvPr id="9" name="Picture 3">
            <a:extLst>
              <a:ext uri="{FF2B5EF4-FFF2-40B4-BE49-F238E27FC236}">
                <a16:creationId xmlns:a16="http://schemas.microsoft.com/office/drawing/2014/main" id="{26A29CF4-B1CF-46B7-9839-4C09ADB485B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9203" y="4532657"/>
            <a:ext cx="2438955" cy="211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8D05BD92-EDBE-4E20-BB76-92CAF96E4D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655" y="5213129"/>
            <a:ext cx="2499365" cy="606553"/>
          </a:xfrm>
          <a:prstGeom prst="rect">
            <a:avLst/>
          </a:prstGeom>
        </p:spPr>
      </p:pic>
      <p:sp>
        <p:nvSpPr>
          <p:cNvPr id="11" name="Title 1">
            <a:extLst>
              <a:ext uri="{FF2B5EF4-FFF2-40B4-BE49-F238E27FC236}">
                <a16:creationId xmlns:a16="http://schemas.microsoft.com/office/drawing/2014/main" id="{B102B462-3235-4B5E-A890-DB5493F6269E}"/>
              </a:ext>
            </a:extLst>
          </p:cNvPr>
          <p:cNvSpPr txBox="1">
            <a:spLocks/>
          </p:cNvSpPr>
          <p:nvPr/>
        </p:nvSpPr>
        <p:spPr>
          <a:xfrm>
            <a:off x="517891" y="324862"/>
            <a:ext cx="2362874" cy="1241469"/>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n-CA" sz="3200" b="1" cap="none">
                <a:solidFill>
                  <a:schemeClr val="bg1"/>
                </a:solidFill>
                <a:latin typeface="Arial" panose="020B0604020202020204" pitchFamily="34" charset="0"/>
                <a:cs typeface="Arial" panose="020B0604020202020204" pitchFamily="34" charset="0"/>
              </a:rPr>
              <a:t>Cooking Sessions</a:t>
            </a:r>
            <a:endParaRPr lang="en-US" sz="3200" b="1" cap="none">
              <a:solidFill>
                <a:schemeClr val="bg1"/>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6958C160-F349-4715-ABE3-364030B0AC01}"/>
              </a:ext>
            </a:extLst>
          </p:cNvPr>
          <p:cNvCxnSpPr>
            <a:cxnSpLocks/>
          </p:cNvCxnSpPr>
          <p:nvPr/>
        </p:nvCxnSpPr>
        <p:spPr>
          <a:xfrm flipV="1">
            <a:off x="352655" y="1794993"/>
            <a:ext cx="2644793"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3" name="Picture 12">
            <a:extLst>
              <a:ext uri="{FF2B5EF4-FFF2-40B4-BE49-F238E27FC236}">
                <a16:creationId xmlns:a16="http://schemas.microsoft.com/office/drawing/2014/main" id="{F4055522-A2EF-4A1D-82A9-619E956B3CF2}"/>
              </a:ext>
            </a:extLst>
          </p:cNvPr>
          <p:cNvPicPr>
            <a:picLocks noChangeAspect="1"/>
          </p:cNvPicPr>
          <p:nvPr/>
        </p:nvPicPr>
        <p:blipFill>
          <a:blip r:embed="rId7"/>
          <a:stretch>
            <a:fillRect/>
          </a:stretch>
        </p:blipFill>
        <p:spPr>
          <a:xfrm>
            <a:off x="173331" y="2319432"/>
            <a:ext cx="3188484" cy="2219136"/>
          </a:xfrm>
          <a:prstGeom prst="rect">
            <a:avLst/>
          </a:prstGeom>
        </p:spPr>
      </p:pic>
      <p:pic>
        <p:nvPicPr>
          <p:cNvPr id="3" name="Picture 6" descr="Logo&#10;&#10;Description automatically generated">
            <a:extLst>
              <a:ext uri="{FF2B5EF4-FFF2-40B4-BE49-F238E27FC236}">
                <a16:creationId xmlns:a16="http://schemas.microsoft.com/office/drawing/2014/main" id="{964B6E20-0EBF-6B0A-8EFE-225B66C00A75}"/>
              </a:ext>
            </a:extLst>
          </p:cNvPr>
          <p:cNvPicPr>
            <a:picLocks noChangeAspect="1"/>
          </p:cNvPicPr>
          <p:nvPr/>
        </p:nvPicPr>
        <p:blipFill>
          <a:blip r:embed="rId8"/>
          <a:stretch>
            <a:fillRect/>
          </a:stretch>
        </p:blipFill>
        <p:spPr>
          <a:xfrm>
            <a:off x="891345" y="5819682"/>
            <a:ext cx="1615966" cy="919843"/>
          </a:xfrm>
          <a:prstGeom prst="rect">
            <a:avLst/>
          </a:prstGeom>
        </p:spPr>
      </p:pic>
      <p:pic>
        <p:nvPicPr>
          <p:cNvPr id="7" name="Audio 6">
            <a:hlinkClick r:id="" action="ppaction://media"/>
            <a:extLst>
              <a:ext uri="{FF2B5EF4-FFF2-40B4-BE49-F238E27FC236}">
                <a16:creationId xmlns:a16="http://schemas.microsoft.com/office/drawing/2014/main" id="{ED9E5724-FA75-4162-8C9A-6CBACF47107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85447196"/>
      </p:ext>
    </p:extLst>
  </p:cSld>
  <p:clrMapOvr>
    <a:masterClrMapping/>
  </p:clrMapOvr>
  <mc:AlternateContent xmlns:mc="http://schemas.openxmlformats.org/markup-compatibility/2006" xmlns:p14="http://schemas.microsoft.com/office/powerpoint/2010/main">
    <mc:Choice Requires="p14">
      <p:transition spd="slow" p14:dur="2000" advTm="38512"/>
    </mc:Choice>
    <mc:Fallback xmlns="">
      <p:transition spd="slow" advTm="38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CE09D9-D2A7-4884-AD1B-40107437360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FF0000"/>
              </a:solidFill>
            </a:endParaRPr>
          </a:p>
        </p:txBody>
      </p:sp>
      <p:pic>
        <p:nvPicPr>
          <p:cNvPr id="12" name="Picture 11">
            <a:extLst>
              <a:ext uri="{FF2B5EF4-FFF2-40B4-BE49-F238E27FC236}">
                <a16:creationId xmlns:a16="http://schemas.microsoft.com/office/drawing/2014/main" id="{4E82143F-1578-4738-A307-32636CD7FA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sp>
        <p:nvSpPr>
          <p:cNvPr id="2" name="Title 1">
            <a:extLst>
              <a:ext uri="{FF2B5EF4-FFF2-40B4-BE49-F238E27FC236}">
                <a16:creationId xmlns:a16="http://schemas.microsoft.com/office/drawing/2014/main" id="{365D814B-DADC-4FA1-B642-D6BC08D634A7}"/>
              </a:ext>
            </a:extLst>
          </p:cNvPr>
          <p:cNvSpPr>
            <a:spLocks noGrp="1"/>
          </p:cNvSpPr>
          <p:nvPr>
            <p:ph type="title"/>
          </p:nvPr>
        </p:nvSpPr>
        <p:spPr>
          <a:xfrm>
            <a:off x="4054109" y="-6358"/>
            <a:ext cx="7754973" cy="4674787"/>
          </a:xfrm>
        </p:spPr>
        <p:txBody>
          <a:bodyPr>
            <a:normAutofit/>
          </a:bodyPr>
          <a:lstStyle/>
          <a:p>
            <a:pPr algn="ctr"/>
            <a:r>
              <a:rPr lang="en-CA" sz="3200" b="1" cap="none" dirty="0">
                <a:solidFill>
                  <a:srgbClr val="E41617"/>
                </a:solidFill>
                <a:latin typeface="Arial" panose="020B0604020202020204" pitchFamily="34" charset="0"/>
                <a:cs typeface="Arial" panose="020B0604020202020204" pitchFamily="34" charset="0"/>
              </a:rPr>
              <a:t>Congratulations!</a:t>
            </a:r>
            <a:br>
              <a:rPr lang="en-CA" sz="3200" b="1" cap="none" dirty="0">
                <a:solidFill>
                  <a:srgbClr val="FF0000"/>
                </a:solidFill>
                <a:latin typeface="Arial" panose="020B0604020202020204" pitchFamily="34" charset="0"/>
                <a:cs typeface="Arial" panose="020B0604020202020204" pitchFamily="34" charset="0"/>
              </a:rPr>
            </a:br>
            <a:br>
              <a:rPr lang="en-CA" sz="3200" b="1" cap="none" dirty="0">
                <a:solidFill>
                  <a:srgbClr val="FF0000"/>
                </a:solidFill>
                <a:latin typeface="Arial" panose="020B0604020202020204" pitchFamily="34" charset="0"/>
                <a:cs typeface="Arial" panose="020B0604020202020204" pitchFamily="34" charset="0"/>
              </a:rPr>
            </a:br>
            <a:r>
              <a:rPr lang="en-CA" sz="3200" cap="none" dirty="0">
                <a:solidFill>
                  <a:schemeClr val="tx1"/>
                </a:solidFill>
                <a:latin typeface="Arial" panose="020B0604020202020204" pitchFamily="34" charset="0"/>
                <a:cs typeface="Arial" panose="020B0604020202020204" pitchFamily="34" charset="0"/>
              </a:rPr>
              <a:t>You have completed the</a:t>
            </a:r>
            <a:br>
              <a:rPr lang="en-CA" sz="3200" cap="none" dirty="0">
                <a:solidFill>
                  <a:schemeClr val="tx1"/>
                </a:solidFill>
                <a:latin typeface="Arial" panose="020B0604020202020204" pitchFamily="34" charset="0"/>
                <a:cs typeface="Arial" panose="020B0604020202020204" pitchFamily="34" charset="0"/>
              </a:rPr>
            </a:br>
            <a:br>
              <a:rPr lang="en-CA" sz="3200" cap="none" dirty="0">
                <a:solidFill>
                  <a:schemeClr val="tx1"/>
                </a:solidFill>
                <a:latin typeface="Arial" panose="020B0604020202020204" pitchFamily="34" charset="0"/>
                <a:cs typeface="Arial" panose="020B0604020202020204" pitchFamily="34" charset="0"/>
              </a:rPr>
            </a:br>
            <a:br>
              <a:rPr lang="en-CA" sz="3200" cap="none" dirty="0">
                <a:solidFill>
                  <a:schemeClr val="tx1"/>
                </a:solidFill>
                <a:latin typeface="Arial" panose="020B0604020202020204" pitchFamily="34" charset="0"/>
                <a:cs typeface="Arial" panose="020B0604020202020204" pitchFamily="34" charset="0"/>
              </a:rPr>
            </a:br>
            <a:r>
              <a:rPr lang="en-CA" sz="3200" cap="none" dirty="0">
                <a:solidFill>
                  <a:schemeClr val="tx1"/>
                </a:solidFill>
                <a:latin typeface="Arial" panose="020B0604020202020204" pitchFamily="34" charset="0"/>
                <a:cs typeface="Arial" panose="020B0604020202020204" pitchFamily="34" charset="0"/>
              </a:rPr>
              <a:t> online training module!</a:t>
            </a:r>
            <a:br>
              <a:rPr lang="en-CA" sz="3200" cap="none" dirty="0">
                <a:solidFill>
                  <a:schemeClr val="tx1"/>
                </a:solidFill>
                <a:latin typeface="Arial" panose="020B0604020202020204" pitchFamily="34" charset="0"/>
                <a:cs typeface="Arial" panose="020B0604020202020204" pitchFamily="34" charset="0"/>
              </a:rPr>
            </a:br>
            <a:br>
              <a:rPr lang="en-CA" sz="3200" cap="none" dirty="0">
                <a:solidFill>
                  <a:schemeClr val="tx1"/>
                </a:solidFill>
                <a:latin typeface="Arial" panose="020B0604020202020204" pitchFamily="34" charset="0"/>
                <a:cs typeface="Arial" panose="020B0604020202020204" pitchFamily="34" charset="0"/>
              </a:rPr>
            </a:br>
            <a:endParaRPr lang="en-US" sz="3200" cap="none" dirty="0">
              <a:solidFill>
                <a:schemeClr val="tx2"/>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04F52D5-CFFE-484B-BBB1-1AC3157AEA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8207" y="1962366"/>
            <a:ext cx="3686772" cy="769422"/>
          </a:xfrm>
          <a:prstGeom prst="rect">
            <a:avLst/>
          </a:prstGeom>
        </p:spPr>
      </p:pic>
      <p:pic>
        <p:nvPicPr>
          <p:cNvPr id="5" name="Picture 4">
            <a:extLst>
              <a:ext uri="{FF2B5EF4-FFF2-40B4-BE49-F238E27FC236}">
                <a16:creationId xmlns:a16="http://schemas.microsoft.com/office/drawing/2014/main" id="{4256DD1A-3AC2-4C6A-A709-B156B3619A6C}"/>
              </a:ext>
            </a:extLst>
          </p:cNvPr>
          <p:cNvPicPr>
            <a:picLocks noChangeAspect="1"/>
          </p:cNvPicPr>
          <p:nvPr/>
        </p:nvPicPr>
        <p:blipFill>
          <a:blip r:embed="rId7"/>
          <a:stretch>
            <a:fillRect/>
          </a:stretch>
        </p:blipFill>
        <p:spPr>
          <a:xfrm>
            <a:off x="10212" y="1919184"/>
            <a:ext cx="3188484" cy="2225233"/>
          </a:xfrm>
          <a:prstGeom prst="rect">
            <a:avLst/>
          </a:prstGeom>
        </p:spPr>
      </p:pic>
      <p:pic>
        <p:nvPicPr>
          <p:cNvPr id="8" name="Picture 6" descr="Logo&#10;&#10;Description automatically generated">
            <a:extLst>
              <a:ext uri="{FF2B5EF4-FFF2-40B4-BE49-F238E27FC236}">
                <a16:creationId xmlns:a16="http://schemas.microsoft.com/office/drawing/2014/main" id="{8FAFBBDD-7443-651E-5390-A7A517405915}"/>
              </a:ext>
            </a:extLst>
          </p:cNvPr>
          <p:cNvPicPr>
            <a:picLocks noChangeAspect="1"/>
          </p:cNvPicPr>
          <p:nvPr/>
        </p:nvPicPr>
        <p:blipFill>
          <a:blip r:embed="rId8"/>
          <a:stretch>
            <a:fillRect/>
          </a:stretch>
        </p:blipFill>
        <p:spPr>
          <a:xfrm>
            <a:off x="788933" y="5819682"/>
            <a:ext cx="1615966" cy="919843"/>
          </a:xfrm>
          <a:prstGeom prst="rect">
            <a:avLst/>
          </a:prstGeom>
        </p:spPr>
      </p:pic>
      <p:pic>
        <p:nvPicPr>
          <p:cNvPr id="15" name="Audio 14">
            <a:hlinkClick r:id="" action="ppaction://media"/>
            <a:extLst>
              <a:ext uri="{FF2B5EF4-FFF2-40B4-BE49-F238E27FC236}">
                <a16:creationId xmlns:a16="http://schemas.microsoft.com/office/drawing/2014/main" id="{0F652F1A-A8B7-40E1-A39A-3BFEA9DD86E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
        <p:nvSpPr>
          <p:cNvPr id="6" name="Rectangle 5">
            <a:extLst>
              <a:ext uri="{FF2B5EF4-FFF2-40B4-BE49-F238E27FC236}">
                <a16:creationId xmlns:a16="http://schemas.microsoft.com/office/drawing/2014/main" id="{8A3D5213-F072-8A12-CDBC-5A21726CF870}"/>
              </a:ext>
            </a:extLst>
          </p:cNvPr>
          <p:cNvSpPr/>
          <p:nvPr/>
        </p:nvSpPr>
        <p:spPr>
          <a:xfrm>
            <a:off x="4375594" y="3336917"/>
            <a:ext cx="6868582" cy="1661993"/>
          </a:xfrm>
          <a:prstGeom prst="rect">
            <a:avLst/>
          </a:prstGeom>
          <a:ln w="57150" cmpd="sng">
            <a:solidFill>
              <a:srgbClr val="E41617"/>
            </a:solidFill>
          </a:ln>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pPr algn="ctr"/>
            <a:r>
              <a:rPr lang="en-CA" sz="2800" dirty="0">
                <a:latin typeface="Arial"/>
                <a:cs typeface="Arial"/>
              </a:rPr>
              <a:t>Please click the link below to access the quiz:</a:t>
            </a:r>
          </a:p>
          <a:p>
            <a:pPr algn="ctr"/>
            <a:r>
              <a:rPr lang="en-US" sz="2800" dirty="0">
                <a:solidFill>
                  <a:srgbClr val="6B9F25"/>
                </a:solidFill>
                <a:hlinkClick r:id="rId10">
                  <a:extLst>
                    <a:ext uri="{A12FA001-AC4F-418D-AE19-62706E023703}">
                      <ahyp:hlinkClr xmlns:ahyp="http://schemas.microsoft.com/office/drawing/2018/hyperlinkcolor" val="tx"/>
                    </a:ext>
                  </a:extLst>
                </a:hlinkClick>
              </a:rPr>
              <a:t>Let's Get </a:t>
            </a:r>
            <a:r>
              <a:rPr lang="en-US" sz="2800" dirty="0" err="1">
                <a:solidFill>
                  <a:srgbClr val="6B9F25"/>
                </a:solidFill>
                <a:hlinkClick r:id="rId10">
                  <a:extLst>
                    <a:ext uri="{A12FA001-AC4F-418D-AE19-62706E023703}">
                      <ahyp:hlinkClr xmlns:ahyp="http://schemas.microsoft.com/office/drawing/2018/hyperlinkcolor" val="tx"/>
                    </a:ext>
                  </a:extLst>
                </a:hlinkClick>
              </a:rPr>
              <a:t>Cookin</a:t>
            </a:r>
            <a:r>
              <a:rPr lang="en-US" sz="2800" dirty="0">
                <a:solidFill>
                  <a:srgbClr val="6B9F25"/>
                </a:solidFill>
                <a:hlinkClick r:id="rId10">
                  <a:extLst>
                    <a:ext uri="{A12FA001-AC4F-418D-AE19-62706E023703}">
                      <ahyp:hlinkClr xmlns:ahyp="http://schemas.microsoft.com/office/drawing/2018/hyperlinkcolor" val="tx"/>
                    </a:ext>
                  </a:extLst>
                </a:hlinkClick>
              </a:rPr>
              <a:t>' quiz</a:t>
            </a:r>
            <a:endParaRPr lang="en-CA" sz="2800" dirty="0">
              <a:solidFill>
                <a:srgbClr val="6B9F25"/>
              </a:solidFill>
            </a:endParaRPr>
          </a:p>
          <a:p>
            <a:pPr algn="ctr"/>
            <a:endParaRPr lang="en-CA" dirty="0"/>
          </a:p>
        </p:txBody>
      </p:sp>
      <p:sp>
        <p:nvSpPr>
          <p:cNvPr id="10" name="Rectangle 9">
            <a:extLst>
              <a:ext uri="{FF2B5EF4-FFF2-40B4-BE49-F238E27FC236}">
                <a16:creationId xmlns:a16="http://schemas.microsoft.com/office/drawing/2014/main" id="{F014CF68-0979-8F1B-99C8-F3989AA23D3A}"/>
              </a:ext>
            </a:extLst>
          </p:cNvPr>
          <p:cNvSpPr/>
          <p:nvPr/>
        </p:nvSpPr>
        <p:spPr>
          <a:xfrm>
            <a:off x="5604185" y="5513522"/>
            <a:ext cx="4411399" cy="830997"/>
          </a:xfrm>
          <a:prstGeom prst="rect">
            <a:avLst/>
          </a:prstGeom>
        </p:spPr>
        <p:txBody>
          <a:bodyPr wrap="none" lIns="91440" tIns="45720" rIns="91440" bIns="45720" anchor="t">
            <a:spAutoFit/>
          </a:bodyPr>
          <a:lstStyle/>
          <a:p>
            <a:pPr algn="ctr"/>
            <a:r>
              <a:rPr lang="en-CA" sz="2400" dirty="0"/>
              <a:t>For additional questions, </a:t>
            </a:r>
          </a:p>
          <a:p>
            <a:pPr algn="ctr"/>
            <a:r>
              <a:rPr lang="en-CA" sz="2400" dirty="0">
                <a:solidFill>
                  <a:srgbClr val="6B9F25"/>
                </a:solidFill>
                <a:ea typeface="+mn-lt"/>
                <a:cs typeface="+mn-lt"/>
                <a:hlinkClick r:id="rId11">
                  <a:extLst>
                    <a:ext uri="{A12FA001-AC4F-418D-AE19-62706E023703}">
                      <ahyp:hlinkClr xmlns:ahyp="http://schemas.microsoft.com/office/drawing/2018/hyperlinkcolor" val="tx"/>
                    </a:ext>
                  </a:extLst>
                </a:hlinkClick>
              </a:rPr>
              <a:t>healthyeating@swpublichealth.ca</a:t>
            </a:r>
            <a:endParaRPr lang="en-CA" sz="2400" dirty="0">
              <a:solidFill>
                <a:srgbClr val="6B9F25"/>
              </a:solidFill>
              <a:cs typeface="Arial"/>
            </a:endParaRPr>
          </a:p>
        </p:txBody>
      </p:sp>
    </p:spTree>
    <p:extLst>
      <p:ext uri="{BB962C8B-B14F-4D97-AF65-F5344CB8AC3E}">
        <p14:creationId xmlns:p14="http://schemas.microsoft.com/office/powerpoint/2010/main" val="1645566460"/>
      </p:ext>
    </p:extLst>
  </p:cSld>
  <p:clrMapOvr>
    <a:masterClrMapping/>
  </p:clrMapOvr>
  <mc:AlternateContent xmlns:mc="http://schemas.openxmlformats.org/markup-compatibility/2006" xmlns:p14="http://schemas.microsoft.com/office/powerpoint/2010/main">
    <mc:Choice Requires="p14">
      <p:transition spd="slow" p14:dur="2000" advTm="28133"/>
    </mc:Choice>
    <mc:Fallback xmlns="">
      <p:transition spd="slow" advTm="28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F418858-842B-4212-829C-854C9B73567E}"/>
              </a:ext>
            </a:extLst>
          </p:cNvPr>
          <p:cNvGrpSpPr/>
          <p:nvPr/>
        </p:nvGrpSpPr>
        <p:grpSpPr>
          <a:xfrm>
            <a:off x="-159031" y="0"/>
            <a:ext cx="3535654" cy="6858000"/>
            <a:chOff x="-159031" y="0"/>
            <a:chExt cx="3535654" cy="6858000"/>
          </a:xfrm>
        </p:grpSpPr>
        <p:sp>
          <p:nvSpPr>
            <p:cNvPr id="27" name="Rectangle 26">
              <a:extLst>
                <a:ext uri="{FF2B5EF4-FFF2-40B4-BE49-F238E27FC236}">
                  <a16:creationId xmlns:a16="http://schemas.microsoft.com/office/drawing/2014/main" id="{38D327B2-908F-4178-8E72-0F8EF50513A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3189000E-8590-4C0C-8E42-2B473A100454}"/>
                </a:ext>
              </a:extLst>
            </p:cNvPr>
            <p:cNvGrpSpPr/>
            <p:nvPr/>
          </p:nvGrpSpPr>
          <p:grpSpPr>
            <a:xfrm>
              <a:off x="-150347" y="375101"/>
              <a:ext cx="3526970" cy="5441698"/>
              <a:chOff x="-150347" y="375101"/>
              <a:chExt cx="3526970" cy="5441698"/>
            </a:xfrm>
          </p:grpSpPr>
          <p:sp>
            <p:nvSpPr>
              <p:cNvPr id="29" name="Rectangle 3">
                <a:extLst>
                  <a:ext uri="{FF2B5EF4-FFF2-40B4-BE49-F238E27FC236}">
                    <a16:creationId xmlns:a16="http://schemas.microsoft.com/office/drawing/2014/main" id="{91B50DD2-E950-4545-BFAB-A4736D9D68C5}"/>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dirty="0">
                    <a:latin typeface="Arial" panose="020B0604020202020204" pitchFamily="34" charset="0"/>
                    <a:cs typeface="Arial" panose="020B0604020202020204" pitchFamily="34" charset="0"/>
                  </a:rPr>
                  <a:t>Program Rationale</a:t>
                </a:r>
                <a:endParaRPr lang="en-US" altLang="en-US" b="1" dirty="0">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7688B954-4934-4143-81B2-A594448D1AE2}"/>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31" name="Picture 30">
                <a:extLst>
                  <a:ext uri="{FF2B5EF4-FFF2-40B4-BE49-F238E27FC236}">
                    <a16:creationId xmlns:a16="http://schemas.microsoft.com/office/drawing/2014/main" id="{AA9A790A-92CD-47CA-92B9-20D89A58BF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pic>
        <p:nvPicPr>
          <p:cNvPr id="13" name="Picture 12">
            <a:extLst>
              <a:ext uri="{FF2B5EF4-FFF2-40B4-BE49-F238E27FC236}">
                <a16:creationId xmlns:a16="http://schemas.microsoft.com/office/drawing/2014/main" id="{C76CB076-DECE-445B-B15F-EBBE992887C1}"/>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696F2CBF-5A46-6CC6-2084-6F31C5749252}"/>
              </a:ext>
            </a:extLst>
          </p:cNvPr>
          <p:cNvPicPr>
            <a:picLocks noChangeAspect="1"/>
          </p:cNvPicPr>
          <p:nvPr/>
        </p:nvPicPr>
        <p:blipFill>
          <a:blip r:embed="rId7"/>
          <a:stretch>
            <a:fillRect/>
          </a:stretch>
        </p:blipFill>
        <p:spPr>
          <a:xfrm>
            <a:off x="788933" y="5819682"/>
            <a:ext cx="1615966" cy="919843"/>
          </a:xfrm>
          <a:prstGeom prst="rect">
            <a:avLst/>
          </a:prstGeom>
        </p:spPr>
      </p:pic>
      <p:sp>
        <p:nvSpPr>
          <p:cNvPr id="2" name="TextBox 1">
            <a:extLst>
              <a:ext uri="{FF2B5EF4-FFF2-40B4-BE49-F238E27FC236}">
                <a16:creationId xmlns:a16="http://schemas.microsoft.com/office/drawing/2014/main" id="{99117477-FDB4-C512-300A-4317AE716BB7}"/>
              </a:ext>
            </a:extLst>
          </p:cNvPr>
          <p:cNvSpPr txBox="1"/>
          <p:nvPr/>
        </p:nvSpPr>
        <p:spPr>
          <a:xfrm>
            <a:off x="3547979" y="219242"/>
            <a:ext cx="8398041"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ED1B24"/>
                </a:solidFill>
                <a:latin typeface="Arial" panose="020B0604020202020204" pitchFamily="34" charset="0"/>
                <a:cs typeface="Arial" panose="020B0604020202020204" pitchFamily="34" charset="0"/>
              </a:rPr>
              <a:t>Canada’s Food Guide suggests cooking more often and eating with others to help children and youth develop positive eating habits. </a:t>
            </a:r>
          </a:p>
          <a:p>
            <a:pPr algn="ctr"/>
            <a:endParaRPr lang="en-US"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pPr marL="342900" indent="-342900">
              <a:buFont typeface="Arial"/>
              <a:buChar char="•"/>
            </a:pPr>
            <a:r>
              <a:rPr lang="en-US" sz="2400" dirty="0">
                <a:latin typeface="Arial" panose="020B0604020202020204" pitchFamily="34" charset="0"/>
                <a:cs typeface="Arial" panose="020B0604020202020204" pitchFamily="34" charset="0"/>
              </a:rPr>
              <a:t>Eating well is more than the foods we eat; food is social and there are many benefits to eating together  </a:t>
            </a:r>
          </a:p>
          <a:p>
            <a:endParaRPr lang="en-US" dirty="0">
              <a:latin typeface="Arial" panose="020B0604020202020204" pitchFamily="34" charset="0"/>
              <a:cs typeface="Arial" panose="020B0604020202020204" pitchFamily="34" charset="0"/>
            </a:endParaRPr>
          </a:p>
          <a:p>
            <a:pPr marL="342900" indent="-342900">
              <a:buFont typeface="Arial"/>
              <a:buChar char="•"/>
            </a:pPr>
            <a:r>
              <a:rPr lang="en-US" sz="2400" dirty="0">
                <a:latin typeface="Arial" panose="020B0604020202020204" pitchFamily="34" charset="0"/>
                <a:cs typeface="Arial" panose="020B0604020202020204" pitchFamily="34" charset="0"/>
              </a:rPr>
              <a:t>Students are encouraged to sit and eat the food prepared together as part of the program</a:t>
            </a:r>
          </a:p>
          <a:p>
            <a:endParaRPr lang="en-US" dirty="0">
              <a:latin typeface="Arial" panose="020B0604020202020204" pitchFamily="34" charset="0"/>
              <a:cs typeface="Arial" panose="020B0604020202020204" pitchFamily="34" charset="0"/>
            </a:endParaRPr>
          </a:p>
          <a:p>
            <a:pPr marL="342900" indent="-342900">
              <a:buFont typeface="Arial"/>
              <a:buChar char="•"/>
            </a:pPr>
            <a:r>
              <a:rPr lang="en-US" sz="2400" dirty="0">
                <a:latin typeface="Arial" panose="020B0604020202020204" pitchFamily="34" charset="0"/>
                <a:cs typeface="Arial" panose="020B0604020202020204" pitchFamily="34" charset="0"/>
              </a:rPr>
              <a:t>Cooking from scratch is associated with improved intake of vegetables, fruit and whole grains</a:t>
            </a:r>
          </a:p>
          <a:p>
            <a:endParaRPr lang="en-US" dirty="0">
              <a:latin typeface="Arial" panose="020B0604020202020204" pitchFamily="34" charset="0"/>
              <a:cs typeface="Arial" panose="020B0604020202020204" pitchFamily="34" charset="0"/>
            </a:endParaRPr>
          </a:p>
          <a:p>
            <a:pPr marL="342900" indent="-342900">
              <a:buFont typeface="Arial"/>
              <a:buChar char="•"/>
            </a:pPr>
            <a:r>
              <a:rPr lang="en-CA" sz="2400" dirty="0">
                <a:latin typeface="Arial" panose="020B0604020202020204" pitchFamily="34" charset="0"/>
                <a:cs typeface="Arial" panose="020B0604020202020204" pitchFamily="34" charset="0"/>
              </a:rPr>
              <a:t>Teaching children and youth cooking skills fosters the </a:t>
            </a:r>
            <a:r>
              <a:rPr lang="en-US" sz="2400" dirty="0">
                <a:latin typeface="Arial" panose="020B0604020202020204" pitchFamily="34" charset="0"/>
                <a:cs typeface="Arial" panose="020B0604020202020204" pitchFamily="34" charset="0"/>
              </a:rPr>
              <a:t>development of basic life skills that they can continue to develop overtime. ​</a:t>
            </a:r>
          </a:p>
        </p:txBody>
      </p:sp>
      <p:pic>
        <p:nvPicPr>
          <p:cNvPr id="4" name="Audio 3">
            <a:hlinkClick r:id="" action="ppaction://media"/>
            <a:extLst>
              <a:ext uri="{FF2B5EF4-FFF2-40B4-BE49-F238E27FC236}">
                <a16:creationId xmlns:a16="http://schemas.microsoft.com/office/drawing/2014/main" id="{689ADDFB-2881-44A8-B8E8-6F3700B1195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79034685"/>
      </p:ext>
    </p:extLst>
  </p:cSld>
  <p:clrMapOvr>
    <a:masterClrMapping/>
  </p:clrMapOvr>
  <mc:AlternateContent xmlns:mc="http://schemas.openxmlformats.org/markup-compatibility/2006" xmlns:p14="http://schemas.microsoft.com/office/powerpoint/2010/main">
    <mc:Choice Requires="p14">
      <p:transition spd="slow" p14:dur="2000" advTm="37556"/>
    </mc:Choice>
    <mc:Fallback xmlns="">
      <p:transition spd="slow" advTm="37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9B80D10-DBA6-43BD-A640-FB5109CE7810}"/>
              </a:ext>
            </a:extLst>
          </p:cNvPr>
          <p:cNvGrpSpPr/>
          <p:nvPr/>
        </p:nvGrpSpPr>
        <p:grpSpPr>
          <a:xfrm>
            <a:off x="-159031" y="0"/>
            <a:ext cx="3535654" cy="6858000"/>
            <a:chOff x="-159031" y="0"/>
            <a:chExt cx="3535654" cy="6858000"/>
          </a:xfrm>
        </p:grpSpPr>
        <p:sp>
          <p:nvSpPr>
            <p:cNvPr id="13" name="Rectangle 12">
              <a:extLst>
                <a:ext uri="{FF2B5EF4-FFF2-40B4-BE49-F238E27FC236}">
                  <a16:creationId xmlns:a16="http://schemas.microsoft.com/office/drawing/2014/main" id="{B8378D50-4256-4865-8D1A-7AB29B322C9E}"/>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D632633-0289-4200-8E60-C5F755AAC8E6}"/>
                </a:ext>
              </a:extLst>
            </p:cNvPr>
            <p:cNvGrpSpPr/>
            <p:nvPr/>
          </p:nvGrpSpPr>
          <p:grpSpPr>
            <a:xfrm>
              <a:off x="-150347" y="375101"/>
              <a:ext cx="3526970" cy="5441698"/>
              <a:chOff x="-150347" y="375101"/>
              <a:chExt cx="3526970" cy="5441698"/>
            </a:xfrm>
          </p:grpSpPr>
          <p:sp>
            <p:nvSpPr>
              <p:cNvPr id="16" name="Rectangle 3">
                <a:extLst>
                  <a:ext uri="{FF2B5EF4-FFF2-40B4-BE49-F238E27FC236}">
                    <a16:creationId xmlns:a16="http://schemas.microsoft.com/office/drawing/2014/main" id="{47EFBC3A-8DE5-4CCF-A6AF-F2035DFDDA97}"/>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dirty="0">
                    <a:latin typeface="Arial" panose="020B0604020202020204" pitchFamily="34" charset="0"/>
                    <a:cs typeface="Arial" panose="020B0604020202020204" pitchFamily="34" charset="0"/>
                  </a:rPr>
                  <a:t>Program Rationale</a:t>
                </a:r>
                <a:endParaRPr lang="en-US" altLang="en-US" b="1" dirty="0">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B4C0F497-D0A4-440A-8D81-195AF34B10C7}"/>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9" name="Picture 18">
                <a:extLst>
                  <a:ext uri="{FF2B5EF4-FFF2-40B4-BE49-F238E27FC236}">
                    <a16:creationId xmlns:a16="http://schemas.microsoft.com/office/drawing/2014/main" id="{40D5A074-47AF-4CBD-B6E4-2EEB51585B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21" name="Rectangle 20"/>
          <p:cNvSpPr/>
          <p:nvPr/>
        </p:nvSpPr>
        <p:spPr>
          <a:xfrm>
            <a:off x="4214454" y="469129"/>
            <a:ext cx="7493480" cy="5078313"/>
          </a:xfrm>
          <a:prstGeom prst="rect">
            <a:avLst/>
          </a:prstGeom>
        </p:spPr>
        <p:txBody>
          <a:bodyPr wrap="square">
            <a:spAutoFit/>
          </a:bodyPr>
          <a:lstStyle/>
          <a:p>
            <a:pPr lvl="0"/>
            <a:endParaRPr lang="en-CA" sz="3600">
              <a:solidFill>
                <a:prstClr val="black"/>
              </a:solidFill>
              <a:latin typeface="Franklin Gothic Book" panose="020B0503020102020204" pitchFamily="34" charset="0"/>
            </a:endParaRPr>
          </a:p>
          <a:p>
            <a:pPr lvl="0"/>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lvl="0"/>
            <a:r>
              <a:rPr lang="en-CA" sz="3600">
                <a:solidFill>
                  <a:prstClr val="black"/>
                </a:solidFill>
                <a:latin typeface="Franklin Gothic Book" panose="020B0503020102020204" pitchFamily="34" charset="0"/>
              </a:rPr>
              <a:t> </a:t>
            </a:r>
          </a:p>
        </p:txBody>
      </p:sp>
      <p:sp>
        <p:nvSpPr>
          <p:cNvPr id="7" name="TextBox 6">
            <a:extLst>
              <a:ext uri="{FF2B5EF4-FFF2-40B4-BE49-F238E27FC236}">
                <a16:creationId xmlns:a16="http://schemas.microsoft.com/office/drawing/2014/main" id="{01C825C7-20C4-4DE7-8587-2CDED07A6C6F}"/>
              </a:ext>
            </a:extLst>
          </p:cNvPr>
          <p:cNvSpPr txBox="1"/>
          <p:nvPr/>
        </p:nvSpPr>
        <p:spPr>
          <a:xfrm>
            <a:off x="3935361" y="469129"/>
            <a:ext cx="7397724" cy="3717171"/>
          </a:xfrm>
          <a:prstGeom prst="rect">
            <a:avLst/>
          </a:prstGeom>
          <a:noFill/>
        </p:spPr>
        <p:txBody>
          <a:bodyPr wrap="square" lIns="91440" tIns="45720" rIns="91440" bIns="45720" rtlCol="0" anchor="t">
            <a:spAutoFit/>
          </a:bodyPr>
          <a:lstStyle/>
          <a:p>
            <a:pPr algn="ctr">
              <a:buClr>
                <a:srgbClr val="E41617"/>
              </a:buClr>
            </a:pPr>
            <a:r>
              <a:rPr lang="en-CA" sz="2400" b="1" dirty="0">
                <a:latin typeface="Arial"/>
                <a:cs typeface="Arial"/>
              </a:rPr>
              <a:t>Cooking has many cross curricular connections. Revised Sci and Tech Curriculum has incorporated food literacy</a:t>
            </a:r>
            <a:endParaRPr lang="en-CA" sz="2400" b="1" dirty="0">
              <a:latin typeface="Arial" panose="020B0604020202020204" pitchFamily="34" charset="0"/>
              <a:cs typeface="Arial" panose="020B0604020202020204" pitchFamily="34" charset="0"/>
            </a:endParaRPr>
          </a:p>
          <a:p>
            <a:pPr algn="ctr"/>
            <a:endParaRPr lang="en-CA" sz="2400" b="1" dirty="0">
              <a:latin typeface="Arial"/>
              <a:ea typeface="Calibri" panose="020F0502020204030204" pitchFamily="34" charset="0"/>
              <a:cs typeface="Arial"/>
            </a:endParaRPr>
          </a:p>
          <a:p>
            <a:pPr marL="800100" lvl="1" indent="-342900">
              <a:lnSpc>
                <a:spcPct val="150000"/>
              </a:lnSpc>
              <a:buClr>
                <a:srgbClr val="E41617"/>
              </a:buClr>
              <a:buFont typeface="Wingdings" panose="05000000000000000000" pitchFamily="2" charset="2"/>
              <a:buChar char="ü"/>
            </a:pPr>
            <a:r>
              <a:rPr lang="en-CA" sz="2400" dirty="0">
                <a:latin typeface="Arial"/>
                <a:ea typeface="Calibri" panose="020F0502020204030204" pitchFamily="34" charset="0"/>
                <a:cs typeface="Arial"/>
              </a:rPr>
              <a:t>Math </a:t>
            </a:r>
            <a:endParaRPr lang="en-CA" sz="2400" i="1" dirty="0">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50000"/>
              </a:lnSpc>
              <a:buClr>
                <a:srgbClr val="E41617"/>
              </a:buClr>
              <a:buFont typeface="Wingdings" panose="05000000000000000000" pitchFamily="2" charset="2"/>
              <a:buChar char="ü"/>
            </a:pPr>
            <a:r>
              <a:rPr lang="en-CA" sz="2400" dirty="0">
                <a:latin typeface="Arial"/>
                <a:ea typeface="Calibri" panose="020F0502020204030204" pitchFamily="34" charset="0"/>
                <a:cs typeface="Arial"/>
              </a:rPr>
              <a:t>Literacy</a:t>
            </a:r>
            <a:endParaRPr lang="en-CA" sz="2400" i="1" dirty="0">
              <a:latin typeface="Arial"/>
              <a:ea typeface="Calibri" panose="020F0502020204030204" pitchFamily="34" charset="0"/>
              <a:cs typeface="Arial"/>
            </a:endParaRPr>
          </a:p>
          <a:p>
            <a:pPr marL="800100" lvl="1" indent="-342900">
              <a:lnSpc>
                <a:spcPct val="150000"/>
              </a:lnSpc>
              <a:buClr>
                <a:srgbClr val="E41617"/>
              </a:buClr>
              <a:buFont typeface="Wingdings" panose="05000000000000000000" pitchFamily="2" charset="2"/>
              <a:buChar char="ü"/>
            </a:pPr>
            <a:r>
              <a:rPr lang="en-CA" sz="2400" dirty="0">
                <a:latin typeface="Arial"/>
                <a:ea typeface="Calibri" panose="020F0502020204030204" pitchFamily="34" charset="0"/>
                <a:cs typeface="Arial"/>
              </a:rPr>
              <a:t>Science </a:t>
            </a:r>
            <a:endParaRPr lang="en-CA" sz="2400" dirty="0">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50000"/>
              </a:lnSpc>
              <a:buClr>
                <a:srgbClr val="E41617"/>
              </a:buClr>
              <a:buFont typeface="Wingdings" panose="05000000000000000000" pitchFamily="2" charset="2"/>
              <a:buChar char="ü"/>
            </a:pPr>
            <a:r>
              <a:rPr lang="en-US" sz="2400" dirty="0">
                <a:latin typeface="Arial"/>
                <a:ea typeface="Calibri" panose="020F0502020204030204" pitchFamily="34" charset="0"/>
                <a:cs typeface="Arial"/>
              </a:rPr>
              <a:t>Critical thinking</a:t>
            </a:r>
            <a:endParaRPr lang="en-CA" sz="2400" i="1" dirty="0">
              <a:latin typeface="Arial"/>
              <a:cs typeface="Arial"/>
            </a:endParaRPr>
          </a:p>
        </p:txBody>
      </p:sp>
      <p:pic>
        <p:nvPicPr>
          <p:cNvPr id="11" name="Picture 10">
            <a:extLst>
              <a:ext uri="{FF2B5EF4-FFF2-40B4-BE49-F238E27FC236}">
                <a16:creationId xmlns:a16="http://schemas.microsoft.com/office/drawing/2014/main" id="{07423F79-E7FA-4236-A579-FB25EF629279}"/>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F25DB611-7AA8-3A38-19C9-5D02C47384AB}"/>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2" name="Audio 1">
            <a:hlinkClick r:id="" action="ppaction://media"/>
            <a:extLst>
              <a:ext uri="{FF2B5EF4-FFF2-40B4-BE49-F238E27FC236}">
                <a16:creationId xmlns:a16="http://schemas.microsoft.com/office/drawing/2014/main" id="{CEC46880-ACD2-402C-ABFE-728758FD6A6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36882233"/>
      </p:ext>
    </p:extLst>
  </p:cSld>
  <p:clrMapOvr>
    <a:masterClrMapping/>
  </p:clrMapOvr>
  <mc:AlternateContent xmlns:mc="http://schemas.openxmlformats.org/markup-compatibility/2006" xmlns:p14="http://schemas.microsoft.com/office/powerpoint/2010/main">
    <mc:Choice Requires="p14">
      <p:transition spd="slow" p14:dur="2000" advTm="36001"/>
    </mc:Choice>
    <mc:Fallback xmlns="">
      <p:transition spd="slow" advTm="36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1568149-8877-4EF2-9D0C-4CAAEE1029DA}"/>
              </a:ext>
            </a:extLst>
          </p:cNvPr>
          <p:cNvGrpSpPr/>
          <p:nvPr/>
        </p:nvGrpSpPr>
        <p:grpSpPr>
          <a:xfrm>
            <a:off x="-117823" y="0"/>
            <a:ext cx="3535654" cy="6858000"/>
            <a:chOff x="-159031" y="0"/>
            <a:chExt cx="3535654" cy="6858000"/>
          </a:xfrm>
          <a:solidFill>
            <a:srgbClr val="E41617"/>
          </a:solidFill>
        </p:grpSpPr>
        <p:sp>
          <p:nvSpPr>
            <p:cNvPr id="12" name="Rectangle 11">
              <a:extLst>
                <a:ext uri="{FF2B5EF4-FFF2-40B4-BE49-F238E27FC236}">
                  <a16:creationId xmlns:a16="http://schemas.microsoft.com/office/drawing/2014/main" id="{9209F779-AF00-4C4F-BA25-C412B436E110}"/>
                </a:ext>
              </a:extLst>
            </p:cNvPr>
            <p:cNvSpPr/>
            <p:nvPr/>
          </p:nvSpPr>
          <p:spPr>
            <a:xfrm>
              <a:off x="-159031" y="0"/>
              <a:ext cx="3526971" cy="6858000"/>
            </a:xfrm>
            <a:prstGeom prst="rect">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C21C4113-2C61-418B-B147-58CAFBC5C447}"/>
                </a:ext>
              </a:extLst>
            </p:cNvPr>
            <p:cNvGrpSpPr/>
            <p:nvPr/>
          </p:nvGrpSpPr>
          <p:grpSpPr>
            <a:xfrm>
              <a:off x="-150347" y="375101"/>
              <a:ext cx="3526970" cy="5441698"/>
              <a:chOff x="-150347" y="375101"/>
              <a:chExt cx="3526970" cy="5441698"/>
            </a:xfrm>
            <a:grpFill/>
          </p:grpSpPr>
          <p:sp>
            <p:nvSpPr>
              <p:cNvPr id="15" name="Rectangle 3">
                <a:extLst>
                  <a:ext uri="{FF2B5EF4-FFF2-40B4-BE49-F238E27FC236}">
                    <a16:creationId xmlns:a16="http://schemas.microsoft.com/office/drawing/2014/main" id="{888DB069-D333-4A67-A105-9513F4813EA3}"/>
                  </a:ext>
                </a:extLst>
              </p:cNvPr>
              <p:cNvSpPr txBox="1">
                <a:spLocks noChangeArrowheads="1"/>
              </p:cNvSpPr>
              <p:nvPr/>
            </p:nvSpPr>
            <p:spPr>
              <a:xfrm>
                <a:off x="-150347" y="375101"/>
                <a:ext cx="3526970" cy="1832917"/>
              </a:xfrm>
              <a:prstGeom prst="rect">
                <a:avLst/>
              </a:prstGeom>
              <a:grpFill/>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dirty="0">
                    <a:latin typeface="Arial" panose="020B0604020202020204" pitchFamily="34" charset="0"/>
                    <a:cs typeface="Arial" panose="020B0604020202020204" pitchFamily="34" charset="0"/>
                  </a:rPr>
                  <a:t>Program </a:t>
                </a:r>
              </a:p>
              <a:p>
                <a:pPr marL="0" indent="0" algn="ctr">
                  <a:buClr>
                    <a:srgbClr val="006345"/>
                  </a:buClr>
                  <a:buNone/>
                </a:pPr>
                <a:r>
                  <a:rPr lang="en-CA" altLang="en-US" b="1" dirty="0">
                    <a:latin typeface="Arial" panose="020B0604020202020204" pitchFamily="34" charset="0"/>
                    <a:cs typeface="Arial" panose="020B0604020202020204" pitchFamily="34" charset="0"/>
                  </a:rPr>
                  <a:t>Values</a:t>
                </a:r>
                <a:endParaRPr lang="en-US" altLang="en-US" b="1" dirty="0">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34B8B38F-595F-4B92-945C-3F61A9EEA65F}"/>
                  </a:ext>
                </a:extLst>
              </p:cNvPr>
              <p:cNvCxnSpPr>
                <a:cxnSpLocks/>
              </p:cNvCxnSpPr>
              <p:nvPr/>
            </p:nvCxnSpPr>
            <p:spPr>
              <a:xfrm flipV="1">
                <a:off x="91440" y="1771650"/>
                <a:ext cx="3006090" cy="1"/>
              </a:xfrm>
              <a:prstGeom prst="line">
                <a:avLst/>
              </a:prstGeom>
              <a:grpFill/>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7" name="Picture 16">
                <a:extLst>
                  <a:ext uri="{FF2B5EF4-FFF2-40B4-BE49-F238E27FC236}">
                    <a16:creationId xmlns:a16="http://schemas.microsoft.com/office/drawing/2014/main" id="{CA580EB5-A0DE-4D09-B908-F9A82BC961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a:grpFill/>
            </p:spPr>
          </p:pic>
        </p:grpSp>
      </p:grpSp>
      <p:graphicFrame>
        <p:nvGraphicFramePr>
          <p:cNvPr id="13" name="Content Placeholder 3">
            <a:extLst>
              <a:ext uri="{FF2B5EF4-FFF2-40B4-BE49-F238E27FC236}">
                <a16:creationId xmlns:a16="http://schemas.microsoft.com/office/drawing/2014/main" id="{88CB07FF-B7B2-446D-86E6-21329028D0CC}"/>
              </a:ext>
            </a:extLst>
          </p:cNvPr>
          <p:cNvGraphicFramePr>
            <a:graphicFrameLocks noGrp="1"/>
          </p:cNvGraphicFramePr>
          <p:nvPr>
            <p:ph idx="1"/>
            <p:extLst>
              <p:ext uri="{D42A27DB-BD31-4B8C-83A1-F6EECF244321}">
                <p14:modId xmlns:p14="http://schemas.microsoft.com/office/powerpoint/2010/main" val="58548440"/>
              </p:ext>
            </p:extLst>
          </p:nvPr>
        </p:nvGraphicFramePr>
        <p:xfrm>
          <a:off x="3456564" y="350203"/>
          <a:ext cx="8619279" cy="607114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8" name="Picture 17">
            <a:extLst>
              <a:ext uri="{FF2B5EF4-FFF2-40B4-BE49-F238E27FC236}">
                <a16:creationId xmlns:a16="http://schemas.microsoft.com/office/drawing/2014/main" id="{960299BA-DD5D-4797-B6EF-7D503A7006C9}"/>
              </a:ext>
            </a:extLst>
          </p:cNvPr>
          <p:cNvPicPr>
            <a:picLocks noChangeAspect="1"/>
          </p:cNvPicPr>
          <p:nvPr/>
        </p:nvPicPr>
        <p:blipFill>
          <a:blip r:embed="rId11"/>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6" descr="Logo&#10;&#10;Description automatically generated">
            <a:extLst>
              <a:ext uri="{FF2B5EF4-FFF2-40B4-BE49-F238E27FC236}">
                <a16:creationId xmlns:a16="http://schemas.microsoft.com/office/drawing/2014/main" id="{33F06DA6-5AE0-6CFD-9BCB-19D939FD6375}"/>
              </a:ext>
            </a:extLst>
          </p:cNvPr>
          <p:cNvPicPr>
            <a:picLocks noChangeAspect="1"/>
          </p:cNvPicPr>
          <p:nvPr/>
        </p:nvPicPr>
        <p:blipFill>
          <a:blip r:embed="rId12"/>
          <a:stretch>
            <a:fillRect/>
          </a:stretch>
        </p:blipFill>
        <p:spPr>
          <a:xfrm>
            <a:off x="788933" y="5819682"/>
            <a:ext cx="1615966" cy="919843"/>
          </a:xfrm>
          <a:prstGeom prst="rect">
            <a:avLst/>
          </a:prstGeom>
        </p:spPr>
      </p:pic>
      <p:pic>
        <p:nvPicPr>
          <p:cNvPr id="20" name="Audio 19">
            <a:hlinkClick r:id="" action="ppaction://media"/>
            <a:extLst>
              <a:ext uri="{FF2B5EF4-FFF2-40B4-BE49-F238E27FC236}">
                <a16:creationId xmlns:a16="http://schemas.microsoft.com/office/drawing/2014/main" id="{485035DF-8A7F-48EB-819E-50AF38BA4CC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39148030"/>
      </p:ext>
    </p:extLst>
  </p:cSld>
  <p:clrMapOvr>
    <a:masterClrMapping/>
  </p:clrMapOvr>
  <mc:AlternateContent xmlns:mc="http://schemas.openxmlformats.org/markup-compatibility/2006" xmlns:p14="http://schemas.microsoft.com/office/powerpoint/2010/main">
    <mc:Choice Requires="p14">
      <p:transition spd="slow" p14:dur="2000" advTm="39482"/>
    </mc:Choice>
    <mc:Fallback xmlns="">
      <p:transition spd="slow" advTm="39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0A68B66-041B-4710-A0AD-70B43E3E8683}"/>
              </a:ext>
            </a:extLst>
          </p:cNvPr>
          <p:cNvGrpSpPr/>
          <p:nvPr/>
        </p:nvGrpSpPr>
        <p:grpSpPr>
          <a:xfrm>
            <a:off x="-159031" y="0"/>
            <a:ext cx="3535654" cy="6858000"/>
            <a:chOff x="-159031" y="0"/>
            <a:chExt cx="3535654" cy="6858000"/>
          </a:xfrm>
        </p:grpSpPr>
        <p:sp>
          <p:nvSpPr>
            <p:cNvPr id="15" name="Rectangle 14">
              <a:extLst>
                <a:ext uri="{FF2B5EF4-FFF2-40B4-BE49-F238E27FC236}">
                  <a16:creationId xmlns:a16="http://schemas.microsoft.com/office/drawing/2014/main" id="{AA55246E-31A0-42BA-8E3B-24B887FA9FB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C2E3148-1B14-4F0A-A08C-D3D99D49406A}"/>
                </a:ext>
              </a:extLst>
            </p:cNvPr>
            <p:cNvGrpSpPr/>
            <p:nvPr/>
          </p:nvGrpSpPr>
          <p:grpSpPr>
            <a:xfrm>
              <a:off x="-150347" y="375101"/>
              <a:ext cx="3526970" cy="5441698"/>
              <a:chOff x="-150347" y="375101"/>
              <a:chExt cx="3526970" cy="5441698"/>
            </a:xfrm>
          </p:grpSpPr>
          <p:sp>
            <p:nvSpPr>
              <p:cNvPr id="17" name="Rectangle 3">
                <a:extLst>
                  <a:ext uri="{FF2B5EF4-FFF2-40B4-BE49-F238E27FC236}">
                    <a16:creationId xmlns:a16="http://schemas.microsoft.com/office/drawing/2014/main" id="{5C353338-1723-4AAE-95B2-7F44412EE5CD}"/>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dirty="0">
                    <a:latin typeface="Arial" panose="020B0604020202020204" pitchFamily="34" charset="0"/>
                    <a:cs typeface="Arial" panose="020B0604020202020204" pitchFamily="34" charset="0"/>
                  </a:rPr>
                  <a:t>Let’s Get </a:t>
                </a:r>
              </a:p>
              <a:p>
                <a:pPr marL="0" indent="0" algn="ctr">
                  <a:buClr>
                    <a:srgbClr val="006345"/>
                  </a:buClr>
                  <a:buNone/>
                </a:pPr>
                <a:r>
                  <a:rPr lang="en-CA" altLang="en-US" b="1" dirty="0" err="1">
                    <a:latin typeface="Arial" panose="020B0604020202020204" pitchFamily="34" charset="0"/>
                    <a:cs typeface="Arial" panose="020B0604020202020204" pitchFamily="34" charset="0"/>
                  </a:rPr>
                  <a:t>Cookin</a:t>
                </a:r>
                <a:r>
                  <a:rPr lang="en-CA" altLang="en-US" b="1" dirty="0">
                    <a:latin typeface="Arial" panose="020B0604020202020204" pitchFamily="34" charset="0"/>
                    <a:cs typeface="Arial" panose="020B0604020202020204" pitchFamily="34" charset="0"/>
                  </a:rPr>
                  <a:t>’ Portal</a:t>
                </a:r>
                <a:endParaRPr lang="en-US" altLang="en-US" b="1" dirty="0">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5AD7D884-F666-4599-95A8-73119D5C5964}"/>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9" name="Picture 18">
                <a:extLst>
                  <a:ext uri="{FF2B5EF4-FFF2-40B4-BE49-F238E27FC236}">
                    <a16:creationId xmlns:a16="http://schemas.microsoft.com/office/drawing/2014/main" id="{6AC357DF-729B-4C97-9208-BED6A4F363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10" name="Content Placeholder 2"/>
          <p:cNvSpPr>
            <a:spLocks noGrp="1"/>
          </p:cNvSpPr>
          <p:nvPr>
            <p:ph idx="1"/>
          </p:nvPr>
        </p:nvSpPr>
        <p:spPr>
          <a:xfrm>
            <a:off x="3498575" y="353253"/>
            <a:ext cx="8455228" cy="5775465"/>
          </a:xfrm>
        </p:spPr>
        <p:txBody>
          <a:bodyPr vert="horz" lIns="45720" tIns="45720" rIns="45720" bIns="45720" rtlCol="0" anchor="t">
            <a:normAutofit/>
          </a:bodyPr>
          <a:lstStyle/>
          <a:p>
            <a:pPr marL="290195" indent="-290195">
              <a:lnSpc>
                <a:spcPct val="107000"/>
              </a:lnSpc>
              <a:spcBef>
                <a:spcPts val="0"/>
              </a:spcBef>
              <a:spcAft>
                <a:spcPts val="800"/>
              </a:spcAft>
              <a:buFont typeface="Arial" panose="020B0604020202020204" pitchFamily="34" charset="0"/>
              <a:buChar char="•"/>
            </a:pPr>
            <a:r>
              <a:rPr lang="en-CA" sz="2400" dirty="0">
                <a:latin typeface="Arial"/>
                <a:ea typeface="Calibri" panose="020F0502020204030204" pitchFamily="34" charset="0"/>
                <a:cs typeface="Arial"/>
              </a:rPr>
              <a:t>The                             portal provides all the details, resources and recipes you will need to facilitate the program. </a:t>
            </a:r>
            <a:endParaRPr lang="en-US" dirty="0"/>
          </a:p>
          <a:p>
            <a:pPr marL="0" marR="0" indent="0">
              <a:lnSpc>
                <a:spcPct val="107000"/>
              </a:lnSpc>
              <a:spcBef>
                <a:spcPts val="0"/>
              </a:spcBef>
              <a:spcAft>
                <a:spcPts val="800"/>
              </a:spcAft>
              <a:buNone/>
            </a:pPr>
            <a:endParaRPr lang="en-CA" sz="700" dirty="0">
              <a:latin typeface="Arial" panose="020B0604020202020204" pitchFamily="34" charset="0"/>
              <a:ea typeface="Calibri" panose="020F0502020204030204" pitchFamily="34" charset="0"/>
              <a:cs typeface="Arial" panose="020B0604020202020204" pitchFamily="34" charset="0"/>
            </a:endParaRPr>
          </a:p>
          <a:p>
            <a:pPr marL="285750" marR="0" indent="-285750">
              <a:lnSpc>
                <a:spcPct val="107000"/>
              </a:lnSpc>
              <a:spcBef>
                <a:spcPts val="0"/>
              </a:spcBef>
              <a:spcAft>
                <a:spcPts val="800"/>
              </a:spcAft>
              <a:buFont typeface="Arial" panose="020B0604020202020204" pitchFamily="34" charset="0"/>
              <a:buChar char="•"/>
            </a:pPr>
            <a:r>
              <a:rPr lang="en-CA" sz="2400" dirty="0">
                <a:latin typeface="Arial"/>
                <a:cs typeface="Arial"/>
              </a:rPr>
              <a:t>Portal login and password provided at in-person training</a:t>
            </a:r>
            <a:endParaRPr lang="en-US" sz="2400" dirty="0">
              <a:latin typeface="Arial"/>
              <a:cs typeface="Arial"/>
            </a:endParaRPr>
          </a:p>
          <a:p>
            <a:pPr marL="0" marR="0" indent="0">
              <a:lnSpc>
                <a:spcPct val="107000"/>
              </a:lnSpc>
              <a:spcBef>
                <a:spcPts val="0"/>
              </a:spcBef>
              <a:spcAft>
                <a:spcPts val="800"/>
              </a:spcAft>
              <a:buNone/>
            </a:pPr>
            <a:endParaRPr lang="en-CA" sz="700" dirty="0">
              <a:latin typeface="Arial" panose="020B0604020202020204" pitchFamily="34" charset="0"/>
              <a:ea typeface="Calibri" panose="020F0502020204030204" pitchFamily="34" charset="0"/>
              <a:cs typeface="Arial" panose="020B0604020202020204" pitchFamily="34" charset="0"/>
            </a:endParaRPr>
          </a:p>
          <a:p>
            <a:pPr marL="258445" indent="-258445">
              <a:lnSpc>
                <a:spcPct val="107000"/>
              </a:lnSpc>
              <a:spcBef>
                <a:spcPts val="0"/>
              </a:spcBef>
              <a:spcAft>
                <a:spcPts val="800"/>
              </a:spcAft>
              <a:buFont typeface="Arial" panose="020B0604020202020204" pitchFamily="34" charset="0"/>
              <a:buChar char="•"/>
            </a:pPr>
            <a:r>
              <a:rPr lang="en-CA" sz="2400" dirty="0">
                <a:latin typeface="Arial"/>
                <a:ea typeface="Calibri" panose="020F0502020204030204" pitchFamily="34" charset="0"/>
                <a:cs typeface="Arial"/>
              </a:rPr>
              <a:t>Important to facilitate all 7 sessions and use the included recipes as they are laid out on the portal.  </a:t>
            </a:r>
            <a:endParaRPr lang="en-CA" sz="2400" dirty="0">
              <a:latin typeface="Arial" panose="020B0604020202020204" pitchFamily="34" charset="0"/>
              <a:ea typeface="Calibri" panose="020F0502020204030204" pitchFamily="34" charset="0"/>
              <a:cs typeface="Arial" panose="020B0604020202020204" pitchFamily="34" charset="0"/>
            </a:endParaRPr>
          </a:p>
          <a:p>
            <a:pPr marL="0" indent="0" algn="ctr">
              <a:buNone/>
            </a:pPr>
            <a:r>
              <a:rPr lang="en-CA" sz="2000" u="sng" dirty="0">
                <a:solidFill>
                  <a:srgbClr val="6B9F25"/>
                </a:solidFill>
                <a:latin typeface="Arial"/>
                <a:cs typeface="Arial"/>
                <a:hlinkClick r:id="rId6">
                  <a:extLst>
                    <a:ext uri="{A12FA001-AC4F-418D-AE19-62706E023703}">
                      <ahyp:hlinkClr xmlns:ahyp="http://schemas.microsoft.com/office/drawing/2018/hyperlinkcolor" val="tx"/>
                    </a:ext>
                  </a:extLst>
                </a:hlinkClick>
              </a:rPr>
              <a:t>https://www.swpublichealth.ca/en/partners-and-professionals/let-s-get-cookin.aspx</a:t>
            </a:r>
            <a:endParaRPr lang="en-CA" sz="2000" u="sng" dirty="0">
              <a:solidFill>
                <a:srgbClr val="6B9F25"/>
              </a:solidFill>
              <a:latin typeface="Arial"/>
              <a:cs typeface="Arial"/>
            </a:endParaRPr>
          </a:p>
        </p:txBody>
      </p:sp>
      <p:pic>
        <p:nvPicPr>
          <p:cNvPr id="13" name="Picture 12">
            <a:extLst>
              <a:ext uri="{FF2B5EF4-FFF2-40B4-BE49-F238E27FC236}">
                <a16:creationId xmlns:a16="http://schemas.microsoft.com/office/drawing/2014/main" id="{DE13CD49-55D4-490D-A925-8034895132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75378" y="353253"/>
            <a:ext cx="2476466" cy="491697"/>
          </a:xfrm>
          <a:prstGeom prst="rect">
            <a:avLst/>
          </a:prstGeom>
        </p:spPr>
      </p:pic>
      <p:pic>
        <p:nvPicPr>
          <p:cNvPr id="12" name="Picture 11">
            <a:extLst>
              <a:ext uri="{FF2B5EF4-FFF2-40B4-BE49-F238E27FC236}">
                <a16:creationId xmlns:a16="http://schemas.microsoft.com/office/drawing/2014/main" id="{66FE3394-C53D-4C64-881A-A6DB664132C7}"/>
              </a:ext>
            </a:extLst>
          </p:cNvPr>
          <p:cNvPicPr>
            <a:picLocks noChangeAspect="1"/>
          </p:cNvPicPr>
          <p:nvPr/>
        </p:nvPicPr>
        <p:blipFill>
          <a:blip r:embed="rId8"/>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6" descr="Logo&#10;&#10;Description automatically generated">
            <a:extLst>
              <a:ext uri="{FF2B5EF4-FFF2-40B4-BE49-F238E27FC236}">
                <a16:creationId xmlns:a16="http://schemas.microsoft.com/office/drawing/2014/main" id="{79F80215-4751-3DEA-7A89-8C3B16C4D85F}"/>
              </a:ext>
            </a:extLst>
          </p:cNvPr>
          <p:cNvPicPr>
            <a:picLocks noChangeAspect="1"/>
          </p:cNvPicPr>
          <p:nvPr/>
        </p:nvPicPr>
        <p:blipFill>
          <a:blip r:embed="rId9"/>
          <a:stretch>
            <a:fillRect/>
          </a:stretch>
        </p:blipFill>
        <p:spPr>
          <a:xfrm>
            <a:off x="788933" y="5819682"/>
            <a:ext cx="1615966" cy="919843"/>
          </a:xfrm>
          <a:prstGeom prst="rect">
            <a:avLst/>
          </a:prstGeom>
        </p:spPr>
      </p:pic>
      <p:pic>
        <p:nvPicPr>
          <p:cNvPr id="11" name="Audio 10">
            <a:hlinkClick r:id="" action="ppaction://media"/>
            <a:extLst>
              <a:ext uri="{FF2B5EF4-FFF2-40B4-BE49-F238E27FC236}">
                <a16:creationId xmlns:a16="http://schemas.microsoft.com/office/drawing/2014/main" id="{B4960468-994F-4ED7-A01D-FAFEA15C36E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pic>
        <p:nvPicPr>
          <p:cNvPr id="2" name="Picture 1">
            <a:extLst>
              <a:ext uri="{FF2B5EF4-FFF2-40B4-BE49-F238E27FC236}">
                <a16:creationId xmlns:a16="http://schemas.microsoft.com/office/drawing/2014/main" id="{6F9606DF-1F9C-CEA2-3EFC-C878C3015E1B}"/>
              </a:ext>
            </a:extLst>
          </p:cNvPr>
          <p:cNvPicPr>
            <a:picLocks noChangeAspect="1"/>
          </p:cNvPicPr>
          <p:nvPr/>
        </p:nvPicPr>
        <p:blipFill>
          <a:blip r:embed="rId11"/>
          <a:stretch>
            <a:fillRect/>
          </a:stretch>
        </p:blipFill>
        <p:spPr>
          <a:xfrm>
            <a:off x="5687839" y="4432434"/>
            <a:ext cx="4076700" cy="2162175"/>
          </a:xfrm>
          <a:prstGeom prst="rect">
            <a:avLst/>
          </a:prstGeom>
          <a:ln>
            <a:solidFill>
              <a:schemeClr val="tx1"/>
            </a:solidFill>
          </a:ln>
        </p:spPr>
      </p:pic>
    </p:spTree>
    <p:extLst>
      <p:ext uri="{BB962C8B-B14F-4D97-AF65-F5344CB8AC3E}">
        <p14:creationId xmlns:p14="http://schemas.microsoft.com/office/powerpoint/2010/main" val="4182298452"/>
      </p:ext>
    </p:extLst>
  </p:cSld>
  <p:clrMapOvr>
    <a:masterClrMapping/>
  </p:clrMapOvr>
  <mc:AlternateContent xmlns:mc="http://schemas.openxmlformats.org/markup-compatibility/2006" xmlns:p14="http://schemas.microsoft.com/office/powerpoint/2010/main">
    <mc:Choice Requires="p14">
      <p:transition spd="slow" p14:dur="2000" advTm="31851"/>
    </mc:Choice>
    <mc:Fallback xmlns="">
      <p:transition spd="slow" advTm="31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DDE45EF-44FC-4262-A30E-75F7D2BE4C30}"/>
              </a:ext>
            </a:extLst>
          </p:cNvPr>
          <p:cNvGrpSpPr/>
          <p:nvPr/>
        </p:nvGrpSpPr>
        <p:grpSpPr>
          <a:xfrm>
            <a:off x="-159031" y="0"/>
            <a:ext cx="3535654" cy="6858000"/>
            <a:chOff x="-159031" y="0"/>
            <a:chExt cx="3535654" cy="6858000"/>
          </a:xfrm>
        </p:grpSpPr>
        <p:sp>
          <p:nvSpPr>
            <p:cNvPr id="11" name="Rectangle 10">
              <a:extLst>
                <a:ext uri="{FF2B5EF4-FFF2-40B4-BE49-F238E27FC236}">
                  <a16:creationId xmlns:a16="http://schemas.microsoft.com/office/drawing/2014/main" id="{4D82DA59-A346-4E89-BC53-4AB82D7AF56A}"/>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34BDCF71-F543-4BA2-9514-1519E6FCA8F3}"/>
                </a:ext>
              </a:extLst>
            </p:cNvPr>
            <p:cNvGrpSpPr/>
            <p:nvPr/>
          </p:nvGrpSpPr>
          <p:grpSpPr>
            <a:xfrm>
              <a:off x="-150347" y="375101"/>
              <a:ext cx="3526970" cy="5441698"/>
              <a:chOff x="-150347" y="375101"/>
              <a:chExt cx="3526970" cy="5441698"/>
            </a:xfrm>
          </p:grpSpPr>
          <p:sp>
            <p:nvSpPr>
              <p:cNvPr id="14" name="Rectangle 3">
                <a:extLst>
                  <a:ext uri="{FF2B5EF4-FFF2-40B4-BE49-F238E27FC236}">
                    <a16:creationId xmlns:a16="http://schemas.microsoft.com/office/drawing/2014/main" id="{AB5C3E65-437C-4B6A-BDCB-8CDDCB11C180}"/>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dirty="0">
                    <a:latin typeface="Arial" panose="020B0604020202020204" pitchFamily="34" charset="0"/>
                    <a:cs typeface="Arial" panose="020B0604020202020204" pitchFamily="34" charset="0"/>
                  </a:rPr>
                  <a:t>Before you Begin </a:t>
                </a:r>
                <a:endParaRPr lang="en-US" altLang="en-US" b="1" dirty="0">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CFEBD591-8BCC-43DB-8321-04805EE8380A}"/>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7" name="Picture 16">
                <a:extLst>
                  <a:ext uri="{FF2B5EF4-FFF2-40B4-BE49-F238E27FC236}">
                    <a16:creationId xmlns:a16="http://schemas.microsoft.com/office/drawing/2014/main" id="{2DFD5A13-A946-435B-B946-2F1A5342C0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15" name="Content Placeholder 14">
            <a:extLst>
              <a:ext uri="{FF2B5EF4-FFF2-40B4-BE49-F238E27FC236}">
                <a16:creationId xmlns:a16="http://schemas.microsoft.com/office/drawing/2014/main" id="{0B37326F-6171-4F6F-AF80-37C658EDCBAC}"/>
              </a:ext>
            </a:extLst>
          </p:cNvPr>
          <p:cNvSpPr>
            <a:spLocks noGrp="1"/>
          </p:cNvSpPr>
          <p:nvPr>
            <p:ph idx="1"/>
          </p:nvPr>
        </p:nvSpPr>
        <p:spPr>
          <a:xfrm>
            <a:off x="3674739" y="445062"/>
            <a:ext cx="8219126" cy="6255996"/>
          </a:xfrm>
        </p:spPr>
        <p:txBody>
          <a:bodyPr vert="horz" lIns="45720" tIns="45720" rIns="45720" bIns="45720" rtlCol="0" anchor="t">
            <a:normAutofit/>
          </a:bodyPr>
          <a:lstStyle/>
          <a:p>
            <a:pPr marL="339725" marR="0" indent="-282575">
              <a:lnSpc>
                <a:spcPct val="150000"/>
              </a:lnSpc>
              <a:spcBef>
                <a:spcPts val="0"/>
              </a:spcBef>
              <a:spcAft>
                <a:spcPts val="800"/>
              </a:spcAft>
              <a:buClr>
                <a:srgbClr val="E41617"/>
              </a:buClr>
              <a:buFont typeface="Arial" panose="020B0604020202020204" pitchFamily="34" charset="0"/>
              <a:buChar char="•"/>
              <a:tabLst>
                <a:tab pos="396875" algn="l"/>
              </a:tabLst>
            </a:pPr>
            <a:r>
              <a:rPr lang="en-CA" sz="2600" dirty="0">
                <a:latin typeface="Arial" panose="020B0604020202020204" pitchFamily="34" charset="0"/>
                <a:ea typeface="Calibri" panose="020F0502020204030204" pitchFamily="34" charset="0"/>
                <a:cs typeface="Arial" panose="020B0604020202020204" pitchFamily="34" charset="0"/>
              </a:rPr>
              <a:t>Equipment cost: ~ $300. </a:t>
            </a:r>
          </a:p>
          <a:p>
            <a:pPr marL="339725" indent="-282575">
              <a:lnSpc>
                <a:spcPct val="150000"/>
              </a:lnSpc>
              <a:spcBef>
                <a:spcPts val="0"/>
              </a:spcBef>
              <a:spcAft>
                <a:spcPts val="800"/>
              </a:spcAft>
              <a:buClr>
                <a:srgbClr val="E41617"/>
              </a:buClr>
              <a:buFont typeface="Arial" panose="020B0604020202020204" pitchFamily="34" charset="0"/>
              <a:buChar char="•"/>
              <a:tabLst>
                <a:tab pos="396875" algn="l"/>
              </a:tabLst>
            </a:pPr>
            <a:r>
              <a:rPr lang="en-CA" sz="2600" dirty="0">
                <a:latin typeface="Arial"/>
                <a:ea typeface="Calibri" panose="020F0502020204030204" pitchFamily="34" charset="0"/>
                <a:cs typeface="Arial"/>
              </a:rPr>
              <a:t>Groceries: $20 - $30/session. </a:t>
            </a:r>
            <a:endParaRPr lang="en-CA" sz="2600" dirty="0">
              <a:latin typeface="Arial" panose="020B0604020202020204" pitchFamily="34" charset="0"/>
              <a:ea typeface="Calibri" panose="020F0502020204030204" pitchFamily="34" charset="0"/>
              <a:cs typeface="Arial" panose="020B0604020202020204" pitchFamily="34" charset="0"/>
            </a:endParaRPr>
          </a:p>
          <a:p>
            <a:pPr marL="339725" indent="-282575">
              <a:lnSpc>
                <a:spcPct val="150000"/>
              </a:lnSpc>
              <a:spcBef>
                <a:spcPts val="0"/>
              </a:spcBef>
              <a:spcAft>
                <a:spcPts val="800"/>
              </a:spcAft>
              <a:buClr>
                <a:srgbClr val="E41617"/>
              </a:buClr>
              <a:buFont typeface="Arial" panose="020B0604020202020204" pitchFamily="34" charset="0"/>
              <a:buChar char="•"/>
              <a:tabLst>
                <a:tab pos="396875" algn="l"/>
              </a:tabLst>
            </a:pPr>
            <a:r>
              <a:rPr lang="en-CA" sz="2600" dirty="0">
                <a:latin typeface="Arial"/>
                <a:ea typeface="Calibri" panose="020F0502020204030204" pitchFamily="34" charset="0"/>
                <a:cs typeface="Arial"/>
              </a:rPr>
              <a:t>6 cooking sessions + orientation = ~ $150 - $ 200.</a:t>
            </a:r>
            <a:endParaRPr lang="en-US" sz="2600" dirty="0">
              <a:latin typeface="Arial"/>
              <a:ea typeface="Calibri" panose="020F0502020204030204" pitchFamily="34" charset="0"/>
              <a:cs typeface="Arial"/>
            </a:endParaRPr>
          </a:p>
          <a:p>
            <a:pPr marL="339725" marR="0" indent="-282575">
              <a:lnSpc>
                <a:spcPct val="150000"/>
              </a:lnSpc>
              <a:spcBef>
                <a:spcPts val="0"/>
              </a:spcBef>
              <a:spcAft>
                <a:spcPts val="800"/>
              </a:spcAft>
              <a:buClr>
                <a:srgbClr val="E41617"/>
              </a:buClr>
              <a:buFont typeface="Arial" panose="020B0604020202020204" pitchFamily="34" charset="0"/>
              <a:buChar char="•"/>
            </a:pPr>
            <a:r>
              <a:rPr lang="en-CA" sz="2600" dirty="0">
                <a:latin typeface="Arial" panose="020B0604020202020204" pitchFamily="34" charset="0"/>
                <a:ea typeface="Calibri" panose="020F0502020204030204" pitchFamily="34" charset="0"/>
                <a:cs typeface="Arial" panose="020B0604020202020204" pitchFamily="34" charset="0"/>
              </a:rPr>
              <a:t>List for staple ingredients to facilitate the program is available on the portal and should be purchased prior to starting the program. </a:t>
            </a:r>
            <a:endParaRPr lang="en-CA" sz="20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endParaRPr lang="en-CA" sz="20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r>
              <a:rPr lang="en-CA" sz="2600" dirty="0">
                <a:solidFill>
                  <a:srgbClr val="E41617"/>
                </a:solidFill>
                <a:latin typeface="Arial" panose="020B0604020202020204" pitchFamily="34" charset="0"/>
                <a:ea typeface="Calibri" panose="020F0502020204030204" pitchFamily="34" charset="0"/>
                <a:cs typeface="Arial" panose="020B0604020202020204" pitchFamily="34" charset="0"/>
              </a:rPr>
              <a:t>*</a:t>
            </a:r>
            <a:r>
              <a:rPr lang="en-CA" sz="2600" dirty="0">
                <a:latin typeface="Arial" panose="020B0604020202020204" pitchFamily="34" charset="0"/>
                <a:ea typeface="Calibri" panose="020F0502020204030204" pitchFamily="34" charset="0"/>
                <a:cs typeface="Arial" panose="020B0604020202020204" pitchFamily="34" charset="0"/>
              </a:rPr>
              <a:t>Calculated cost based on 2 cooking stations. </a:t>
            </a:r>
            <a:endParaRPr lang="en-US" sz="26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C3CCC8A6-89ED-4033-8352-00B2821C9F72}"/>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2C8CFE08-7E15-7243-5107-6675247B5D58}"/>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5" name="Audio 4">
            <a:hlinkClick r:id="" action="ppaction://media"/>
            <a:extLst>
              <a:ext uri="{FF2B5EF4-FFF2-40B4-BE49-F238E27FC236}">
                <a16:creationId xmlns:a16="http://schemas.microsoft.com/office/drawing/2014/main" id="{9C05BB1C-E6A2-43DD-A799-C055387411F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76891490"/>
      </p:ext>
    </p:extLst>
  </p:cSld>
  <p:clrMapOvr>
    <a:masterClrMapping/>
  </p:clrMapOvr>
  <mc:AlternateContent xmlns:mc="http://schemas.openxmlformats.org/markup-compatibility/2006" xmlns:p14="http://schemas.microsoft.com/office/powerpoint/2010/main">
    <mc:Choice Requires="p14">
      <p:transition spd="slow" p14:dur="2000" advTm="69193"/>
    </mc:Choice>
    <mc:Fallback xmlns="">
      <p:transition spd="slow" advTm="69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4C38A7E-53D5-4CB1-8AE4-2BDFC2D65868}"/>
              </a:ext>
            </a:extLst>
          </p:cNvPr>
          <p:cNvGrpSpPr/>
          <p:nvPr/>
        </p:nvGrpSpPr>
        <p:grpSpPr>
          <a:xfrm>
            <a:off x="-159031" y="0"/>
            <a:ext cx="3535654" cy="6858000"/>
            <a:chOff x="-159031" y="0"/>
            <a:chExt cx="3535654" cy="6858000"/>
          </a:xfrm>
        </p:grpSpPr>
        <p:sp>
          <p:nvSpPr>
            <p:cNvPr id="11" name="Rectangle 10">
              <a:extLst>
                <a:ext uri="{FF2B5EF4-FFF2-40B4-BE49-F238E27FC236}">
                  <a16:creationId xmlns:a16="http://schemas.microsoft.com/office/drawing/2014/main" id="{537FFFB5-179A-4EDE-B690-2E50B6410CF2}"/>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9A44131A-F0F9-421E-8C87-819F1EAA7852}"/>
                </a:ext>
              </a:extLst>
            </p:cNvPr>
            <p:cNvGrpSpPr/>
            <p:nvPr/>
          </p:nvGrpSpPr>
          <p:grpSpPr>
            <a:xfrm>
              <a:off x="-150347" y="375101"/>
              <a:ext cx="3526970" cy="5441698"/>
              <a:chOff x="-150347" y="375101"/>
              <a:chExt cx="3526970" cy="5441698"/>
            </a:xfrm>
          </p:grpSpPr>
          <p:sp>
            <p:nvSpPr>
              <p:cNvPr id="14" name="Rectangle 3">
                <a:extLst>
                  <a:ext uri="{FF2B5EF4-FFF2-40B4-BE49-F238E27FC236}">
                    <a16:creationId xmlns:a16="http://schemas.microsoft.com/office/drawing/2014/main" id="{33E74596-0926-4F20-8C81-5BF52CCF1B3D}"/>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dirty="0">
                    <a:latin typeface="Arial" panose="020B0604020202020204" pitchFamily="34" charset="0"/>
                    <a:cs typeface="Arial" panose="020B0604020202020204" pitchFamily="34" charset="0"/>
                  </a:rPr>
                  <a:t>Before you Begin</a:t>
                </a:r>
                <a:endParaRPr lang="en-US" altLang="en-US" b="1" dirty="0">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BBA27BE4-49A0-43E1-9DD1-0C35729CF85D}"/>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7" name="Picture 16">
                <a:extLst>
                  <a:ext uri="{FF2B5EF4-FFF2-40B4-BE49-F238E27FC236}">
                    <a16:creationId xmlns:a16="http://schemas.microsoft.com/office/drawing/2014/main" id="{AD54217F-55E1-4165-AA70-DE6E09B972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15" name="Rectangle 14">
            <a:extLst>
              <a:ext uri="{FF2B5EF4-FFF2-40B4-BE49-F238E27FC236}">
                <a16:creationId xmlns:a16="http://schemas.microsoft.com/office/drawing/2014/main" id="{90E991B1-75D6-496E-9F59-EEA9892F0215}"/>
              </a:ext>
            </a:extLst>
          </p:cNvPr>
          <p:cNvSpPr/>
          <p:nvPr/>
        </p:nvSpPr>
        <p:spPr>
          <a:xfrm>
            <a:off x="3842349" y="546109"/>
            <a:ext cx="7868682" cy="4401205"/>
          </a:xfrm>
          <a:prstGeom prst="rect">
            <a:avLst/>
          </a:prstGeom>
        </p:spPr>
        <p:txBody>
          <a:bodyPr wrap="square">
            <a:spAutoFit/>
          </a:bodyPr>
          <a:lstStyle/>
          <a:p>
            <a:pPr algn="ctr"/>
            <a:r>
              <a:rPr lang="en-CA" altLang="en-US" sz="3200" b="1" dirty="0">
                <a:solidFill>
                  <a:srgbClr val="E41617"/>
                </a:solidFill>
                <a:latin typeface="Arial" panose="020B0604020202020204" pitchFamily="34" charset="0"/>
              </a:rPr>
              <a:t>Potential funding sources:</a:t>
            </a:r>
          </a:p>
          <a:p>
            <a:endParaRPr lang="en-CA" altLang="en-US" sz="2400" b="1" dirty="0">
              <a:solidFill>
                <a:srgbClr val="006345"/>
              </a:solidFill>
              <a:latin typeface="Arial" panose="020B0604020202020204" pitchFamily="34" charset="0"/>
            </a:endParaRPr>
          </a:p>
          <a:p>
            <a:pPr marL="344488" indent="-344488">
              <a:buClr>
                <a:srgbClr val="E41617"/>
              </a:buClr>
              <a:buFont typeface="Arial" panose="020B0604020202020204" pitchFamily="34" charset="0"/>
              <a:buChar char="•"/>
            </a:pPr>
            <a:r>
              <a:rPr lang="en-CA" altLang="en-US" sz="3200" dirty="0">
                <a:latin typeface="Arial" panose="020B0604020202020204" pitchFamily="34" charset="0"/>
              </a:rPr>
              <a:t>Parent council</a:t>
            </a:r>
          </a:p>
          <a:p>
            <a:pPr marL="344488" indent="-344488">
              <a:buClr>
                <a:srgbClr val="FF0000"/>
              </a:buClr>
              <a:buFont typeface="Arial" panose="020B0604020202020204" pitchFamily="34" charset="0"/>
              <a:buChar char="•"/>
            </a:pPr>
            <a:endParaRPr lang="en-CA" altLang="en-US" sz="3200" dirty="0">
              <a:latin typeface="Arial" panose="020B0604020202020204" pitchFamily="34" charset="0"/>
            </a:endParaRPr>
          </a:p>
          <a:p>
            <a:pPr marL="344488" indent="-344488">
              <a:buClr>
                <a:srgbClr val="E41617"/>
              </a:buClr>
              <a:buFont typeface="Arial" panose="020B0604020202020204" pitchFamily="34" charset="0"/>
              <a:buChar char="•"/>
            </a:pPr>
            <a:r>
              <a:rPr lang="en-CA" altLang="en-US" sz="3200" dirty="0">
                <a:latin typeface="Arial" panose="020B0604020202020204" pitchFamily="34" charset="0"/>
              </a:rPr>
              <a:t>Local businesses</a:t>
            </a:r>
          </a:p>
          <a:p>
            <a:pPr marL="344488" indent="-344488">
              <a:buClr>
                <a:srgbClr val="FF0000"/>
              </a:buClr>
              <a:buFont typeface="Arial" panose="020B0604020202020204" pitchFamily="34" charset="0"/>
              <a:buChar char="•"/>
            </a:pPr>
            <a:endParaRPr lang="en-CA" altLang="en-US" sz="3200" dirty="0">
              <a:latin typeface="Arial" panose="020B0604020202020204" pitchFamily="34" charset="0"/>
            </a:endParaRPr>
          </a:p>
          <a:p>
            <a:pPr marL="344488" indent="-344488">
              <a:buClr>
                <a:srgbClr val="E41617"/>
              </a:buClr>
              <a:buFont typeface="Arial" panose="020B0604020202020204" pitchFamily="34" charset="0"/>
              <a:buChar char="•"/>
            </a:pPr>
            <a:r>
              <a:rPr lang="en-CA" altLang="en-US" sz="3200" dirty="0">
                <a:latin typeface="Arial" panose="020B0604020202020204" pitchFamily="34" charset="0"/>
              </a:rPr>
              <a:t>Charitable organizations</a:t>
            </a:r>
          </a:p>
          <a:p>
            <a:pPr>
              <a:buClr>
                <a:srgbClr val="FF0000"/>
              </a:buClr>
            </a:pPr>
            <a:endParaRPr lang="en-CA" altLang="en-US" sz="3200" dirty="0">
              <a:latin typeface="Arial" panose="020B0604020202020204" pitchFamily="34" charset="0"/>
            </a:endParaRPr>
          </a:p>
          <a:p>
            <a:pPr marL="344488" indent="-344488">
              <a:buClr>
                <a:srgbClr val="FF0000"/>
              </a:buClr>
              <a:buFont typeface="Arial" panose="020B0604020202020204" pitchFamily="34" charset="0"/>
              <a:buChar char="•"/>
            </a:pPr>
            <a:r>
              <a:rPr lang="en-CA" altLang="en-US" sz="3200" dirty="0">
                <a:latin typeface="Arial" panose="020B0604020202020204" pitchFamily="34" charset="0"/>
              </a:rPr>
              <a:t>Grants</a:t>
            </a:r>
          </a:p>
        </p:txBody>
      </p:sp>
      <p:pic>
        <p:nvPicPr>
          <p:cNvPr id="10" name="Picture 9">
            <a:extLst>
              <a:ext uri="{FF2B5EF4-FFF2-40B4-BE49-F238E27FC236}">
                <a16:creationId xmlns:a16="http://schemas.microsoft.com/office/drawing/2014/main" id="{469FF2A7-03F4-4FEC-BE02-B833B1CB6E92}"/>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2189D70A-300E-8689-F79A-797E5A2BB837}"/>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2" name="Audio 1">
            <a:hlinkClick r:id="" action="ppaction://media"/>
            <a:extLst>
              <a:ext uri="{FF2B5EF4-FFF2-40B4-BE49-F238E27FC236}">
                <a16:creationId xmlns:a16="http://schemas.microsoft.com/office/drawing/2014/main" id="{9745A7ED-0FBF-46D0-B88C-B773E2D42B4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47611376"/>
      </p:ext>
    </p:extLst>
  </p:cSld>
  <p:clrMapOvr>
    <a:masterClrMapping/>
  </p:clrMapOvr>
  <mc:AlternateContent xmlns:mc="http://schemas.openxmlformats.org/markup-compatibility/2006" xmlns:p14="http://schemas.microsoft.com/office/powerpoint/2010/main">
    <mc:Choice Requires="p14">
      <p:transition spd="slow" p14:dur="2000" advTm="24994"/>
    </mc:Choice>
    <mc:Fallback xmlns="">
      <p:transition spd="slow" advTm="24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2086238-da63-4f55-a3cc-adc0b13f0902" xsi:nil="true"/>
    <lcf76f155ced4ddcb4097134ff3c332f xmlns="380d94ef-a09f-4694-9f3e-20ef19df6f20">
      <Terms xmlns="http://schemas.microsoft.com/office/infopath/2007/PartnerControls"/>
    </lcf76f155ced4ddcb4097134ff3c332f>
    <_Flow_SignoffStatus xmlns="380d94ef-a09f-4694-9f3e-20ef19df6f2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95F96BF1EF17B4F82C14EAE901D5873" ma:contentTypeVersion="20" ma:contentTypeDescription="Create a new document." ma:contentTypeScope="" ma:versionID="edd14064195e3e83d340398330669aef">
  <xsd:schema xmlns:xsd="http://www.w3.org/2001/XMLSchema" xmlns:xs="http://www.w3.org/2001/XMLSchema" xmlns:p="http://schemas.microsoft.com/office/2006/metadata/properties" xmlns:ns2="380d94ef-a09f-4694-9f3e-20ef19df6f20" xmlns:ns3="c2086238-da63-4f55-a3cc-adc0b13f0902" targetNamespace="http://schemas.microsoft.com/office/2006/metadata/properties" ma:root="true" ma:fieldsID="eff15883679e53a22352c5d2eab4a7ba" ns2:_="" ns3:_="">
    <xsd:import namespace="380d94ef-a09f-4694-9f3e-20ef19df6f20"/>
    <xsd:import namespace="c2086238-da63-4f55-a3cc-adc0b13f0902"/>
    <xsd:element name="properties">
      <xsd:complexType>
        <xsd:sequence>
          <xsd:element name="documentManagement">
            <xsd:complexType>
              <xsd:all>
                <xsd:element ref="ns2:_Flow_SignoffStatus" minOccurs="0"/>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0d94ef-a09f-4694-9f3e-20ef19df6f20" elementFormDefault="qualified">
    <xsd:import namespace="http://schemas.microsoft.com/office/2006/documentManagement/types"/>
    <xsd:import namespace="http://schemas.microsoft.com/office/infopath/2007/PartnerControls"/>
    <xsd:element name="_Flow_SignoffStatus" ma:index="3" nillable="true" ma:displayName="Sign-off status" ma:internalName="Sign_x002d_off_x0020_status" ma:readOnly="false">
      <xsd:simpleType>
        <xsd:restriction base="dms:Text"/>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MediaServiceAutoTags" ma:index="12" nillable="true" ma:displayName="Tags" ma:hidden="true" ma:internalName="MediaServiceAutoTags" ma:readOnly="true">
      <xsd:simpleType>
        <xsd:restriction base="dms:Text"/>
      </xsd:simpleType>
    </xsd:element>
    <xsd:element name="MediaServiceOCR" ma:index="13" nillable="true" ma:displayName="Extracted Text" ma:hidden="true" ma:internalName="MediaServiceOCR"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hidden="true" ma:internalName="MediaServiceLocation" ma:readOnly="true">
      <xsd:simpleType>
        <xsd:restriction base="dms:Text"/>
      </xsd:simpleType>
    </xsd:element>
    <xsd:element name="MediaLengthInSeconds" ma:index="20" nillable="true" ma:displayName="Length (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aef3506-ac66-42b7-b4fb-1569aaa604f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2086238-da63-4f55-a3cc-adc0b13f0902" elementFormDefault="qualified">
    <xsd:import namespace="http://schemas.microsoft.com/office/2006/documentManagement/types"/>
    <xsd:import namespace="http://schemas.microsoft.com/office/infopath/2007/PartnerControls"/>
    <xsd:element name="SharedWithUsers" ma:index="1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hidden="true" ma:internalName="SharedWithDetails" ma:readOnly="true">
      <xsd:simpleType>
        <xsd:restriction base="dms:Note"/>
      </xsd:simpleType>
    </xsd:element>
    <xsd:element name="TaxCatchAll" ma:index="23" nillable="true" ma:displayName="Taxonomy Catch All Column" ma:hidden="true" ma:list="{34ced7d9-34a9-4ded-bf1d-bab14803e787}" ma:internalName="TaxCatchAll" ma:readOnly="false" ma:showField="CatchAllData" ma:web="c2086238-da63-4f55-a3cc-adc0b13f09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B6E0AC-2D3B-4210-B4FF-C2475C4FCC46}">
  <ds:schemaRefs>
    <ds:schemaRef ds:uri="http://schemas.microsoft.com/sharepoint/v3/contenttype/forms"/>
  </ds:schemaRefs>
</ds:datastoreItem>
</file>

<file path=customXml/itemProps2.xml><?xml version="1.0" encoding="utf-8"?>
<ds:datastoreItem xmlns:ds="http://schemas.openxmlformats.org/officeDocument/2006/customXml" ds:itemID="{E24DF6E1-6347-40C9-968E-F0FB659B5105}">
  <ds:schemaRef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c2086238-da63-4f55-a3cc-adc0b13f0902"/>
    <ds:schemaRef ds:uri="380d94ef-a09f-4694-9f3e-20ef19df6f20"/>
    <ds:schemaRef ds:uri="http://www.w3.org/XML/1998/namespace"/>
    <ds:schemaRef ds:uri="http://purl.org/dc/dcmitype/"/>
    <ds:schemaRef ds:uri="http://purl.org/dc/terms/"/>
    <ds:schemaRef ds:uri="309ffcbd-8494-408f-9c25-3be15119e866"/>
    <ds:schemaRef ds:uri="6d948ac3-16a8-4e81-9df7-1b6280e77e92"/>
  </ds:schemaRefs>
</ds:datastoreItem>
</file>

<file path=customXml/itemProps3.xml><?xml version="1.0" encoding="utf-8"?>
<ds:datastoreItem xmlns:ds="http://schemas.openxmlformats.org/officeDocument/2006/customXml" ds:itemID="{92264379-5E50-4E8E-9340-4544045ADD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0d94ef-a09f-4694-9f3e-20ef19df6f20"/>
    <ds:schemaRef ds:uri="c2086238-da63-4f55-a3cc-adc0b13f09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78</TotalTime>
  <Words>6113</Words>
  <Application>Microsoft Office PowerPoint</Application>
  <PresentationFormat>Widescreen</PresentationFormat>
  <Paragraphs>557</Paragraphs>
  <Slides>39</Slides>
  <Notes>39</Notes>
  <HiddenSlides>0</HiddenSlides>
  <MMClips>41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Arial</vt:lpstr>
      <vt:lpstr>Calibri</vt:lpstr>
      <vt:lpstr>Calibri Light</vt:lpstr>
      <vt:lpstr>Franklin Gothic Book</vt:lpstr>
      <vt:lpstr>Lobster 1.4</vt:lpstr>
      <vt:lpstr>Lucida Grande</vt:lpstr>
      <vt:lpstr>Tw Cen MT (Body)</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Proper Handwashing Technique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Knife Safety </vt:lpstr>
      <vt:lpstr> Knife Safety </vt:lpstr>
      <vt:lpstr>PowerPoint Presentation</vt:lpstr>
      <vt:lpstr> </vt:lpstr>
      <vt:lpstr>PowerPoint Presentation</vt:lpstr>
      <vt:lpstr>PowerPoint Presentation</vt:lpstr>
      <vt:lpstr>PowerPoint Presentation</vt:lpstr>
      <vt:lpstr>PowerPoint Presentation</vt:lpstr>
      <vt:lpstr>PowerPoint Presentation</vt:lpstr>
      <vt:lpstr>Congratulations!  You have completed the    online training module!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Menna Abdou</dc:creator>
  <cp:lastModifiedBy>Laura Durham</cp:lastModifiedBy>
  <cp:revision>33</cp:revision>
  <dcterms:created xsi:type="dcterms:W3CDTF">2019-11-13T19:40:55Z</dcterms:created>
  <dcterms:modified xsi:type="dcterms:W3CDTF">2024-03-04T19:01:31Z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0x010100F95F96BF1EF17B4F82C14EAE901D5873</vt:lpwstr>
  </property>
  <property fmtid="{D5CDD505-2E9C-101B-9397-08002B2CF9AE}" pid="3" name="MediaServiceImageTags">
    <vt:lpwstr/>
  </property>
</Properties>
</file>