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769" r:id="rId4"/>
    <p:sldMasterId id="2147484584" r:id="rId5"/>
  </p:sldMasterIdLst>
  <p:notesMasterIdLst>
    <p:notesMasterId r:id="rId55"/>
  </p:notesMasterIdLst>
  <p:handoutMasterIdLst>
    <p:handoutMasterId r:id="rId56"/>
  </p:handoutMasterIdLst>
  <p:sldIdLst>
    <p:sldId id="500" r:id="rId6"/>
    <p:sldId id="519" r:id="rId7"/>
    <p:sldId id="522" r:id="rId8"/>
    <p:sldId id="523" r:id="rId9"/>
    <p:sldId id="538" r:id="rId10"/>
    <p:sldId id="518" r:id="rId11"/>
    <p:sldId id="499" r:id="rId12"/>
    <p:sldId id="557" r:id="rId13"/>
    <p:sldId id="468" r:id="rId14"/>
    <p:sldId id="566" r:id="rId15"/>
    <p:sldId id="537" r:id="rId16"/>
    <p:sldId id="541" r:id="rId17"/>
    <p:sldId id="540" r:id="rId18"/>
    <p:sldId id="384" r:id="rId19"/>
    <p:sldId id="515" r:id="rId20"/>
    <p:sldId id="531" r:id="rId21"/>
    <p:sldId id="516" r:id="rId22"/>
    <p:sldId id="532" r:id="rId23"/>
    <p:sldId id="525" r:id="rId24"/>
    <p:sldId id="526" r:id="rId25"/>
    <p:sldId id="527" r:id="rId26"/>
    <p:sldId id="536" r:id="rId27"/>
    <p:sldId id="528" r:id="rId28"/>
    <p:sldId id="529" r:id="rId29"/>
    <p:sldId id="559" r:id="rId30"/>
    <p:sldId id="535" r:id="rId31"/>
    <p:sldId id="534" r:id="rId32"/>
    <p:sldId id="539" r:id="rId33"/>
    <p:sldId id="517" r:id="rId34"/>
    <p:sldId id="501" r:id="rId35"/>
    <p:sldId id="562" r:id="rId36"/>
    <p:sldId id="563" r:id="rId37"/>
    <p:sldId id="565" r:id="rId38"/>
    <p:sldId id="564" r:id="rId39"/>
    <p:sldId id="567" r:id="rId40"/>
    <p:sldId id="568" r:id="rId41"/>
    <p:sldId id="514" r:id="rId42"/>
    <p:sldId id="521" r:id="rId43"/>
    <p:sldId id="546" r:id="rId44"/>
    <p:sldId id="554" r:id="rId45"/>
    <p:sldId id="556" r:id="rId46"/>
    <p:sldId id="561" r:id="rId47"/>
    <p:sldId id="552" r:id="rId48"/>
    <p:sldId id="553" r:id="rId49"/>
    <p:sldId id="560" r:id="rId50"/>
    <p:sldId id="530" r:id="rId51"/>
    <p:sldId id="555" r:id="rId52"/>
    <p:sldId id="524" r:id="rId53"/>
    <p:sldId id="569" r:id="rId54"/>
  </p:sldIdLst>
  <p:sldSz cx="9144000" cy="5143500" type="screen16x9"/>
  <p:notesSz cx="9313863" cy="6858000"/>
  <p:defaultTextStyle>
    <a:defPPr>
      <a:defRPr lang="en-US"/>
    </a:defPPr>
    <a:lvl1pPr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400" u="sng"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1400" u="sng"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1400" u="sng"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1400" u="sng"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353" userDrawn="1">
          <p15:clr>
            <a:srgbClr val="A4A3A4"/>
          </p15:clr>
        </p15:guide>
        <p15:guide id="2" orient="horz" pos="352" userDrawn="1">
          <p15:clr>
            <a:srgbClr val="A4A3A4"/>
          </p15:clr>
        </p15:guide>
        <p15:guide id="3" orient="horz" pos="262" userDrawn="1">
          <p15:clr>
            <a:srgbClr val="A4A3A4"/>
          </p15:clr>
        </p15:guide>
        <p15:guide id="4" pos="2835" userDrawn="1">
          <p15:clr>
            <a:srgbClr val="A4A3A4"/>
          </p15:clr>
        </p15:guide>
      </p15:sldGuideLst>
    </p:ext>
    <p:ext uri="{2D200454-40CA-4A62-9FC3-DE9A4176ACB9}">
      <p15:notesGuideLst xmlns:p15="http://schemas.microsoft.com/office/powerpoint/2012/main">
        <p15:guide id="1" orient="horz" pos="2160" userDrawn="1">
          <p15:clr>
            <a:srgbClr val="A4A3A4"/>
          </p15:clr>
        </p15:guide>
        <p15:guide id="2" pos="293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hipper, Jennifer" initials="SJ" lastIdx="11" clrIdx="0"/>
  <p:cmAuthor id="1" name="Loren Aytona" initials="" lastIdx="37" clrIdx="1"/>
  <p:cmAuthor id="2" name="Nelson, Trish" initials="NT" lastIdx="1" clrIdx="2">
    <p:extLst>
      <p:ext uri="{19B8F6BF-5375-455C-9EA6-DF929625EA0E}">
        <p15:presenceInfo xmlns:p15="http://schemas.microsoft.com/office/powerpoint/2012/main" userId="S-1-5-21-1434801967-1926519115-2450397675-1713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278F"/>
    <a:srgbClr val="00B2E3"/>
    <a:srgbClr val="C1B28F"/>
    <a:srgbClr val="000000"/>
    <a:srgbClr val="007BC1"/>
    <a:srgbClr val="047BC1"/>
    <a:srgbClr val="F7F7F7"/>
    <a:srgbClr val="EDFDFF"/>
    <a:srgbClr val="EEDACF"/>
    <a:srgbClr val="D249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8824" autoAdjust="0"/>
  </p:normalViewPr>
  <p:slideViewPr>
    <p:cSldViewPr snapToGrid="0">
      <p:cViewPr varScale="1">
        <p:scale>
          <a:sx n="65" d="100"/>
          <a:sy n="65" d="100"/>
        </p:scale>
        <p:origin x="1344" y="32"/>
      </p:cViewPr>
      <p:guideLst>
        <p:guide orient="horz" pos="353"/>
        <p:guide orient="horz" pos="352"/>
        <p:guide orient="horz" pos="262"/>
        <p:guide pos="2835"/>
      </p:guideLst>
    </p:cSldViewPr>
  </p:slideViewPr>
  <p:outlineViewPr>
    <p:cViewPr>
      <p:scale>
        <a:sx n="33" d="100"/>
        <a:sy n="33" d="100"/>
      </p:scale>
      <p:origin x="0" y="-2602"/>
    </p:cViewPr>
  </p:outlineViewPr>
  <p:notesTextViewPr>
    <p:cViewPr>
      <p:scale>
        <a:sx n="75" d="100"/>
        <a:sy n="75" d="100"/>
      </p:scale>
      <p:origin x="0" y="0"/>
    </p:cViewPr>
  </p:notesTextViewPr>
  <p:sorterViewPr>
    <p:cViewPr>
      <p:scale>
        <a:sx n="66" d="100"/>
        <a:sy n="66" d="100"/>
      </p:scale>
      <p:origin x="0" y="0"/>
    </p:cViewPr>
  </p:sorterViewPr>
  <p:notesViewPr>
    <p:cSldViewPr snapToGrid="0">
      <p:cViewPr varScale="1">
        <p:scale>
          <a:sx n="117" d="100"/>
          <a:sy n="117" d="100"/>
        </p:scale>
        <p:origin x="2220" y="84"/>
      </p:cViewPr>
      <p:guideLst>
        <p:guide orient="horz" pos="2160"/>
        <p:guide pos="293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notesMaster" Target="notesMasters/notesMaster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presProps" Target="presProps.xml"/><Relationship Id="rId5" Type="http://schemas.openxmlformats.org/officeDocument/2006/relationships/slideMaster" Target="slideMasters/slideMaster2.xml"/><Relationship Id="rId61" Type="http://schemas.openxmlformats.org/officeDocument/2006/relationships/tableStyles" Target="tableStyles.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handoutMaster" Target="handoutMasters/handoutMaster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commentAuthors" Target="commentAuthors.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4498" name="Rectangle 2"/>
          <p:cNvSpPr>
            <a:spLocks noGrp="1" noChangeArrowheads="1"/>
          </p:cNvSpPr>
          <p:nvPr>
            <p:ph type="hdr" sz="quarter"/>
          </p:nvPr>
        </p:nvSpPr>
        <p:spPr bwMode="auto">
          <a:xfrm>
            <a:off x="0" y="0"/>
            <a:ext cx="4036540" cy="342900"/>
          </a:xfrm>
          <a:prstGeom prst="rect">
            <a:avLst/>
          </a:prstGeom>
          <a:noFill/>
          <a:ln w="9525">
            <a:noFill/>
            <a:miter lim="800000"/>
            <a:headEnd/>
            <a:tailEnd/>
          </a:ln>
          <a:effectLst/>
        </p:spPr>
        <p:txBody>
          <a:bodyPr vert="horz" wrap="square" lIns="90958" tIns="45478" rIns="90958" bIns="45478" numCol="1" anchor="t" anchorCtr="0" compatLnSpc="1">
            <a:prstTxWarp prst="textNoShape">
              <a:avLst/>
            </a:prstTxWarp>
          </a:bodyPr>
          <a:lstStyle>
            <a:lvl1pPr eaLnBrk="0" hangingPunct="0">
              <a:spcBef>
                <a:spcPct val="0"/>
              </a:spcBef>
              <a:defRPr sz="1100" u="none">
                <a:latin typeface="Arial Narrow" pitchFamily="34" charset="0"/>
                <a:ea typeface="ＭＳ Ｐゴシック" pitchFamily="68" charset="-128"/>
                <a:cs typeface="+mn-cs"/>
              </a:defRPr>
            </a:lvl1pPr>
          </a:lstStyle>
          <a:p>
            <a:pPr>
              <a:defRPr/>
            </a:pPr>
            <a:endParaRPr lang="en-CA" dirty="0"/>
          </a:p>
        </p:txBody>
      </p:sp>
      <p:sp>
        <p:nvSpPr>
          <p:cNvPr id="234500" name="Rectangle 4"/>
          <p:cNvSpPr>
            <a:spLocks noGrp="1" noChangeArrowheads="1"/>
          </p:cNvSpPr>
          <p:nvPr>
            <p:ph type="ftr" sz="quarter" idx="2"/>
          </p:nvPr>
        </p:nvSpPr>
        <p:spPr bwMode="auto">
          <a:xfrm>
            <a:off x="0" y="6513541"/>
            <a:ext cx="6001382" cy="342900"/>
          </a:xfrm>
          <a:prstGeom prst="rect">
            <a:avLst/>
          </a:prstGeom>
          <a:noFill/>
          <a:ln w="9525">
            <a:noFill/>
            <a:miter lim="800000"/>
            <a:headEnd/>
            <a:tailEnd/>
          </a:ln>
          <a:effectLst/>
        </p:spPr>
        <p:txBody>
          <a:bodyPr vert="horz" wrap="square" lIns="90958" tIns="45478" rIns="90958" bIns="45478" numCol="1" anchor="b" anchorCtr="0" compatLnSpc="1">
            <a:prstTxWarp prst="textNoShape">
              <a:avLst/>
            </a:prstTxWarp>
          </a:bodyPr>
          <a:lstStyle>
            <a:lvl1pPr eaLnBrk="0" hangingPunct="0">
              <a:spcBef>
                <a:spcPct val="0"/>
              </a:spcBef>
              <a:defRPr sz="900" u="none">
                <a:latin typeface="Arial Narrow" pitchFamily="34" charset="0"/>
                <a:ea typeface="ＭＳ Ｐゴシック" pitchFamily="68" charset="-128"/>
                <a:cs typeface="+mn-cs"/>
              </a:defRPr>
            </a:lvl1pPr>
          </a:lstStyle>
          <a:p>
            <a:pPr>
              <a:defRPr/>
            </a:pPr>
            <a:endParaRPr lang="en-CA" dirty="0"/>
          </a:p>
        </p:txBody>
      </p:sp>
      <p:sp>
        <p:nvSpPr>
          <p:cNvPr id="234501" name="Rectangle 5"/>
          <p:cNvSpPr>
            <a:spLocks noGrp="1" noChangeArrowheads="1"/>
          </p:cNvSpPr>
          <p:nvPr>
            <p:ph type="sldNum" sz="quarter" idx="3"/>
          </p:nvPr>
        </p:nvSpPr>
        <p:spPr bwMode="auto">
          <a:xfrm>
            <a:off x="8305925" y="6513541"/>
            <a:ext cx="1006344" cy="342900"/>
          </a:xfrm>
          <a:prstGeom prst="rect">
            <a:avLst/>
          </a:prstGeom>
          <a:noFill/>
          <a:ln w="9525">
            <a:noFill/>
            <a:miter lim="800000"/>
            <a:headEnd/>
            <a:tailEnd/>
          </a:ln>
          <a:effectLst/>
        </p:spPr>
        <p:txBody>
          <a:bodyPr vert="horz" wrap="square" lIns="90958" tIns="45478" rIns="90958" bIns="45478" numCol="1" anchor="b" anchorCtr="0" compatLnSpc="1">
            <a:prstTxWarp prst="textNoShape">
              <a:avLst/>
            </a:prstTxWarp>
          </a:bodyPr>
          <a:lstStyle>
            <a:lvl1pPr algn="r" eaLnBrk="0" hangingPunct="0">
              <a:defRPr sz="1200" u="none"/>
            </a:lvl1pPr>
          </a:lstStyle>
          <a:p>
            <a:fld id="{7E981981-9D94-4DEE-BB6F-8340CF993D55}" type="slidenum">
              <a:rPr lang="en-CA" altLang="en-US"/>
              <a:pPr/>
              <a:t>‹#›</a:t>
            </a:fld>
            <a:endParaRPr lang="en-CA" altLang="en-US" dirty="0"/>
          </a:p>
        </p:txBody>
      </p:sp>
    </p:spTree>
    <p:extLst>
      <p:ext uri="{BB962C8B-B14F-4D97-AF65-F5344CB8AC3E}">
        <p14:creationId xmlns:p14="http://schemas.microsoft.com/office/powerpoint/2010/main" val="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4036540" cy="342900"/>
          </a:xfrm>
          <a:prstGeom prst="rect">
            <a:avLst/>
          </a:prstGeom>
          <a:noFill/>
          <a:ln w="9525">
            <a:noFill/>
            <a:miter lim="800000"/>
            <a:headEnd/>
            <a:tailEnd/>
          </a:ln>
        </p:spPr>
        <p:txBody>
          <a:bodyPr vert="horz" wrap="square" lIns="92388" tIns="46195" rIns="92388" bIns="46195" numCol="1" anchor="t" anchorCtr="0" compatLnSpc="1">
            <a:prstTxWarp prst="textNoShape">
              <a:avLst/>
            </a:prstTxWarp>
          </a:bodyPr>
          <a:lstStyle>
            <a:lvl1pPr defTabSz="461103" eaLnBrk="0" hangingPunct="0">
              <a:spcBef>
                <a:spcPct val="0"/>
              </a:spcBef>
              <a:defRPr sz="1200" u="none">
                <a:latin typeface="Arial" charset="0"/>
                <a:ea typeface="ＭＳ Ｐゴシック" pitchFamily="68" charset="-128"/>
                <a:cs typeface="+mn-cs"/>
              </a:defRPr>
            </a:lvl1pPr>
          </a:lstStyle>
          <a:p>
            <a:pPr>
              <a:defRPr/>
            </a:pPr>
            <a:endParaRPr lang="en-CA" dirty="0"/>
          </a:p>
        </p:txBody>
      </p:sp>
      <p:sp>
        <p:nvSpPr>
          <p:cNvPr id="58371" name="Rectangle 3"/>
          <p:cNvSpPr>
            <a:spLocks noGrp="1" noChangeArrowheads="1"/>
          </p:cNvSpPr>
          <p:nvPr>
            <p:ph type="dt" idx="1"/>
          </p:nvPr>
        </p:nvSpPr>
        <p:spPr bwMode="auto">
          <a:xfrm>
            <a:off x="5275730" y="0"/>
            <a:ext cx="4036540" cy="342900"/>
          </a:xfrm>
          <a:prstGeom prst="rect">
            <a:avLst/>
          </a:prstGeom>
          <a:noFill/>
          <a:ln w="9525">
            <a:noFill/>
            <a:miter lim="800000"/>
            <a:headEnd/>
            <a:tailEnd/>
          </a:ln>
        </p:spPr>
        <p:txBody>
          <a:bodyPr vert="horz" wrap="square" lIns="92388" tIns="46195" rIns="92388" bIns="46195" numCol="1" anchor="t" anchorCtr="0" compatLnSpc="1">
            <a:prstTxWarp prst="textNoShape">
              <a:avLst/>
            </a:prstTxWarp>
          </a:bodyPr>
          <a:lstStyle>
            <a:lvl1pPr algn="r" defTabSz="461103" eaLnBrk="0" hangingPunct="0">
              <a:defRPr sz="1200" u="none"/>
            </a:lvl1pPr>
          </a:lstStyle>
          <a:p>
            <a:fld id="{24F56CF2-DCFE-4A13-AF35-E1D99AC3E997}" type="datetime1">
              <a:rPr lang="en-CA" altLang="en-US"/>
              <a:pPr/>
              <a:t>2022-03-22</a:t>
            </a:fld>
            <a:endParaRPr lang="en-CA" altLang="en-US" dirty="0"/>
          </a:p>
        </p:txBody>
      </p:sp>
      <p:sp>
        <p:nvSpPr>
          <p:cNvPr id="32772" name="Rectangle 4"/>
          <p:cNvSpPr>
            <a:spLocks noGrp="1" noRot="1" noChangeAspect="1" noChangeArrowheads="1" noTextEdit="1"/>
          </p:cNvSpPr>
          <p:nvPr>
            <p:ph type="sldImg" idx="2"/>
          </p:nvPr>
        </p:nvSpPr>
        <p:spPr bwMode="auto">
          <a:xfrm>
            <a:off x="2370138" y="514350"/>
            <a:ext cx="4573587" cy="257175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8373" name="Rectangle 5"/>
          <p:cNvSpPr>
            <a:spLocks noGrp="1" noChangeArrowheads="1"/>
          </p:cNvSpPr>
          <p:nvPr>
            <p:ph type="body" sz="quarter" idx="3"/>
          </p:nvPr>
        </p:nvSpPr>
        <p:spPr bwMode="auto">
          <a:xfrm>
            <a:off x="931387" y="3257550"/>
            <a:ext cx="7451090" cy="3086100"/>
          </a:xfrm>
          <a:prstGeom prst="rect">
            <a:avLst/>
          </a:prstGeom>
          <a:noFill/>
          <a:ln w="9525">
            <a:noFill/>
            <a:miter lim="800000"/>
            <a:headEnd/>
            <a:tailEnd/>
          </a:ln>
        </p:spPr>
        <p:txBody>
          <a:bodyPr vert="horz" wrap="square" lIns="92388" tIns="46195" rIns="92388" bIns="46195"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58374" name="Rectangle 6"/>
          <p:cNvSpPr>
            <a:spLocks noGrp="1" noChangeArrowheads="1"/>
          </p:cNvSpPr>
          <p:nvPr>
            <p:ph type="ftr" sz="quarter" idx="4"/>
          </p:nvPr>
        </p:nvSpPr>
        <p:spPr bwMode="auto">
          <a:xfrm>
            <a:off x="0" y="6513541"/>
            <a:ext cx="4036540" cy="342900"/>
          </a:xfrm>
          <a:prstGeom prst="rect">
            <a:avLst/>
          </a:prstGeom>
          <a:noFill/>
          <a:ln w="9525">
            <a:noFill/>
            <a:miter lim="800000"/>
            <a:headEnd/>
            <a:tailEnd/>
          </a:ln>
        </p:spPr>
        <p:txBody>
          <a:bodyPr vert="horz" wrap="square" lIns="92388" tIns="46195" rIns="92388" bIns="46195" numCol="1" anchor="b" anchorCtr="0" compatLnSpc="1">
            <a:prstTxWarp prst="textNoShape">
              <a:avLst/>
            </a:prstTxWarp>
          </a:bodyPr>
          <a:lstStyle>
            <a:lvl1pPr defTabSz="461103" eaLnBrk="0" hangingPunct="0">
              <a:spcBef>
                <a:spcPct val="0"/>
              </a:spcBef>
              <a:defRPr sz="1200" u="none">
                <a:latin typeface="Arial" charset="0"/>
                <a:ea typeface="ＭＳ Ｐゴシック" pitchFamily="68" charset="-128"/>
                <a:cs typeface="+mn-cs"/>
              </a:defRPr>
            </a:lvl1pPr>
          </a:lstStyle>
          <a:p>
            <a:pPr>
              <a:defRPr/>
            </a:pPr>
            <a:endParaRPr lang="en-CA" dirty="0"/>
          </a:p>
        </p:txBody>
      </p:sp>
      <p:sp>
        <p:nvSpPr>
          <p:cNvPr id="58375" name="Rectangle 7"/>
          <p:cNvSpPr>
            <a:spLocks noGrp="1" noChangeArrowheads="1"/>
          </p:cNvSpPr>
          <p:nvPr>
            <p:ph type="sldNum" sz="quarter" idx="5"/>
          </p:nvPr>
        </p:nvSpPr>
        <p:spPr bwMode="auto">
          <a:xfrm>
            <a:off x="5275730" y="6513541"/>
            <a:ext cx="4036540" cy="342900"/>
          </a:xfrm>
          <a:prstGeom prst="rect">
            <a:avLst/>
          </a:prstGeom>
          <a:noFill/>
          <a:ln w="9525">
            <a:noFill/>
            <a:miter lim="800000"/>
            <a:headEnd/>
            <a:tailEnd/>
          </a:ln>
        </p:spPr>
        <p:txBody>
          <a:bodyPr vert="horz" wrap="square" lIns="92388" tIns="46195" rIns="92388" bIns="46195" numCol="1" anchor="b" anchorCtr="0" compatLnSpc="1">
            <a:prstTxWarp prst="textNoShape">
              <a:avLst/>
            </a:prstTxWarp>
          </a:bodyPr>
          <a:lstStyle>
            <a:lvl1pPr algn="r" defTabSz="461103" eaLnBrk="0" hangingPunct="0">
              <a:defRPr sz="1200" u="none"/>
            </a:lvl1pPr>
          </a:lstStyle>
          <a:p>
            <a:fld id="{0597D704-995A-451A-AAA2-B9462F0B3A37}" type="slidenum">
              <a:rPr lang="en-CA" altLang="en-US"/>
              <a:pPr/>
              <a:t>‹#›</a:t>
            </a:fld>
            <a:endParaRPr lang="en-CA"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ＭＳ Ｐゴシック" pitchFamily="68" charset="-128"/>
      </a:defRPr>
    </a:lvl1pPr>
    <a:lvl2pPr marL="457200"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3" Type="http://schemas.openxmlformats.org/officeDocument/2006/relationships/hyperlink" Target="https://www.publichealthontario.ca/-/media/documents/ncov/factsheet/2021/06/lp/fact-sheet-covid-19-preventive-layers.pdf?sc_lang=en" TargetMode="External"/><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CA" baseline="0" dirty="0"/>
          </a:p>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0</a:t>
            </a:fld>
            <a:endParaRPr lang="en-CA" altLang="en-US" dirty="0"/>
          </a:p>
        </p:txBody>
      </p:sp>
    </p:spTree>
    <p:extLst>
      <p:ext uri="{BB962C8B-B14F-4D97-AF65-F5344CB8AC3E}">
        <p14:creationId xmlns:p14="http://schemas.microsoft.com/office/powerpoint/2010/main" val="3836960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CA" dirty="0"/>
          </a:p>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9</a:t>
            </a:fld>
            <a:endParaRPr lang="en-CA" altLang="en-US" dirty="0"/>
          </a:p>
        </p:txBody>
      </p:sp>
    </p:spTree>
    <p:extLst>
      <p:ext uri="{BB962C8B-B14F-4D97-AF65-F5344CB8AC3E}">
        <p14:creationId xmlns:p14="http://schemas.microsoft.com/office/powerpoint/2010/main" val="14662369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10</a:t>
            </a:fld>
            <a:endParaRPr lang="en-CA" altLang="en-US" dirty="0"/>
          </a:p>
        </p:txBody>
      </p:sp>
    </p:spTree>
    <p:extLst>
      <p:ext uri="{BB962C8B-B14F-4D97-AF65-F5344CB8AC3E}">
        <p14:creationId xmlns:p14="http://schemas.microsoft.com/office/powerpoint/2010/main" val="1399919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11</a:t>
            </a:fld>
            <a:endParaRPr lang="en-CA" altLang="en-US" dirty="0"/>
          </a:p>
        </p:txBody>
      </p:sp>
    </p:spTree>
    <p:extLst>
      <p:ext uri="{BB962C8B-B14F-4D97-AF65-F5344CB8AC3E}">
        <p14:creationId xmlns:p14="http://schemas.microsoft.com/office/powerpoint/2010/main" val="20778080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12</a:t>
            </a:fld>
            <a:endParaRPr lang="en-CA" altLang="en-US" dirty="0"/>
          </a:p>
        </p:txBody>
      </p:sp>
    </p:spTree>
    <p:extLst>
      <p:ext uri="{BB962C8B-B14F-4D97-AF65-F5344CB8AC3E}">
        <p14:creationId xmlns:p14="http://schemas.microsoft.com/office/powerpoint/2010/main" val="14017950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13</a:t>
            </a:fld>
            <a:endParaRPr lang="en-CA" altLang="en-US" dirty="0"/>
          </a:p>
        </p:txBody>
      </p:sp>
    </p:spTree>
    <p:extLst>
      <p:ext uri="{BB962C8B-B14F-4D97-AF65-F5344CB8AC3E}">
        <p14:creationId xmlns:p14="http://schemas.microsoft.com/office/powerpoint/2010/main" val="11439331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14</a:t>
            </a:fld>
            <a:endParaRPr lang="en-CA" altLang="en-US" dirty="0"/>
          </a:p>
        </p:txBody>
      </p:sp>
    </p:spTree>
    <p:extLst>
      <p:ext uri="{BB962C8B-B14F-4D97-AF65-F5344CB8AC3E}">
        <p14:creationId xmlns:p14="http://schemas.microsoft.com/office/powerpoint/2010/main" val="8435657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15</a:t>
            </a:fld>
            <a:endParaRPr lang="en-CA" altLang="en-US" dirty="0"/>
          </a:p>
        </p:txBody>
      </p:sp>
    </p:spTree>
    <p:extLst>
      <p:ext uri="{BB962C8B-B14F-4D97-AF65-F5344CB8AC3E}">
        <p14:creationId xmlns:p14="http://schemas.microsoft.com/office/powerpoint/2010/main" val="14937772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16</a:t>
            </a:fld>
            <a:endParaRPr lang="en-CA" altLang="en-US" dirty="0"/>
          </a:p>
        </p:txBody>
      </p:sp>
    </p:spTree>
    <p:extLst>
      <p:ext uri="{BB962C8B-B14F-4D97-AF65-F5344CB8AC3E}">
        <p14:creationId xmlns:p14="http://schemas.microsoft.com/office/powerpoint/2010/main" val="19247559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17</a:t>
            </a:fld>
            <a:endParaRPr lang="en-CA" altLang="en-US" dirty="0"/>
          </a:p>
        </p:txBody>
      </p:sp>
    </p:spTree>
    <p:extLst>
      <p:ext uri="{BB962C8B-B14F-4D97-AF65-F5344CB8AC3E}">
        <p14:creationId xmlns:p14="http://schemas.microsoft.com/office/powerpoint/2010/main" val="28831865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18</a:t>
            </a:fld>
            <a:endParaRPr lang="en-CA" altLang="en-US" dirty="0"/>
          </a:p>
        </p:txBody>
      </p:sp>
    </p:spTree>
    <p:extLst>
      <p:ext uri="{BB962C8B-B14F-4D97-AF65-F5344CB8AC3E}">
        <p14:creationId xmlns:p14="http://schemas.microsoft.com/office/powerpoint/2010/main" val="2010878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a:t>
            </a:fld>
            <a:endParaRPr lang="en-CA" altLang="en-US" dirty="0"/>
          </a:p>
        </p:txBody>
      </p:sp>
    </p:spTree>
    <p:extLst>
      <p:ext uri="{BB962C8B-B14F-4D97-AF65-F5344CB8AC3E}">
        <p14:creationId xmlns:p14="http://schemas.microsoft.com/office/powerpoint/2010/main" val="14908553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19</a:t>
            </a:fld>
            <a:endParaRPr lang="en-CA" altLang="en-US" dirty="0"/>
          </a:p>
        </p:txBody>
      </p:sp>
    </p:spTree>
    <p:extLst>
      <p:ext uri="{BB962C8B-B14F-4D97-AF65-F5344CB8AC3E}">
        <p14:creationId xmlns:p14="http://schemas.microsoft.com/office/powerpoint/2010/main" val="5680113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20</a:t>
            </a:fld>
            <a:endParaRPr lang="en-CA" altLang="en-US" dirty="0"/>
          </a:p>
        </p:txBody>
      </p:sp>
    </p:spTree>
    <p:extLst>
      <p:ext uri="{BB962C8B-B14F-4D97-AF65-F5344CB8AC3E}">
        <p14:creationId xmlns:p14="http://schemas.microsoft.com/office/powerpoint/2010/main" val="35221250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21</a:t>
            </a:fld>
            <a:endParaRPr lang="en-CA" altLang="en-US" dirty="0"/>
          </a:p>
        </p:txBody>
      </p:sp>
    </p:spTree>
    <p:extLst>
      <p:ext uri="{BB962C8B-B14F-4D97-AF65-F5344CB8AC3E}">
        <p14:creationId xmlns:p14="http://schemas.microsoft.com/office/powerpoint/2010/main" val="34334800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22</a:t>
            </a:fld>
            <a:endParaRPr lang="en-CA" altLang="en-US" dirty="0"/>
          </a:p>
        </p:txBody>
      </p:sp>
    </p:spTree>
    <p:extLst>
      <p:ext uri="{BB962C8B-B14F-4D97-AF65-F5344CB8AC3E}">
        <p14:creationId xmlns:p14="http://schemas.microsoft.com/office/powerpoint/2010/main" val="19097782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23</a:t>
            </a:fld>
            <a:endParaRPr lang="en-CA" altLang="en-US" dirty="0"/>
          </a:p>
        </p:txBody>
      </p:sp>
    </p:spTree>
    <p:extLst>
      <p:ext uri="{BB962C8B-B14F-4D97-AF65-F5344CB8AC3E}">
        <p14:creationId xmlns:p14="http://schemas.microsoft.com/office/powerpoint/2010/main" val="35108047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24</a:t>
            </a:fld>
            <a:endParaRPr lang="en-CA" altLang="en-US" dirty="0"/>
          </a:p>
        </p:txBody>
      </p:sp>
    </p:spTree>
    <p:extLst>
      <p:ext uri="{BB962C8B-B14F-4D97-AF65-F5344CB8AC3E}">
        <p14:creationId xmlns:p14="http://schemas.microsoft.com/office/powerpoint/2010/main" val="16484773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25</a:t>
            </a:fld>
            <a:endParaRPr lang="en-CA" altLang="en-US" dirty="0"/>
          </a:p>
        </p:txBody>
      </p:sp>
    </p:spTree>
    <p:extLst>
      <p:ext uri="{BB962C8B-B14F-4D97-AF65-F5344CB8AC3E}">
        <p14:creationId xmlns:p14="http://schemas.microsoft.com/office/powerpoint/2010/main" val="17645308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pPr marL="0" marR="0" lvl="0" indent="0" algn="r" defTabSz="461103" rtl="0" eaLnBrk="0" fontAlgn="base" latinLnBrk="0" hangingPunct="0">
              <a:lnSpc>
                <a:spcPct val="100000"/>
              </a:lnSpc>
              <a:spcBef>
                <a:spcPct val="0"/>
              </a:spcBef>
              <a:spcAft>
                <a:spcPct val="0"/>
              </a:spcAft>
              <a:buClrTx/>
              <a:buSzTx/>
              <a:buFontTx/>
              <a:buNone/>
              <a:tabLst/>
              <a:defRPr/>
            </a:pPr>
            <a:fld id="{0597D704-995A-451A-AAA2-B9462F0B3A37}" type="slidenum">
              <a:rPr kumimoji="0" lang="en-CA"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461103" rtl="0" eaLnBrk="0" fontAlgn="base" latinLnBrk="0" hangingPunct="0">
                <a:lnSpc>
                  <a:spcPct val="100000"/>
                </a:lnSpc>
                <a:spcBef>
                  <a:spcPct val="0"/>
                </a:spcBef>
                <a:spcAft>
                  <a:spcPct val="0"/>
                </a:spcAft>
                <a:buClrTx/>
                <a:buSzTx/>
                <a:buFontTx/>
                <a:buNone/>
                <a:tabLst/>
                <a:defRPr/>
              </a:pPr>
              <a:t>26</a:t>
            </a:fld>
            <a:endParaRPr kumimoji="0" lang="en-CA"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3539018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27</a:t>
            </a:fld>
            <a:endParaRPr lang="en-CA" altLang="en-US" dirty="0"/>
          </a:p>
        </p:txBody>
      </p:sp>
    </p:spTree>
    <p:extLst>
      <p:ext uri="{BB962C8B-B14F-4D97-AF65-F5344CB8AC3E}">
        <p14:creationId xmlns:p14="http://schemas.microsoft.com/office/powerpoint/2010/main" val="12565958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28</a:t>
            </a:fld>
            <a:endParaRPr lang="en-CA" altLang="en-US" dirty="0"/>
          </a:p>
        </p:txBody>
      </p:sp>
    </p:spTree>
    <p:extLst>
      <p:ext uri="{BB962C8B-B14F-4D97-AF65-F5344CB8AC3E}">
        <p14:creationId xmlns:p14="http://schemas.microsoft.com/office/powerpoint/2010/main" val="562094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a:t>
            </a:fld>
            <a:endParaRPr lang="en-CA" altLang="en-US" dirty="0"/>
          </a:p>
        </p:txBody>
      </p:sp>
    </p:spTree>
    <p:extLst>
      <p:ext uri="{BB962C8B-B14F-4D97-AF65-F5344CB8AC3E}">
        <p14:creationId xmlns:p14="http://schemas.microsoft.com/office/powerpoint/2010/main" val="23922153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29</a:t>
            </a:fld>
            <a:endParaRPr lang="en-CA" altLang="en-US" dirty="0"/>
          </a:p>
        </p:txBody>
      </p:sp>
    </p:spTree>
    <p:extLst>
      <p:ext uri="{BB962C8B-B14F-4D97-AF65-F5344CB8AC3E}">
        <p14:creationId xmlns:p14="http://schemas.microsoft.com/office/powerpoint/2010/main" val="24254565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30</a:t>
            </a:fld>
            <a:endParaRPr lang="en-CA" altLang="en-US" dirty="0"/>
          </a:p>
        </p:txBody>
      </p:sp>
    </p:spTree>
    <p:extLst>
      <p:ext uri="{BB962C8B-B14F-4D97-AF65-F5344CB8AC3E}">
        <p14:creationId xmlns:p14="http://schemas.microsoft.com/office/powerpoint/2010/main" val="7573160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31</a:t>
            </a:fld>
            <a:endParaRPr lang="en-CA" altLang="en-US" dirty="0"/>
          </a:p>
        </p:txBody>
      </p:sp>
    </p:spTree>
    <p:extLst>
      <p:ext uri="{BB962C8B-B14F-4D97-AF65-F5344CB8AC3E}">
        <p14:creationId xmlns:p14="http://schemas.microsoft.com/office/powerpoint/2010/main" val="36768360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32</a:t>
            </a:fld>
            <a:endParaRPr lang="en-CA" altLang="en-US" dirty="0"/>
          </a:p>
        </p:txBody>
      </p:sp>
    </p:spTree>
    <p:extLst>
      <p:ext uri="{BB962C8B-B14F-4D97-AF65-F5344CB8AC3E}">
        <p14:creationId xmlns:p14="http://schemas.microsoft.com/office/powerpoint/2010/main" val="14019752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33</a:t>
            </a:fld>
            <a:endParaRPr lang="en-CA" altLang="en-US" dirty="0"/>
          </a:p>
        </p:txBody>
      </p:sp>
    </p:spTree>
    <p:extLst>
      <p:ext uri="{BB962C8B-B14F-4D97-AF65-F5344CB8AC3E}">
        <p14:creationId xmlns:p14="http://schemas.microsoft.com/office/powerpoint/2010/main" val="7729621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36</a:t>
            </a:fld>
            <a:endParaRPr lang="en-CA" altLang="en-US" dirty="0"/>
          </a:p>
        </p:txBody>
      </p:sp>
    </p:spTree>
    <p:extLst>
      <p:ext uri="{BB962C8B-B14F-4D97-AF65-F5344CB8AC3E}">
        <p14:creationId xmlns:p14="http://schemas.microsoft.com/office/powerpoint/2010/main" val="375219117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37</a:t>
            </a:fld>
            <a:endParaRPr lang="en-CA" altLang="en-US" dirty="0"/>
          </a:p>
        </p:txBody>
      </p:sp>
    </p:spTree>
    <p:extLst>
      <p:ext uri="{BB962C8B-B14F-4D97-AF65-F5344CB8AC3E}">
        <p14:creationId xmlns:p14="http://schemas.microsoft.com/office/powerpoint/2010/main" val="18120745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38</a:t>
            </a:fld>
            <a:endParaRPr lang="en-CA" altLang="en-US" dirty="0"/>
          </a:p>
        </p:txBody>
      </p:sp>
    </p:spTree>
    <p:extLst>
      <p:ext uri="{BB962C8B-B14F-4D97-AF65-F5344CB8AC3E}">
        <p14:creationId xmlns:p14="http://schemas.microsoft.com/office/powerpoint/2010/main" val="25524277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Arial" panose="020B0604020202020204" pitchFamily="34" charset="0"/>
              <a:buChar char="•"/>
              <a:tabLst>
                <a:tab pos="457200" algn="l"/>
              </a:tabLst>
            </a:pPr>
            <a:r>
              <a:rPr lang="en-US" sz="1200" dirty="0">
                <a:effectLst/>
                <a:latin typeface="Calibri" panose="020F0502020204030204" pitchFamily="34" charset="0"/>
                <a:ea typeface="Calibri" panose="020F0502020204030204" pitchFamily="34" charset="0"/>
                <a:cs typeface="Times New Roman" panose="02020603050405020304" pitchFamily="18" charset="0"/>
              </a:rPr>
              <a:t>To reduce the risk of COVID-19, there are many public health measures we can apply like physical distancing, washing your hands, masking, cleaning and disinfection, and screening.</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Arial" panose="020B0604020202020204" pitchFamily="34" charset="0"/>
              <a:buChar char="•"/>
              <a:tabLst>
                <a:tab pos="457200" algn="l"/>
              </a:tabLst>
            </a:pPr>
            <a:r>
              <a:rPr lang="en-US" sz="1200" dirty="0">
                <a:effectLst/>
                <a:latin typeface="Calibri" panose="020F0502020204030204" pitchFamily="34" charset="0"/>
                <a:ea typeface="Calibri" panose="020F0502020204030204" pitchFamily="34" charset="0"/>
                <a:cs typeface="Times New Roman" panose="02020603050405020304" pitchFamily="18" charset="0"/>
              </a:rPr>
              <a:t>No single public health measure on its own is perfect at preventing the spread of COVID-19 but for the best protection, we need layers of public health measures and to use these measures together to help provide the best protection for you, other staff, and residents or clients. </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Arial" panose="020B0604020202020204" pitchFamily="34" charset="0"/>
              <a:buChar char="•"/>
              <a:tabLst>
                <a:tab pos="457200" algn="l"/>
              </a:tabLst>
            </a:pPr>
            <a:r>
              <a:rPr lang="en-US" sz="1200" dirty="0">
                <a:effectLst/>
                <a:latin typeface="Calibri" panose="020F0502020204030204" pitchFamily="34" charset="0"/>
                <a:ea typeface="Calibri" panose="020F0502020204030204" pitchFamily="34" charset="0"/>
                <a:cs typeface="Times New Roman" panose="02020603050405020304" pitchFamily="18" charset="0"/>
              </a:rPr>
              <a:t>Each public health protection measure can be thought of as a slice of Swiss cheese, they’re not perfect and do not provide 100% protection on their own, instead they have holes in each slice that allows virus to pass through and provides the opportunity for COVID-19 to spread</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Arial" panose="020B0604020202020204" pitchFamily="34" charset="0"/>
              <a:buChar char="•"/>
              <a:tabLst>
                <a:tab pos="457200" algn="l"/>
              </a:tabLst>
            </a:pPr>
            <a:r>
              <a:rPr lang="en-US" sz="1200" dirty="0">
                <a:effectLst/>
                <a:latin typeface="Calibri" panose="020F0502020204030204" pitchFamily="34" charset="0"/>
                <a:ea typeface="Calibri" panose="020F0502020204030204" pitchFamily="34" charset="0"/>
                <a:cs typeface="Times New Roman" panose="02020603050405020304" pitchFamily="18" charset="0"/>
              </a:rPr>
              <a:t>But slices of Swiss cheese have holes in different spots and when you layer them, the holes become covered so when one slice or public health measure fails, another one may block the virus. </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Arial" panose="020B0604020202020204" pitchFamily="34" charset="0"/>
              <a:buChar char="•"/>
              <a:tabLst>
                <a:tab pos="457200" algn="l"/>
              </a:tabLst>
            </a:pPr>
            <a:r>
              <a:rPr lang="en-US" sz="1200" dirty="0">
                <a:effectLst/>
                <a:latin typeface="Calibri" panose="020F0502020204030204" pitchFamily="34" charset="0"/>
                <a:ea typeface="Calibri" panose="020F0502020204030204" pitchFamily="34" charset="0"/>
                <a:cs typeface="Times New Roman" panose="02020603050405020304" pitchFamily="18" charset="0"/>
              </a:rPr>
              <a:t>By layering and applying multiple public health measures you will have more complete protection and a better barrier for preventing the spread of COVID-19</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CA" sz="1200" u="sng" dirty="0">
                <a:solidFill>
                  <a:srgbClr val="0563C1"/>
                </a:solidFill>
                <a:effectLst/>
                <a:latin typeface="Calibri" panose="020F0502020204030204" pitchFamily="34" charset="0"/>
                <a:ea typeface="Calibri" panose="020F0502020204030204" pitchFamily="34" charset="0"/>
                <a:hlinkClick r:id="rId3"/>
              </a:rPr>
              <a:t>https://www.publichealthontario.ca/-/media/documents/ncov/factsheet/2021/06/lp/fact-sheet-covid-19-preventive-layers.pdf?sc_lang=en</a:t>
            </a:r>
            <a:endParaRPr lang="en-CA" sz="1200" dirty="0">
              <a:effectLst/>
              <a:latin typeface="Calibri" panose="020F0502020204030204" pitchFamily="34" charset="0"/>
              <a:ea typeface="Calibri" panose="020F0502020204030204" pitchFamily="34" charset="0"/>
            </a:endParaRPr>
          </a:p>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39</a:t>
            </a:fld>
            <a:endParaRPr lang="en-CA" altLang="en-US" dirty="0"/>
          </a:p>
        </p:txBody>
      </p:sp>
    </p:spTree>
    <p:extLst>
      <p:ext uri="{BB962C8B-B14F-4D97-AF65-F5344CB8AC3E}">
        <p14:creationId xmlns:p14="http://schemas.microsoft.com/office/powerpoint/2010/main" val="62111253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40</a:t>
            </a:fld>
            <a:endParaRPr lang="en-CA" altLang="en-US" dirty="0"/>
          </a:p>
        </p:txBody>
      </p:sp>
    </p:spTree>
    <p:extLst>
      <p:ext uri="{BB962C8B-B14F-4D97-AF65-F5344CB8AC3E}">
        <p14:creationId xmlns:p14="http://schemas.microsoft.com/office/powerpoint/2010/main" val="2479476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a:t>
            </a:fld>
            <a:endParaRPr lang="en-CA" altLang="en-US" dirty="0"/>
          </a:p>
        </p:txBody>
      </p:sp>
    </p:spTree>
    <p:extLst>
      <p:ext uri="{BB962C8B-B14F-4D97-AF65-F5344CB8AC3E}">
        <p14:creationId xmlns:p14="http://schemas.microsoft.com/office/powerpoint/2010/main" val="408503448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41</a:t>
            </a:fld>
            <a:endParaRPr lang="en-CA" altLang="en-US" dirty="0"/>
          </a:p>
        </p:txBody>
      </p:sp>
    </p:spTree>
    <p:extLst>
      <p:ext uri="{BB962C8B-B14F-4D97-AF65-F5344CB8AC3E}">
        <p14:creationId xmlns:p14="http://schemas.microsoft.com/office/powerpoint/2010/main" val="42911746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42</a:t>
            </a:fld>
            <a:endParaRPr lang="en-CA" altLang="en-US" dirty="0"/>
          </a:p>
        </p:txBody>
      </p:sp>
    </p:spTree>
    <p:extLst>
      <p:ext uri="{BB962C8B-B14F-4D97-AF65-F5344CB8AC3E}">
        <p14:creationId xmlns:p14="http://schemas.microsoft.com/office/powerpoint/2010/main" val="74826872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43</a:t>
            </a:fld>
            <a:endParaRPr lang="en-CA" altLang="en-US" dirty="0"/>
          </a:p>
        </p:txBody>
      </p:sp>
    </p:spTree>
    <p:extLst>
      <p:ext uri="{BB962C8B-B14F-4D97-AF65-F5344CB8AC3E}">
        <p14:creationId xmlns:p14="http://schemas.microsoft.com/office/powerpoint/2010/main" val="20738462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aseline="0" dirty="0"/>
          </a:p>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44</a:t>
            </a:fld>
            <a:endParaRPr lang="en-CA" altLang="en-US" dirty="0"/>
          </a:p>
        </p:txBody>
      </p:sp>
    </p:spTree>
    <p:extLst>
      <p:ext uri="{BB962C8B-B14F-4D97-AF65-F5344CB8AC3E}">
        <p14:creationId xmlns:p14="http://schemas.microsoft.com/office/powerpoint/2010/main" val="45359318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45</a:t>
            </a:fld>
            <a:endParaRPr lang="en-CA" altLang="en-US" dirty="0"/>
          </a:p>
        </p:txBody>
      </p:sp>
    </p:spTree>
    <p:extLst>
      <p:ext uri="{BB962C8B-B14F-4D97-AF65-F5344CB8AC3E}">
        <p14:creationId xmlns:p14="http://schemas.microsoft.com/office/powerpoint/2010/main" val="25932855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46</a:t>
            </a:fld>
            <a:endParaRPr lang="en-CA" altLang="en-US" dirty="0"/>
          </a:p>
        </p:txBody>
      </p:sp>
    </p:spTree>
    <p:extLst>
      <p:ext uri="{BB962C8B-B14F-4D97-AF65-F5344CB8AC3E}">
        <p14:creationId xmlns:p14="http://schemas.microsoft.com/office/powerpoint/2010/main" val="181616255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47</a:t>
            </a:fld>
            <a:endParaRPr lang="en-CA" altLang="en-US" dirty="0"/>
          </a:p>
        </p:txBody>
      </p:sp>
    </p:spTree>
    <p:extLst>
      <p:ext uri="{BB962C8B-B14F-4D97-AF65-F5344CB8AC3E}">
        <p14:creationId xmlns:p14="http://schemas.microsoft.com/office/powerpoint/2010/main" val="1448055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4</a:t>
            </a:fld>
            <a:endParaRPr lang="en-CA" altLang="en-US" dirty="0"/>
          </a:p>
        </p:txBody>
      </p:sp>
    </p:spTree>
    <p:extLst>
      <p:ext uri="{BB962C8B-B14F-4D97-AF65-F5344CB8AC3E}">
        <p14:creationId xmlns:p14="http://schemas.microsoft.com/office/powerpoint/2010/main" val="3078720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5</a:t>
            </a:fld>
            <a:endParaRPr lang="en-CA" altLang="en-US" dirty="0"/>
          </a:p>
        </p:txBody>
      </p:sp>
    </p:spTree>
    <p:extLst>
      <p:ext uri="{BB962C8B-B14F-4D97-AF65-F5344CB8AC3E}">
        <p14:creationId xmlns:p14="http://schemas.microsoft.com/office/powerpoint/2010/main" val="1160459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6</a:t>
            </a:fld>
            <a:endParaRPr lang="en-CA" altLang="en-US" dirty="0"/>
          </a:p>
        </p:txBody>
      </p:sp>
    </p:spTree>
    <p:extLst>
      <p:ext uri="{BB962C8B-B14F-4D97-AF65-F5344CB8AC3E}">
        <p14:creationId xmlns:p14="http://schemas.microsoft.com/office/powerpoint/2010/main" val="2229191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7</a:t>
            </a:fld>
            <a:endParaRPr lang="en-CA" altLang="en-US" dirty="0"/>
          </a:p>
        </p:txBody>
      </p:sp>
    </p:spTree>
    <p:extLst>
      <p:ext uri="{BB962C8B-B14F-4D97-AF65-F5344CB8AC3E}">
        <p14:creationId xmlns:p14="http://schemas.microsoft.com/office/powerpoint/2010/main" val="2341522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8</a:t>
            </a:fld>
            <a:endParaRPr lang="en-CA" altLang="en-US" dirty="0"/>
          </a:p>
        </p:txBody>
      </p:sp>
    </p:spTree>
    <p:extLst>
      <p:ext uri="{BB962C8B-B14F-4D97-AF65-F5344CB8AC3E}">
        <p14:creationId xmlns:p14="http://schemas.microsoft.com/office/powerpoint/2010/main" val="39630520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lai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39B220-3ACD-417A-A277-ED0BABC3D348}"/>
              </a:ext>
            </a:extLst>
          </p:cNvPr>
          <p:cNvSpPr/>
          <p:nvPr userDrawn="1"/>
        </p:nvSpPr>
        <p:spPr bwMode="auto">
          <a:xfrm>
            <a:off x="3" y="0"/>
            <a:ext cx="423949" cy="1356972"/>
          </a:xfrm>
          <a:prstGeom prst="rect">
            <a:avLst/>
          </a:prstGeom>
          <a:gradFill>
            <a:gsLst>
              <a:gs pos="100000">
                <a:schemeClr val="bg1"/>
              </a:gs>
              <a:gs pos="0">
                <a:srgbClr val="92278F"/>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
        <p:nvSpPr>
          <p:cNvPr id="5" name="Rectangle 4">
            <a:extLst>
              <a:ext uri="{FF2B5EF4-FFF2-40B4-BE49-F238E27FC236}">
                <a16:creationId xmlns:a16="http://schemas.microsoft.com/office/drawing/2014/main" id="{B4D06F2E-1418-4481-BA27-7E36F4C8E124}"/>
              </a:ext>
            </a:extLst>
          </p:cNvPr>
          <p:cNvSpPr/>
          <p:nvPr userDrawn="1"/>
        </p:nvSpPr>
        <p:spPr bwMode="auto">
          <a:xfrm>
            <a:off x="3" y="1"/>
            <a:ext cx="423949" cy="2326238"/>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pic>
        <p:nvPicPr>
          <p:cNvPr id="6" name="Picture 5" descr="Ontario Health (West) logo">
            <a:extLst>
              <a:ext uri="{FF2B5EF4-FFF2-40B4-BE49-F238E27FC236}">
                <a16:creationId xmlns:a16="http://schemas.microsoft.com/office/drawing/2014/main" id="{F54A0B01-C627-0E4A-AA35-F76D69526A82}"/>
              </a:ext>
            </a:extLst>
          </p:cNvPr>
          <p:cNvPicPr>
            <a:picLocks noChangeAspect="1"/>
          </p:cNvPicPr>
          <p:nvPr userDrawn="1"/>
        </p:nvPicPr>
        <p:blipFill>
          <a:blip r:embed="rId2"/>
          <a:srcRect/>
          <a:stretch/>
        </p:blipFill>
        <p:spPr>
          <a:xfrm>
            <a:off x="6441831" y="4219835"/>
            <a:ext cx="2703032" cy="922722"/>
          </a:xfrm>
          <a:prstGeom prst="rect">
            <a:avLst/>
          </a:prstGeom>
        </p:spPr>
      </p:pic>
    </p:spTree>
    <p:extLst>
      <p:ext uri="{BB962C8B-B14F-4D97-AF65-F5344CB8AC3E}">
        <p14:creationId xmlns:p14="http://schemas.microsoft.com/office/powerpoint/2010/main" val="264576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B452D-C403-F440-B791-D438124210A1}"/>
              </a:ext>
            </a:extLst>
          </p:cNvPr>
          <p:cNvSpPr>
            <a:spLocks noGrp="1"/>
          </p:cNvSpPr>
          <p:nvPr>
            <p:ph type="title"/>
          </p:nvPr>
        </p:nvSpPr>
        <p:spPr>
          <a:xfrm>
            <a:off x="630238" y="274638"/>
            <a:ext cx="7886700" cy="993775"/>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FDF14B-A3D1-5D41-9C15-4854D3713559}"/>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6457840-14CB-1546-8E28-11EF53F2F5C8}"/>
              </a:ext>
            </a:extLst>
          </p:cNvPr>
          <p:cNvSpPr>
            <a:spLocks noGrp="1"/>
          </p:cNvSpPr>
          <p:nvPr>
            <p:ph sz="half" idx="2"/>
          </p:nvPr>
        </p:nvSpPr>
        <p:spPr>
          <a:xfrm>
            <a:off x="630238" y="1879600"/>
            <a:ext cx="3868737"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2954C2-A648-A24A-BC02-9CB2BCA1DC02}"/>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944D6DC-CDA7-F847-97E4-00F511E2D28B}"/>
              </a:ext>
            </a:extLst>
          </p:cNvPr>
          <p:cNvSpPr>
            <a:spLocks noGrp="1"/>
          </p:cNvSpPr>
          <p:nvPr>
            <p:ph sz="quarter" idx="4"/>
          </p:nvPr>
        </p:nvSpPr>
        <p:spPr>
          <a:xfrm>
            <a:off x="4629150" y="1879600"/>
            <a:ext cx="3887788"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459BB84-61DC-0442-9A42-BA0F7E085527}"/>
              </a:ext>
            </a:extLst>
          </p:cNvPr>
          <p:cNvSpPr>
            <a:spLocks noGrp="1"/>
          </p:cNvSpPr>
          <p:nvPr>
            <p:ph type="dt" sz="half" idx="10"/>
          </p:nvPr>
        </p:nvSpPr>
        <p:spPr/>
        <p:txBody>
          <a:bodyPr/>
          <a:lstStyle/>
          <a:p>
            <a:fld id="{D2F83293-99B4-6546-8B08-0EC5B88037B3}" type="datetimeFigureOut">
              <a:rPr lang="en-US" smtClean="0"/>
              <a:t>3/22/2022</a:t>
            </a:fld>
            <a:endParaRPr lang="en-US" dirty="0"/>
          </a:p>
        </p:txBody>
      </p:sp>
      <p:sp>
        <p:nvSpPr>
          <p:cNvPr id="8" name="Footer Placeholder 7">
            <a:extLst>
              <a:ext uri="{FF2B5EF4-FFF2-40B4-BE49-F238E27FC236}">
                <a16:creationId xmlns:a16="http://schemas.microsoft.com/office/drawing/2014/main" id="{B85A0EBF-9AEB-094D-8D7A-C3F6868973C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DA560AD-982C-E348-84FB-0DEBBFB9ECF7}"/>
              </a:ext>
            </a:extLst>
          </p:cNvPr>
          <p:cNvSpPr>
            <a:spLocks noGrp="1"/>
          </p:cNvSpPr>
          <p:nvPr>
            <p:ph type="sldNum" sz="quarter" idx="12"/>
          </p:nvPr>
        </p:nvSpPr>
        <p:spPr/>
        <p:txBody>
          <a:bodyPr/>
          <a:lstStyle/>
          <a:p>
            <a:fld id="{5373A009-990B-494A-A5FB-3E793335D174}" type="slidenum">
              <a:rPr lang="en-US" smtClean="0"/>
              <a:t>‹#›</a:t>
            </a:fld>
            <a:endParaRPr lang="en-US" dirty="0"/>
          </a:p>
        </p:txBody>
      </p:sp>
    </p:spTree>
    <p:extLst>
      <p:ext uri="{BB962C8B-B14F-4D97-AF65-F5344CB8AC3E}">
        <p14:creationId xmlns:p14="http://schemas.microsoft.com/office/powerpoint/2010/main" val="2704183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A48D7-EBDA-824E-B8A0-595449042F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6B653FB-5809-EB4C-B6AD-2DB0AE9AFA84}"/>
              </a:ext>
            </a:extLst>
          </p:cNvPr>
          <p:cNvSpPr>
            <a:spLocks noGrp="1"/>
          </p:cNvSpPr>
          <p:nvPr>
            <p:ph type="dt" sz="half" idx="10"/>
          </p:nvPr>
        </p:nvSpPr>
        <p:spPr/>
        <p:txBody>
          <a:bodyPr/>
          <a:lstStyle/>
          <a:p>
            <a:fld id="{D2F83293-99B4-6546-8B08-0EC5B88037B3}" type="datetimeFigureOut">
              <a:rPr lang="en-US" smtClean="0"/>
              <a:t>3/22/2022</a:t>
            </a:fld>
            <a:endParaRPr lang="en-US" dirty="0"/>
          </a:p>
        </p:txBody>
      </p:sp>
      <p:sp>
        <p:nvSpPr>
          <p:cNvPr id="4" name="Footer Placeholder 3">
            <a:extLst>
              <a:ext uri="{FF2B5EF4-FFF2-40B4-BE49-F238E27FC236}">
                <a16:creationId xmlns:a16="http://schemas.microsoft.com/office/drawing/2014/main" id="{19061C59-3600-1F46-9464-7C7626E4E7D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B3EB323-E6F4-1A40-B13C-C58FEB095D52}"/>
              </a:ext>
            </a:extLst>
          </p:cNvPr>
          <p:cNvSpPr>
            <a:spLocks noGrp="1"/>
          </p:cNvSpPr>
          <p:nvPr>
            <p:ph type="sldNum" sz="quarter" idx="12"/>
          </p:nvPr>
        </p:nvSpPr>
        <p:spPr/>
        <p:txBody>
          <a:bodyPr/>
          <a:lstStyle/>
          <a:p>
            <a:fld id="{5373A009-990B-494A-A5FB-3E793335D174}" type="slidenum">
              <a:rPr lang="en-US" smtClean="0"/>
              <a:t>‹#›</a:t>
            </a:fld>
            <a:endParaRPr lang="en-US" dirty="0"/>
          </a:p>
        </p:txBody>
      </p:sp>
    </p:spTree>
    <p:extLst>
      <p:ext uri="{BB962C8B-B14F-4D97-AF65-F5344CB8AC3E}">
        <p14:creationId xmlns:p14="http://schemas.microsoft.com/office/powerpoint/2010/main" val="3096709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2F3397-1E29-C945-A88E-0CA83CC0C69E}"/>
              </a:ext>
            </a:extLst>
          </p:cNvPr>
          <p:cNvSpPr>
            <a:spLocks noGrp="1"/>
          </p:cNvSpPr>
          <p:nvPr>
            <p:ph type="dt" sz="half" idx="10"/>
          </p:nvPr>
        </p:nvSpPr>
        <p:spPr/>
        <p:txBody>
          <a:bodyPr/>
          <a:lstStyle/>
          <a:p>
            <a:fld id="{D2F83293-99B4-6546-8B08-0EC5B88037B3}" type="datetimeFigureOut">
              <a:rPr lang="en-US" smtClean="0"/>
              <a:t>3/22/2022</a:t>
            </a:fld>
            <a:endParaRPr lang="en-US" dirty="0"/>
          </a:p>
        </p:txBody>
      </p:sp>
      <p:sp>
        <p:nvSpPr>
          <p:cNvPr id="3" name="Footer Placeholder 2">
            <a:extLst>
              <a:ext uri="{FF2B5EF4-FFF2-40B4-BE49-F238E27FC236}">
                <a16:creationId xmlns:a16="http://schemas.microsoft.com/office/drawing/2014/main" id="{540FA264-4F99-2A48-87E6-EFA0AC2C63A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EE96597-FB74-8C43-AF38-3FB8651E0A60}"/>
              </a:ext>
            </a:extLst>
          </p:cNvPr>
          <p:cNvSpPr>
            <a:spLocks noGrp="1"/>
          </p:cNvSpPr>
          <p:nvPr>
            <p:ph type="sldNum" sz="quarter" idx="12"/>
          </p:nvPr>
        </p:nvSpPr>
        <p:spPr/>
        <p:txBody>
          <a:bodyPr/>
          <a:lstStyle/>
          <a:p>
            <a:fld id="{5373A009-990B-494A-A5FB-3E793335D174}" type="slidenum">
              <a:rPr lang="en-US" smtClean="0"/>
              <a:t>‹#›</a:t>
            </a:fld>
            <a:endParaRPr lang="en-US" dirty="0"/>
          </a:p>
        </p:txBody>
      </p:sp>
    </p:spTree>
    <p:extLst>
      <p:ext uri="{BB962C8B-B14F-4D97-AF65-F5344CB8AC3E}">
        <p14:creationId xmlns:p14="http://schemas.microsoft.com/office/powerpoint/2010/main" val="2784835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F3699-09D1-7F48-BC0E-805ADAADD34A}"/>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867C5C-1CE8-6647-94B9-467780A98A88}"/>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8E2C5B-4EEF-0547-BEA9-EF871452EDD8}"/>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62CA8FF-32B3-D84F-A519-98276F69DC2A}"/>
              </a:ext>
            </a:extLst>
          </p:cNvPr>
          <p:cNvSpPr>
            <a:spLocks noGrp="1"/>
          </p:cNvSpPr>
          <p:nvPr>
            <p:ph type="dt" sz="half" idx="10"/>
          </p:nvPr>
        </p:nvSpPr>
        <p:spPr/>
        <p:txBody>
          <a:bodyPr/>
          <a:lstStyle/>
          <a:p>
            <a:fld id="{D2F83293-99B4-6546-8B08-0EC5B88037B3}" type="datetimeFigureOut">
              <a:rPr lang="en-US" smtClean="0"/>
              <a:t>3/22/2022</a:t>
            </a:fld>
            <a:endParaRPr lang="en-US" dirty="0"/>
          </a:p>
        </p:txBody>
      </p:sp>
      <p:sp>
        <p:nvSpPr>
          <p:cNvPr id="6" name="Footer Placeholder 5">
            <a:extLst>
              <a:ext uri="{FF2B5EF4-FFF2-40B4-BE49-F238E27FC236}">
                <a16:creationId xmlns:a16="http://schemas.microsoft.com/office/drawing/2014/main" id="{5F8782AF-6C67-A24E-BD7F-47F6A0A364D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094C78C-3ECD-8043-ADBB-3B5ABB217CAF}"/>
              </a:ext>
            </a:extLst>
          </p:cNvPr>
          <p:cNvSpPr>
            <a:spLocks noGrp="1"/>
          </p:cNvSpPr>
          <p:nvPr>
            <p:ph type="sldNum" sz="quarter" idx="12"/>
          </p:nvPr>
        </p:nvSpPr>
        <p:spPr/>
        <p:txBody>
          <a:bodyPr/>
          <a:lstStyle/>
          <a:p>
            <a:fld id="{5373A009-990B-494A-A5FB-3E793335D174}" type="slidenum">
              <a:rPr lang="en-US" smtClean="0"/>
              <a:t>‹#›</a:t>
            </a:fld>
            <a:endParaRPr lang="en-US" dirty="0"/>
          </a:p>
        </p:txBody>
      </p:sp>
    </p:spTree>
    <p:extLst>
      <p:ext uri="{BB962C8B-B14F-4D97-AF65-F5344CB8AC3E}">
        <p14:creationId xmlns:p14="http://schemas.microsoft.com/office/powerpoint/2010/main" val="628224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1EEDF-C2CF-674C-92E0-80B8B979A3DB}"/>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FB35C14-D481-324A-B28A-06999F86E577}"/>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B510D3D-2CE3-4849-9AC4-36FE0ECD1B2B}"/>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1BD43C7-EE33-D44B-AE2B-FD18CD67A510}"/>
              </a:ext>
            </a:extLst>
          </p:cNvPr>
          <p:cNvSpPr>
            <a:spLocks noGrp="1"/>
          </p:cNvSpPr>
          <p:nvPr>
            <p:ph type="dt" sz="half" idx="10"/>
          </p:nvPr>
        </p:nvSpPr>
        <p:spPr/>
        <p:txBody>
          <a:bodyPr/>
          <a:lstStyle/>
          <a:p>
            <a:fld id="{D2F83293-99B4-6546-8B08-0EC5B88037B3}" type="datetimeFigureOut">
              <a:rPr lang="en-US" smtClean="0"/>
              <a:t>3/22/2022</a:t>
            </a:fld>
            <a:endParaRPr lang="en-US" dirty="0"/>
          </a:p>
        </p:txBody>
      </p:sp>
      <p:sp>
        <p:nvSpPr>
          <p:cNvPr id="6" name="Footer Placeholder 5">
            <a:extLst>
              <a:ext uri="{FF2B5EF4-FFF2-40B4-BE49-F238E27FC236}">
                <a16:creationId xmlns:a16="http://schemas.microsoft.com/office/drawing/2014/main" id="{F6FDA5A0-9685-B246-9479-95C5EFDA579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C9BB2A2-6428-7342-99CF-7CFEB5E2FEC2}"/>
              </a:ext>
            </a:extLst>
          </p:cNvPr>
          <p:cNvSpPr>
            <a:spLocks noGrp="1"/>
          </p:cNvSpPr>
          <p:nvPr>
            <p:ph type="sldNum" sz="quarter" idx="12"/>
          </p:nvPr>
        </p:nvSpPr>
        <p:spPr/>
        <p:txBody>
          <a:bodyPr/>
          <a:lstStyle/>
          <a:p>
            <a:fld id="{5373A009-990B-494A-A5FB-3E793335D174}" type="slidenum">
              <a:rPr lang="en-US" smtClean="0"/>
              <a:t>‹#›</a:t>
            </a:fld>
            <a:endParaRPr lang="en-US" dirty="0"/>
          </a:p>
        </p:txBody>
      </p:sp>
    </p:spTree>
    <p:extLst>
      <p:ext uri="{BB962C8B-B14F-4D97-AF65-F5344CB8AC3E}">
        <p14:creationId xmlns:p14="http://schemas.microsoft.com/office/powerpoint/2010/main" val="32983142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A47F8-04E1-B24A-94BE-0EC763634C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B5A970-5561-CA48-A421-63CEE095585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ABB63A-CECE-C54D-91DF-42BBF42E2029}"/>
              </a:ext>
            </a:extLst>
          </p:cNvPr>
          <p:cNvSpPr>
            <a:spLocks noGrp="1"/>
          </p:cNvSpPr>
          <p:nvPr>
            <p:ph type="dt" sz="half" idx="10"/>
          </p:nvPr>
        </p:nvSpPr>
        <p:spPr/>
        <p:txBody>
          <a:bodyPr/>
          <a:lstStyle/>
          <a:p>
            <a:fld id="{D2F83293-99B4-6546-8B08-0EC5B88037B3}" type="datetimeFigureOut">
              <a:rPr lang="en-US" smtClean="0"/>
              <a:t>3/22/2022</a:t>
            </a:fld>
            <a:endParaRPr lang="en-US" dirty="0"/>
          </a:p>
        </p:txBody>
      </p:sp>
      <p:sp>
        <p:nvSpPr>
          <p:cNvPr id="5" name="Footer Placeholder 4">
            <a:extLst>
              <a:ext uri="{FF2B5EF4-FFF2-40B4-BE49-F238E27FC236}">
                <a16:creationId xmlns:a16="http://schemas.microsoft.com/office/drawing/2014/main" id="{CBD303B7-3470-F242-B545-0CCEED0909E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57155FB-9371-014B-9B2A-F8D861632FDF}"/>
              </a:ext>
            </a:extLst>
          </p:cNvPr>
          <p:cNvSpPr>
            <a:spLocks noGrp="1"/>
          </p:cNvSpPr>
          <p:nvPr>
            <p:ph type="sldNum" sz="quarter" idx="12"/>
          </p:nvPr>
        </p:nvSpPr>
        <p:spPr/>
        <p:txBody>
          <a:bodyPr/>
          <a:lstStyle/>
          <a:p>
            <a:fld id="{5373A009-990B-494A-A5FB-3E793335D174}" type="slidenum">
              <a:rPr lang="en-US" smtClean="0"/>
              <a:t>‹#›</a:t>
            </a:fld>
            <a:endParaRPr lang="en-US" dirty="0"/>
          </a:p>
        </p:txBody>
      </p:sp>
    </p:spTree>
    <p:extLst>
      <p:ext uri="{BB962C8B-B14F-4D97-AF65-F5344CB8AC3E}">
        <p14:creationId xmlns:p14="http://schemas.microsoft.com/office/powerpoint/2010/main" val="30213934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0D9366-5C61-2C43-B40B-D16574AE3935}"/>
              </a:ext>
            </a:extLst>
          </p:cNvPr>
          <p:cNvSpPr>
            <a:spLocks noGrp="1"/>
          </p:cNvSpPr>
          <p:nvPr>
            <p:ph type="title" orient="vert"/>
          </p:nvPr>
        </p:nvSpPr>
        <p:spPr>
          <a:xfrm>
            <a:off x="6543675" y="274638"/>
            <a:ext cx="1971675" cy="43576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F3C33C1-161D-F84F-B15B-16B7C8F5385C}"/>
              </a:ext>
            </a:extLst>
          </p:cNvPr>
          <p:cNvSpPr>
            <a:spLocks noGrp="1"/>
          </p:cNvSpPr>
          <p:nvPr>
            <p:ph type="body" orient="vert" idx="1"/>
          </p:nvPr>
        </p:nvSpPr>
        <p:spPr>
          <a:xfrm>
            <a:off x="628650" y="274638"/>
            <a:ext cx="5762625" cy="43576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2D575B-C728-4F45-A7DD-E6FE1FCBFEAB}"/>
              </a:ext>
            </a:extLst>
          </p:cNvPr>
          <p:cNvSpPr>
            <a:spLocks noGrp="1"/>
          </p:cNvSpPr>
          <p:nvPr>
            <p:ph type="dt" sz="half" idx="10"/>
          </p:nvPr>
        </p:nvSpPr>
        <p:spPr/>
        <p:txBody>
          <a:bodyPr/>
          <a:lstStyle/>
          <a:p>
            <a:fld id="{D2F83293-99B4-6546-8B08-0EC5B88037B3}" type="datetimeFigureOut">
              <a:rPr lang="en-US" smtClean="0"/>
              <a:t>3/22/2022</a:t>
            </a:fld>
            <a:endParaRPr lang="en-US" dirty="0"/>
          </a:p>
        </p:txBody>
      </p:sp>
      <p:sp>
        <p:nvSpPr>
          <p:cNvPr id="5" name="Footer Placeholder 4">
            <a:extLst>
              <a:ext uri="{FF2B5EF4-FFF2-40B4-BE49-F238E27FC236}">
                <a16:creationId xmlns:a16="http://schemas.microsoft.com/office/drawing/2014/main" id="{74B79DDC-48C5-0C4B-B8C2-F4828D04D5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E5D79DA-5B5A-D342-A992-6C5BFDBB8F33}"/>
              </a:ext>
            </a:extLst>
          </p:cNvPr>
          <p:cNvSpPr>
            <a:spLocks noGrp="1"/>
          </p:cNvSpPr>
          <p:nvPr>
            <p:ph type="sldNum" sz="quarter" idx="12"/>
          </p:nvPr>
        </p:nvSpPr>
        <p:spPr/>
        <p:txBody>
          <a:bodyPr/>
          <a:lstStyle/>
          <a:p>
            <a:fld id="{5373A009-990B-494A-A5FB-3E793335D174}" type="slidenum">
              <a:rPr lang="en-US" smtClean="0"/>
              <a:t>‹#›</a:t>
            </a:fld>
            <a:endParaRPr lang="en-US" dirty="0"/>
          </a:p>
        </p:txBody>
      </p:sp>
    </p:spTree>
    <p:extLst>
      <p:ext uri="{BB962C8B-B14F-4D97-AF65-F5344CB8AC3E}">
        <p14:creationId xmlns:p14="http://schemas.microsoft.com/office/powerpoint/2010/main" val="4720006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59CB9-E8D6-754A-B7B0-94305AC62E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9F6884-D485-4545-8140-A7163D3344BA}"/>
              </a:ext>
            </a:extLst>
          </p:cNvPr>
          <p:cNvSpPr>
            <a:spLocks noGrp="1"/>
          </p:cNvSpPr>
          <p:nvPr>
            <p:ph type="dt" sz="half" idx="10"/>
          </p:nvPr>
        </p:nvSpPr>
        <p:spPr/>
        <p:txBody>
          <a:bodyPr/>
          <a:lstStyle/>
          <a:p>
            <a:fld id="{D2F83293-99B4-6546-8B08-0EC5B88037B3}" type="datetimeFigureOut">
              <a:rPr lang="en-US" smtClean="0"/>
              <a:t>3/22/2022</a:t>
            </a:fld>
            <a:endParaRPr lang="en-US" dirty="0"/>
          </a:p>
        </p:txBody>
      </p:sp>
      <p:sp>
        <p:nvSpPr>
          <p:cNvPr id="4" name="Footer Placeholder 3">
            <a:extLst>
              <a:ext uri="{FF2B5EF4-FFF2-40B4-BE49-F238E27FC236}">
                <a16:creationId xmlns:a16="http://schemas.microsoft.com/office/drawing/2014/main" id="{A26DAE83-EBE1-7F4C-9DD3-FBC3D6D14A7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EC944FB-899F-BC4B-9782-B27B196C52BB}"/>
              </a:ext>
            </a:extLst>
          </p:cNvPr>
          <p:cNvSpPr>
            <a:spLocks noGrp="1"/>
          </p:cNvSpPr>
          <p:nvPr>
            <p:ph type="sldNum" sz="quarter" idx="12"/>
          </p:nvPr>
        </p:nvSpPr>
        <p:spPr/>
        <p:txBody>
          <a:bodyPr/>
          <a:lstStyle/>
          <a:p>
            <a:fld id="{5373A009-990B-494A-A5FB-3E793335D174}" type="slidenum">
              <a:rPr lang="en-US" smtClean="0"/>
              <a:t>‹#›</a:t>
            </a:fld>
            <a:endParaRPr lang="en-US" dirty="0"/>
          </a:p>
        </p:txBody>
      </p:sp>
    </p:spTree>
    <p:extLst>
      <p:ext uri="{BB962C8B-B14F-4D97-AF65-F5344CB8AC3E}">
        <p14:creationId xmlns:p14="http://schemas.microsoft.com/office/powerpoint/2010/main" val="1140377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ullets">
    <p:spTree>
      <p:nvGrpSpPr>
        <p:cNvPr id="1" name=""/>
        <p:cNvGrpSpPr/>
        <p:nvPr/>
      </p:nvGrpSpPr>
      <p:grpSpPr>
        <a:xfrm>
          <a:off x="0" y="0"/>
          <a:ext cx="0" cy="0"/>
          <a:chOff x="0" y="0"/>
          <a:chExt cx="0" cy="0"/>
        </a:xfrm>
      </p:grpSpPr>
      <p:pic>
        <p:nvPicPr>
          <p:cNvPr id="7" name="Picture 6" descr="Ontario Health (West) logo">
            <a:extLst>
              <a:ext uri="{FF2B5EF4-FFF2-40B4-BE49-F238E27FC236}">
                <a16:creationId xmlns:a16="http://schemas.microsoft.com/office/drawing/2014/main" id="{C9567927-698C-9A44-93F3-5A02C96E909A}"/>
              </a:ext>
            </a:extLst>
          </p:cNvPr>
          <p:cNvPicPr>
            <a:picLocks noChangeAspect="1"/>
          </p:cNvPicPr>
          <p:nvPr userDrawn="1"/>
        </p:nvPicPr>
        <p:blipFill>
          <a:blip r:embed="rId2"/>
          <a:srcRect/>
          <a:stretch/>
        </p:blipFill>
        <p:spPr>
          <a:xfrm>
            <a:off x="0" y="4520914"/>
            <a:ext cx="1821364" cy="621751"/>
          </a:xfrm>
          <a:prstGeom prst="rect">
            <a:avLst/>
          </a:prstGeom>
        </p:spPr>
      </p:pic>
      <p:sp>
        <p:nvSpPr>
          <p:cNvPr id="4" name="TextBox 3"/>
          <p:cNvSpPr txBox="1"/>
          <p:nvPr userDrawn="1"/>
        </p:nvSpPr>
        <p:spPr>
          <a:xfrm>
            <a:off x="7724259" y="4749625"/>
            <a:ext cx="1066800" cy="261610"/>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pPr>
            <a:fld id="{150CB991-94F8-4AE6-BDC9-2D81A3868D43}" type="slidenum">
              <a:rPr lang="en-US" altLang="en-US" sz="1100" b="0" u="none">
                <a:solidFill>
                  <a:schemeClr val="tx1"/>
                </a:solidFill>
                <a:latin typeface="Arial"/>
                <a:cs typeface="Arial"/>
              </a:rPr>
              <a:pPr algn="r" eaLnBrk="1" hangingPunct="1">
                <a:spcBef>
                  <a:spcPct val="50000"/>
                </a:spcBef>
              </a:pPr>
              <a:t>‹#›</a:t>
            </a:fld>
            <a:endParaRPr lang="en-US" altLang="en-US" sz="1100" b="0" u="none" dirty="0">
              <a:solidFill>
                <a:schemeClr val="tx1"/>
              </a:solidFill>
              <a:latin typeface="Arial"/>
              <a:cs typeface="Arial"/>
            </a:endParaRPr>
          </a:p>
        </p:txBody>
      </p:sp>
      <p:sp>
        <p:nvSpPr>
          <p:cNvPr id="2" name="Title 1"/>
          <p:cNvSpPr>
            <a:spLocks noGrp="1"/>
          </p:cNvSpPr>
          <p:nvPr>
            <p:ph type="title"/>
          </p:nvPr>
        </p:nvSpPr>
        <p:spPr>
          <a:xfrm>
            <a:off x="457200" y="164144"/>
            <a:ext cx="7139136" cy="874432"/>
          </a:xfrm>
        </p:spPr>
        <p:txBody>
          <a:bodyPr anchor="t"/>
          <a:lstStyle>
            <a:lvl1pPr>
              <a:defRPr>
                <a:solidFill>
                  <a:schemeClr val="tx1"/>
                </a:solidFill>
              </a:defRPr>
            </a:lvl1pPr>
          </a:lstStyle>
          <a:p>
            <a:r>
              <a:rPr lang="en-US" dirty="0"/>
              <a:t>Click to edit Master title style</a:t>
            </a:r>
            <a:endParaRPr lang="en-CA" dirty="0"/>
          </a:p>
        </p:txBody>
      </p:sp>
      <p:sp>
        <p:nvSpPr>
          <p:cNvPr id="3" name="Content Placeholder 2"/>
          <p:cNvSpPr>
            <a:spLocks noGrp="1"/>
          </p:cNvSpPr>
          <p:nvPr>
            <p:ph idx="1"/>
          </p:nvPr>
        </p:nvSpPr>
        <p:spPr>
          <a:xfrm>
            <a:off x="457200" y="1275606"/>
            <a:ext cx="8229600" cy="3186354"/>
          </a:xfrm>
        </p:spPr>
        <p:txBody>
          <a:bodyPr/>
          <a:lstStyle>
            <a:lvl1pPr>
              <a:buClr>
                <a:srgbClr val="00B2E3"/>
              </a:buClr>
              <a:defRPr>
                <a:solidFill>
                  <a:schemeClr val="tx1"/>
                </a:solidFill>
              </a:defRPr>
            </a:lvl1pPr>
            <a:lvl2pPr>
              <a:buClr>
                <a:srgbClr val="00B2E3"/>
              </a:buClr>
              <a:defRPr/>
            </a:lvl2pPr>
            <a:lvl3pPr>
              <a:buClr>
                <a:srgbClr val="00B2E3"/>
              </a:buClr>
              <a:defRPr/>
            </a:lvl3pPr>
            <a:lvl4pPr>
              <a:buClr>
                <a:srgbClr val="00B2E3"/>
              </a:buClr>
              <a:defRPr/>
            </a:lvl4pPr>
            <a:lvl5pPr>
              <a:buClr>
                <a:srgbClr val="00B2E3"/>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6" name="Rectangle 5">
            <a:extLst>
              <a:ext uri="{FF2B5EF4-FFF2-40B4-BE49-F238E27FC236}">
                <a16:creationId xmlns:a16="http://schemas.microsoft.com/office/drawing/2014/main" id="{5E9F1A82-9D54-4801-8572-9152A6C6BCF8}"/>
              </a:ext>
            </a:extLst>
          </p:cNvPr>
          <p:cNvSpPr/>
          <p:nvPr userDrawn="1"/>
        </p:nvSpPr>
        <p:spPr bwMode="auto">
          <a:xfrm>
            <a:off x="3" y="0"/>
            <a:ext cx="423949" cy="1356972"/>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Tree>
    <p:extLst>
      <p:ext uri="{BB962C8B-B14F-4D97-AF65-F5344CB8AC3E}">
        <p14:creationId xmlns:p14="http://schemas.microsoft.com/office/powerpoint/2010/main" val="195560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D389F46-2B3C-4752-8A83-BDBFDA4A3B71}"/>
              </a:ext>
            </a:extLst>
          </p:cNvPr>
          <p:cNvSpPr/>
          <p:nvPr userDrawn="1"/>
        </p:nvSpPr>
        <p:spPr bwMode="auto">
          <a:xfrm>
            <a:off x="3" y="0"/>
            <a:ext cx="423949" cy="1356972"/>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
        <p:nvSpPr>
          <p:cNvPr id="6" name="Title 1">
            <a:extLst>
              <a:ext uri="{FF2B5EF4-FFF2-40B4-BE49-F238E27FC236}">
                <a16:creationId xmlns:a16="http://schemas.microsoft.com/office/drawing/2014/main" id="{5C614D70-6F9B-B845-9818-088654AFE70B}"/>
              </a:ext>
            </a:extLst>
          </p:cNvPr>
          <p:cNvSpPr>
            <a:spLocks noGrp="1"/>
          </p:cNvSpPr>
          <p:nvPr>
            <p:ph type="title"/>
          </p:nvPr>
        </p:nvSpPr>
        <p:spPr>
          <a:xfrm>
            <a:off x="457200" y="164144"/>
            <a:ext cx="7139136" cy="874432"/>
          </a:xfrm>
        </p:spPr>
        <p:txBody>
          <a:bodyPr anchor="t"/>
          <a:lstStyle>
            <a:lvl1pPr>
              <a:defRPr>
                <a:solidFill>
                  <a:schemeClr val="tx1"/>
                </a:solidFill>
              </a:defRPr>
            </a:lvl1pPr>
          </a:lstStyle>
          <a:p>
            <a:r>
              <a:rPr lang="en-US" dirty="0"/>
              <a:t>Click to edit Master title style</a:t>
            </a:r>
            <a:endParaRPr lang="en-CA" dirty="0"/>
          </a:p>
        </p:txBody>
      </p:sp>
      <p:sp>
        <p:nvSpPr>
          <p:cNvPr id="8" name="TextBox 7">
            <a:extLst>
              <a:ext uri="{FF2B5EF4-FFF2-40B4-BE49-F238E27FC236}">
                <a16:creationId xmlns:a16="http://schemas.microsoft.com/office/drawing/2014/main" id="{5B55B22C-40BD-AB4B-81F9-D4F4D964930B}"/>
              </a:ext>
            </a:extLst>
          </p:cNvPr>
          <p:cNvSpPr txBox="1"/>
          <p:nvPr userDrawn="1"/>
        </p:nvSpPr>
        <p:spPr>
          <a:xfrm>
            <a:off x="7724259" y="4749625"/>
            <a:ext cx="1066800" cy="261610"/>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pPr>
            <a:fld id="{150CB991-94F8-4AE6-BDC9-2D81A3868D43}" type="slidenum">
              <a:rPr lang="en-US" altLang="en-US" sz="1100" b="0" u="none">
                <a:solidFill>
                  <a:schemeClr val="tx1"/>
                </a:solidFill>
                <a:latin typeface="Arial"/>
                <a:cs typeface="Arial"/>
              </a:rPr>
              <a:pPr algn="r" eaLnBrk="1" hangingPunct="1">
                <a:spcBef>
                  <a:spcPct val="50000"/>
                </a:spcBef>
              </a:pPr>
              <a:t>‹#›</a:t>
            </a:fld>
            <a:endParaRPr lang="en-US" altLang="en-US" sz="1100" b="0" u="none" dirty="0">
              <a:solidFill>
                <a:schemeClr val="tx1"/>
              </a:solidFill>
              <a:latin typeface="Arial"/>
              <a:cs typeface="Arial"/>
            </a:endParaRPr>
          </a:p>
        </p:txBody>
      </p:sp>
      <p:sp>
        <p:nvSpPr>
          <p:cNvPr id="10" name="Content Placeholder 2">
            <a:extLst>
              <a:ext uri="{FF2B5EF4-FFF2-40B4-BE49-F238E27FC236}">
                <a16:creationId xmlns:a16="http://schemas.microsoft.com/office/drawing/2014/main" id="{DDA31B9F-8F0D-0243-AF54-41CCCB10923A}"/>
              </a:ext>
            </a:extLst>
          </p:cNvPr>
          <p:cNvSpPr>
            <a:spLocks noGrp="1"/>
          </p:cNvSpPr>
          <p:nvPr>
            <p:ph idx="1"/>
          </p:nvPr>
        </p:nvSpPr>
        <p:spPr>
          <a:xfrm>
            <a:off x="457200" y="1275606"/>
            <a:ext cx="8229600" cy="3186354"/>
          </a:xfrm>
        </p:spPr>
        <p:txBody>
          <a:bodyPr/>
          <a:lstStyle>
            <a:lvl1pPr marL="0" indent="0">
              <a:buClr>
                <a:srgbClr val="00B2E3"/>
              </a:buClr>
              <a:buFontTx/>
              <a:buNone/>
              <a:defRPr>
                <a:solidFill>
                  <a:schemeClr val="tx1"/>
                </a:solidFill>
              </a:defRPr>
            </a:lvl1pPr>
            <a:lvl2pPr marL="457200" indent="0">
              <a:buClr>
                <a:srgbClr val="00B2E3"/>
              </a:buClr>
              <a:buFontTx/>
              <a:buNone/>
              <a:defRPr/>
            </a:lvl2pPr>
            <a:lvl3pPr marL="914400" indent="0">
              <a:buClr>
                <a:srgbClr val="00B2E3"/>
              </a:buClr>
              <a:buFontTx/>
              <a:buNone/>
              <a:defRPr/>
            </a:lvl3pPr>
            <a:lvl4pPr marL="1371600" indent="0">
              <a:buClr>
                <a:srgbClr val="00B2E3"/>
              </a:buClr>
              <a:buFontTx/>
              <a:buNone/>
              <a:defRPr/>
            </a:lvl4pPr>
            <a:lvl5pPr marL="1828800" indent="0">
              <a:buClr>
                <a:srgbClr val="00B2E3"/>
              </a:buClr>
              <a:buFontTx/>
              <a:buNone/>
              <a:defRPr/>
            </a:lvl5pPr>
          </a:lstStyle>
          <a:p>
            <a:pPr lvl="0"/>
            <a:r>
              <a:rPr lang="en-US" dirty="0"/>
              <a:t>Click to edit Master text styles</a:t>
            </a:r>
            <a:endParaRPr lang="en-CA" dirty="0"/>
          </a:p>
        </p:txBody>
      </p:sp>
      <p:pic>
        <p:nvPicPr>
          <p:cNvPr id="11" name="Picture 10" descr="Ontario Health (West) logo">
            <a:extLst>
              <a:ext uri="{FF2B5EF4-FFF2-40B4-BE49-F238E27FC236}">
                <a16:creationId xmlns:a16="http://schemas.microsoft.com/office/drawing/2014/main" id="{BF3938A6-2D9E-504B-811D-9BF4A1F1E04E}"/>
              </a:ext>
            </a:extLst>
          </p:cNvPr>
          <p:cNvPicPr>
            <a:picLocks noChangeAspect="1"/>
          </p:cNvPicPr>
          <p:nvPr userDrawn="1"/>
        </p:nvPicPr>
        <p:blipFill>
          <a:blip r:embed="rId2"/>
          <a:srcRect/>
          <a:stretch/>
        </p:blipFill>
        <p:spPr>
          <a:xfrm>
            <a:off x="0" y="4520914"/>
            <a:ext cx="1821364" cy="621751"/>
          </a:xfrm>
          <a:prstGeom prst="rect">
            <a:avLst/>
          </a:prstGeom>
        </p:spPr>
      </p:pic>
    </p:spTree>
    <p:extLst>
      <p:ext uri="{BB962C8B-B14F-4D97-AF65-F5344CB8AC3E}">
        <p14:creationId xmlns:p14="http://schemas.microsoft.com/office/powerpoint/2010/main" val="394200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aph Tit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D389F46-2B3C-4752-8A83-BDBFDA4A3B71}"/>
              </a:ext>
            </a:extLst>
          </p:cNvPr>
          <p:cNvSpPr/>
          <p:nvPr userDrawn="1"/>
        </p:nvSpPr>
        <p:spPr bwMode="auto">
          <a:xfrm>
            <a:off x="3" y="0"/>
            <a:ext cx="423949" cy="1356972"/>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
        <p:nvSpPr>
          <p:cNvPr id="6" name="Title 1">
            <a:extLst>
              <a:ext uri="{FF2B5EF4-FFF2-40B4-BE49-F238E27FC236}">
                <a16:creationId xmlns:a16="http://schemas.microsoft.com/office/drawing/2014/main" id="{5C614D70-6F9B-B845-9818-088654AFE70B}"/>
              </a:ext>
            </a:extLst>
          </p:cNvPr>
          <p:cNvSpPr>
            <a:spLocks noGrp="1"/>
          </p:cNvSpPr>
          <p:nvPr>
            <p:ph type="title"/>
          </p:nvPr>
        </p:nvSpPr>
        <p:spPr>
          <a:xfrm>
            <a:off x="457200" y="164144"/>
            <a:ext cx="7139136" cy="874432"/>
          </a:xfrm>
        </p:spPr>
        <p:txBody>
          <a:bodyPr anchor="t"/>
          <a:lstStyle>
            <a:lvl1pPr>
              <a:defRPr>
                <a:solidFill>
                  <a:schemeClr val="tx1"/>
                </a:solidFill>
              </a:defRPr>
            </a:lvl1pPr>
          </a:lstStyle>
          <a:p>
            <a:r>
              <a:rPr lang="en-US" dirty="0"/>
              <a:t>Click to edit Master title style</a:t>
            </a:r>
            <a:endParaRPr lang="en-CA" dirty="0"/>
          </a:p>
        </p:txBody>
      </p:sp>
      <p:sp>
        <p:nvSpPr>
          <p:cNvPr id="8" name="TextBox 7">
            <a:extLst>
              <a:ext uri="{FF2B5EF4-FFF2-40B4-BE49-F238E27FC236}">
                <a16:creationId xmlns:a16="http://schemas.microsoft.com/office/drawing/2014/main" id="{5B55B22C-40BD-AB4B-81F9-D4F4D964930B}"/>
              </a:ext>
            </a:extLst>
          </p:cNvPr>
          <p:cNvSpPr txBox="1"/>
          <p:nvPr userDrawn="1"/>
        </p:nvSpPr>
        <p:spPr>
          <a:xfrm>
            <a:off x="7724259" y="4749625"/>
            <a:ext cx="1066800" cy="261610"/>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pPr>
            <a:fld id="{150CB991-94F8-4AE6-BDC9-2D81A3868D43}" type="slidenum">
              <a:rPr lang="en-US" altLang="en-US" sz="1100" b="0" u="none">
                <a:solidFill>
                  <a:schemeClr val="tx1"/>
                </a:solidFill>
                <a:latin typeface="Arial"/>
                <a:cs typeface="Arial"/>
              </a:rPr>
              <a:pPr algn="r" eaLnBrk="1" hangingPunct="1">
                <a:spcBef>
                  <a:spcPct val="50000"/>
                </a:spcBef>
              </a:pPr>
              <a:t>‹#›</a:t>
            </a:fld>
            <a:endParaRPr lang="en-US" altLang="en-US" sz="1100" b="0" u="none" dirty="0">
              <a:solidFill>
                <a:schemeClr val="tx1"/>
              </a:solidFill>
              <a:latin typeface="Arial"/>
              <a:cs typeface="Arial"/>
            </a:endParaRPr>
          </a:p>
        </p:txBody>
      </p:sp>
      <p:graphicFrame>
        <p:nvGraphicFramePr>
          <p:cNvPr id="7" name="Table 6">
            <a:extLst>
              <a:ext uri="{FF2B5EF4-FFF2-40B4-BE49-F238E27FC236}">
                <a16:creationId xmlns:a16="http://schemas.microsoft.com/office/drawing/2014/main" id="{3CACEB7F-15DD-6F42-A3C9-367277CAE83B}"/>
              </a:ext>
            </a:extLst>
          </p:cNvPr>
          <p:cNvGraphicFramePr>
            <a:graphicFrameLocks noGrp="1"/>
          </p:cNvGraphicFramePr>
          <p:nvPr userDrawn="1">
            <p:extLst>
              <p:ext uri="{D42A27DB-BD31-4B8C-83A1-F6EECF244321}">
                <p14:modId xmlns:p14="http://schemas.microsoft.com/office/powerpoint/2010/main" val="2201604894"/>
              </p:ext>
            </p:extLst>
          </p:nvPr>
        </p:nvGraphicFramePr>
        <p:xfrm>
          <a:off x="571477" y="1965193"/>
          <a:ext cx="8109839" cy="370840"/>
        </p:xfrm>
        <a:graphic>
          <a:graphicData uri="http://schemas.openxmlformats.org/drawingml/2006/table">
            <a:tbl>
              <a:tblPr firstRow="1" bandRow="1">
                <a:tableStyleId>{5C22544A-7EE6-4342-B048-85BDC9FD1C3A}</a:tableStyleId>
              </a:tblPr>
              <a:tblGrid>
                <a:gridCol w="8109839">
                  <a:extLst>
                    <a:ext uri="{9D8B030D-6E8A-4147-A177-3AD203B41FA5}">
                      <a16:colId xmlns:a16="http://schemas.microsoft.com/office/drawing/2014/main" val="20000"/>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b="1" i="0" u="none" dirty="0">
                          <a:solidFill>
                            <a:srgbClr val="000000"/>
                          </a:solidFill>
                          <a:latin typeface="Calibri" panose="020F0502020204030204" pitchFamily="34" charset="0"/>
                          <a:cs typeface="Calibri" panose="020F0502020204030204" pitchFamily="34" charset="0"/>
                        </a:rPr>
                        <a:t>Graph title can go here. Recommended length: 15 words. Calibri 12 pt.</a:t>
                      </a:r>
                    </a:p>
                  </a:txBody>
                  <a:tcPr anchor="ct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pic>
        <p:nvPicPr>
          <p:cNvPr id="11" name="Picture 10" descr="Ontario Health (West) logo">
            <a:extLst>
              <a:ext uri="{FF2B5EF4-FFF2-40B4-BE49-F238E27FC236}">
                <a16:creationId xmlns:a16="http://schemas.microsoft.com/office/drawing/2014/main" id="{262B5424-3E27-FF4A-9E09-5F799C3F5252}"/>
              </a:ext>
            </a:extLst>
          </p:cNvPr>
          <p:cNvPicPr>
            <a:picLocks noChangeAspect="1"/>
          </p:cNvPicPr>
          <p:nvPr userDrawn="1"/>
        </p:nvPicPr>
        <p:blipFill>
          <a:blip r:embed="rId2"/>
          <a:srcRect/>
          <a:stretch/>
        </p:blipFill>
        <p:spPr>
          <a:xfrm>
            <a:off x="0" y="4520914"/>
            <a:ext cx="1821364" cy="621751"/>
          </a:xfrm>
          <a:prstGeom prst="rect">
            <a:avLst/>
          </a:prstGeom>
        </p:spPr>
      </p:pic>
    </p:spTree>
    <p:extLst>
      <p:ext uri="{BB962C8B-B14F-4D97-AF65-F5344CB8AC3E}">
        <p14:creationId xmlns:p14="http://schemas.microsoft.com/office/powerpoint/2010/main" val="673691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rgbClr val="00B2E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6" y="1359904"/>
            <a:ext cx="6081935" cy="1477321"/>
          </a:xfrm>
        </p:spPr>
        <p:txBody>
          <a:bodyPr anchor="t"/>
          <a:lstStyle>
            <a:lvl1pPr algn="l">
              <a:defRPr sz="4000" b="1" cap="none">
                <a:solidFill>
                  <a:srgbClr val="FFFFFF"/>
                </a:solidFill>
              </a:defRPr>
            </a:lvl1pPr>
          </a:lstStyle>
          <a:p>
            <a:r>
              <a:rPr lang="en-US" dirty="0"/>
              <a:t>Click to edit Master title style</a:t>
            </a:r>
            <a:endParaRPr lang="en-CA" dirty="0"/>
          </a:p>
        </p:txBody>
      </p:sp>
      <p:sp>
        <p:nvSpPr>
          <p:cNvPr id="4" name="Rectangle 3">
            <a:extLst>
              <a:ext uri="{FF2B5EF4-FFF2-40B4-BE49-F238E27FC236}">
                <a16:creationId xmlns:a16="http://schemas.microsoft.com/office/drawing/2014/main" id="{FC22E14C-C515-44CF-A19F-E393ABBBD456}"/>
              </a:ext>
            </a:extLst>
          </p:cNvPr>
          <p:cNvSpPr/>
          <p:nvPr userDrawn="1"/>
        </p:nvSpPr>
        <p:spPr bwMode="auto">
          <a:xfrm rot="5400000">
            <a:off x="2855826" y="-1152920"/>
            <a:ext cx="317962" cy="4394004"/>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
        <p:nvSpPr>
          <p:cNvPr id="5" name="TextBox 4">
            <a:extLst>
              <a:ext uri="{FF2B5EF4-FFF2-40B4-BE49-F238E27FC236}">
                <a16:creationId xmlns:a16="http://schemas.microsoft.com/office/drawing/2014/main" id="{57425822-9F98-5744-998D-767DF82FEB20}"/>
              </a:ext>
            </a:extLst>
          </p:cNvPr>
          <p:cNvSpPr txBox="1"/>
          <p:nvPr userDrawn="1"/>
        </p:nvSpPr>
        <p:spPr>
          <a:xfrm>
            <a:off x="7724259" y="4749625"/>
            <a:ext cx="1066800" cy="261610"/>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pPr>
            <a:fld id="{150CB991-94F8-4AE6-BDC9-2D81A3868D43}" type="slidenum">
              <a:rPr lang="en-US" altLang="en-US" sz="1100" b="0" u="none">
                <a:solidFill>
                  <a:schemeClr val="bg1"/>
                </a:solidFill>
                <a:latin typeface="Arial"/>
                <a:cs typeface="Arial"/>
              </a:rPr>
              <a:pPr algn="r" eaLnBrk="1" hangingPunct="1">
                <a:spcBef>
                  <a:spcPct val="50000"/>
                </a:spcBef>
              </a:pPr>
              <a:t>‹#›</a:t>
            </a:fld>
            <a:endParaRPr lang="en-US" altLang="en-US" sz="1100" b="0" u="none" dirty="0">
              <a:solidFill>
                <a:schemeClr val="bg1"/>
              </a:solidFill>
              <a:latin typeface="Arial"/>
              <a:cs typeface="Arial"/>
            </a:endParaRPr>
          </a:p>
        </p:txBody>
      </p:sp>
    </p:spTree>
    <p:extLst>
      <p:ext uri="{BB962C8B-B14F-4D97-AF65-F5344CB8AC3E}">
        <p14:creationId xmlns:p14="http://schemas.microsoft.com/office/powerpoint/2010/main" val="3862329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C3A6D-6EA3-8C43-9877-BCAB9875DD43}"/>
              </a:ext>
            </a:extLst>
          </p:cNvPr>
          <p:cNvSpPr>
            <a:spLocks noGrp="1"/>
          </p:cNvSpPr>
          <p:nvPr>
            <p:ph type="ctrTitle"/>
          </p:nvPr>
        </p:nvSpPr>
        <p:spPr>
          <a:xfrm>
            <a:off x="1143000" y="841375"/>
            <a:ext cx="6858000" cy="17907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B6011BB-593D-6049-ABA1-EC3CFD10B3E6}"/>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EE73F-59C6-0A43-AB2C-44BDAF085F1D}"/>
              </a:ext>
            </a:extLst>
          </p:cNvPr>
          <p:cNvSpPr>
            <a:spLocks noGrp="1"/>
          </p:cNvSpPr>
          <p:nvPr>
            <p:ph type="dt" sz="half" idx="10"/>
          </p:nvPr>
        </p:nvSpPr>
        <p:spPr/>
        <p:txBody>
          <a:bodyPr/>
          <a:lstStyle/>
          <a:p>
            <a:fld id="{D2F83293-99B4-6546-8B08-0EC5B88037B3}" type="datetimeFigureOut">
              <a:rPr lang="en-US" smtClean="0"/>
              <a:t>3/22/2022</a:t>
            </a:fld>
            <a:endParaRPr lang="en-US" dirty="0"/>
          </a:p>
        </p:txBody>
      </p:sp>
      <p:sp>
        <p:nvSpPr>
          <p:cNvPr id="5" name="Footer Placeholder 4">
            <a:extLst>
              <a:ext uri="{FF2B5EF4-FFF2-40B4-BE49-F238E27FC236}">
                <a16:creationId xmlns:a16="http://schemas.microsoft.com/office/drawing/2014/main" id="{AC86FBDD-F1AB-AD4A-8506-82BDFA975C0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F9E720E-1373-9649-8EFB-10E05B2285F9}"/>
              </a:ext>
            </a:extLst>
          </p:cNvPr>
          <p:cNvSpPr>
            <a:spLocks noGrp="1"/>
          </p:cNvSpPr>
          <p:nvPr>
            <p:ph type="sldNum" sz="quarter" idx="12"/>
          </p:nvPr>
        </p:nvSpPr>
        <p:spPr/>
        <p:txBody>
          <a:bodyPr/>
          <a:lstStyle/>
          <a:p>
            <a:fld id="{5373A009-990B-494A-A5FB-3E793335D174}" type="slidenum">
              <a:rPr lang="en-US" smtClean="0"/>
              <a:t>‹#›</a:t>
            </a:fld>
            <a:endParaRPr lang="en-US" dirty="0"/>
          </a:p>
        </p:txBody>
      </p:sp>
    </p:spTree>
    <p:extLst>
      <p:ext uri="{BB962C8B-B14F-4D97-AF65-F5344CB8AC3E}">
        <p14:creationId xmlns:p14="http://schemas.microsoft.com/office/powerpoint/2010/main" val="4235378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CE706-5307-1944-9501-CD6989CEDE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044095-702F-EC48-9077-BC5CE2E73B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2F9E63-0ADE-4D40-ABB5-02A4A88E27DC}"/>
              </a:ext>
            </a:extLst>
          </p:cNvPr>
          <p:cNvSpPr>
            <a:spLocks noGrp="1"/>
          </p:cNvSpPr>
          <p:nvPr>
            <p:ph type="dt" sz="half" idx="10"/>
          </p:nvPr>
        </p:nvSpPr>
        <p:spPr/>
        <p:txBody>
          <a:bodyPr/>
          <a:lstStyle/>
          <a:p>
            <a:fld id="{D2F83293-99B4-6546-8B08-0EC5B88037B3}" type="datetimeFigureOut">
              <a:rPr lang="en-US" smtClean="0"/>
              <a:t>3/22/2022</a:t>
            </a:fld>
            <a:endParaRPr lang="en-US" dirty="0"/>
          </a:p>
        </p:txBody>
      </p:sp>
      <p:sp>
        <p:nvSpPr>
          <p:cNvPr id="5" name="Footer Placeholder 4">
            <a:extLst>
              <a:ext uri="{FF2B5EF4-FFF2-40B4-BE49-F238E27FC236}">
                <a16:creationId xmlns:a16="http://schemas.microsoft.com/office/drawing/2014/main" id="{EEB6524F-E2B7-3246-8D64-4E157DE92FB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2995CA9-C90F-CA48-A03C-FEC6F1488F9C}"/>
              </a:ext>
            </a:extLst>
          </p:cNvPr>
          <p:cNvSpPr>
            <a:spLocks noGrp="1"/>
          </p:cNvSpPr>
          <p:nvPr>
            <p:ph type="sldNum" sz="quarter" idx="12"/>
          </p:nvPr>
        </p:nvSpPr>
        <p:spPr/>
        <p:txBody>
          <a:bodyPr/>
          <a:lstStyle/>
          <a:p>
            <a:fld id="{5373A009-990B-494A-A5FB-3E793335D174}" type="slidenum">
              <a:rPr lang="en-US" smtClean="0"/>
              <a:t>‹#›</a:t>
            </a:fld>
            <a:endParaRPr lang="en-US" dirty="0"/>
          </a:p>
        </p:txBody>
      </p:sp>
    </p:spTree>
    <p:extLst>
      <p:ext uri="{BB962C8B-B14F-4D97-AF65-F5344CB8AC3E}">
        <p14:creationId xmlns:p14="http://schemas.microsoft.com/office/powerpoint/2010/main" val="2954458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76588-E263-6E4A-B1D6-E6CC68EDDADD}"/>
              </a:ext>
            </a:extLst>
          </p:cNvPr>
          <p:cNvSpPr>
            <a:spLocks noGrp="1"/>
          </p:cNvSpPr>
          <p:nvPr>
            <p:ph type="title"/>
          </p:nvPr>
        </p:nvSpPr>
        <p:spPr>
          <a:xfrm>
            <a:off x="623888" y="1282700"/>
            <a:ext cx="7886700" cy="2139950"/>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EE5222-33FF-5140-93C0-FC84E118CB6B}"/>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2B591B1-A8F7-DA44-9D3E-E055CE9598BD}"/>
              </a:ext>
            </a:extLst>
          </p:cNvPr>
          <p:cNvSpPr>
            <a:spLocks noGrp="1"/>
          </p:cNvSpPr>
          <p:nvPr>
            <p:ph type="dt" sz="half" idx="10"/>
          </p:nvPr>
        </p:nvSpPr>
        <p:spPr/>
        <p:txBody>
          <a:bodyPr/>
          <a:lstStyle/>
          <a:p>
            <a:fld id="{D2F83293-99B4-6546-8B08-0EC5B88037B3}" type="datetimeFigureOut">
              <a:rPr lang="en-US" smtClean="0"/>
              <a:t>3/22/2022</a:t>
            </a:fld>
            <a:endParaRPr lang="en-US" dirty="0"/>
          </a:p>
        </p:txBody>
      </p:sp>
      <p:sp>
        <p:nvSpPr>
          <p:cNvPr id="5" name="Footer Placeholder 4">
            <a:extLst>
              <a:ext uri="{FF2B5EF4-FFF2-40B4-BE49-F238E27FC236}">
                <a16:creationId xmlns:a16="http://schemas.microsoft.com/office/drawing/2014/main" id="{27890BFA-72F6-4E44-B76F-3DEDB63C266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0FD06D1-E5D9-F243-88DB-95A7D1B77D08}"/>
              </a:ext>
            </a:extLst>
          </p:cNvPr>
          <p:cNvSpPr>
            <a:spLocks noGrp="1"/>
          </p:cNvSpPr>
          <p:nvPr>
            <p:ph type="sldNum" sz="quarter" idx="12"/>
          </p:nvPr>
        </p:nvSpPr>
        <p:spPr/>
        <p:txBody>
          <a:bodyPr/>
          <a:lstStyle/>
          <a:p>
            <a:fld id="{5373A009-990B-494A-A5FB-3E793335D174}" type="slidenum">
              <a:rPr lang="en-US" smtClean="0"/>
              <a:t>‹#›</a:t>
            </a:fld>
            <a:endParaRPr lang="en-US" dirty="0"/>
          </a:p>
        </p:txBody>
      </p:sp>
    </p:spTree>
    <p:extLst>
      <p:ext uri="{BB962C8B-B14F-4D97-AF65-F5344CB8AC3E}">
        <p14:creationId xmlns:p14="http://schemas.microsoft.com/office/powerpoint/2010/main" val="2915573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0F5E0-AE89-1E4F-B2F6-894CBA4DC5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273CD6-726D-1B4B-A39D-F71AF9E5AC1D}"/>
              </a:ext>
            </a:extLst>
          </p:cNvPr>
          <p:cNvSpPr>
            <a:spLocks noGrp="1"/>
          </p:cNvSpPr>
          <p:nvPr>
            <p:ph sz="half" idx="1"/>
          </p:nvPr>
        </p:nvSpPr>
        <p:spPr>
          <a:xfrm>
            <a:off x="62865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F83569-F250-1D41-8688-0EB9B9F7A411}"/>
              </a:ext>
            </a:extLst>
          </p:cNvPr>
          <p:cNvSpPr>
            <a:spLocks noGrp="1"/>
          </p:cNvSpPr>
          <p:nvPr>
            <p:ph sz="half" idx="2"/>
          </p:nvPr>
        </p:nvSpPr>
        <p:spPr>
          <a:xfrm>
            <a:off x="464820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F1701-2FA2-7C48-ADCC-3311E1232DDF}"/>
              </a:ext>
            </a:extLst>
          </p:cNvPr>
          <p:cNvSpPr>
            <a:spLocks noGrp="1"/>
          </p:cNvSpPr>
          <p:nvPr>
            <p:ph type="dt" sz="half" idx="10"/>
          </p:nvPr>
        </p:nvSpPr>
        <p:spPr/>
        <p:txBody>
          <a:bodyPr/>
          <a:lstStyle/>
          <a:p>
            <a:fld id="{D2F83293-99B4-6546-8B08-0EC5B88037B3}" type="datetimeFigureOut">
              <a:rPr lang="en-US" smtClean="0"/>
              <a:t>3/22/2022</a:t>
            </a:fld>
            <a:endParaRPr lang="en-US" dirty="0"/>
          </a:p>
        </p:txBody>
      </p:sp>
      <p:sp>
        <p:nvSpPr>
          <p:cNvPr id="6" name="Footer Placeholder 5">
            <a:extLst>
              <a:ext uri="{FF2B5EF4-FFF2-40B4-BE49-F238E27FC236}">
                <a16:creationId xmlns:a16="http://schemas.microsoft.com/office/drawing/2014/main" id="{ADD42E28-7C43-0349-B133-BC0EDE49F06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CB1A8BB-019B-0A48-B637-48BC586345EC}"/>
              </a:ext>
            </a:extLst>
          </p:cNvPr>
          <p:cNvSpPr>
            <a:spLocks noGrp="1"/>
          </p:cNvSpPr>
          <p:nvPr>
            <p:ph type="sldNum" sz="quarter" idx="12"/>
          </p:nvPr>
        </p:nvSpPr>
        <p:spPr/>
        <p:txBody>
          <a:bodyPr/>
          <a:lstStyle/>
          <a:p>
            <a:fld id="{5373A009-990B-494A-A5FB-3E793335D174}" type="slidenum">
              <a:rPr lang="en-US" smtClean="0"/>
              <a:t>‹#›</a:t>
            </a:fld>
            <a:endParaRPr lang="en-US" dirty="0"/>
          </a:p>
        </p:txBody>
      </p:sp>
    </p:spTree>
    <p:extLst>
      <p:ext uri="{BB962C8B-B14F-4D97-AF65-F5344CB8AC3E}">
        <p14:creationId xmlns:p14="http://schemas.microsoft.com/office/powerpoint/2010/main" val="3453061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bwMode="auto">
          <a:xfrm>
            <a:off x="457200" y="158168"/>
            <a:ext cx="7139136" cy="8388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title style</a:t>
            </a:r>
            <a:endParaRPr lang="en-CA" altLang="en-US" dirty="0"/>
          </a:p>
        </p:txBody>
      </p:sp>
      <p:sp>
        <p:nvSpPr>
          <p:cNvPr id="2052" name="Rectangle 3"/>
          <p:cNvSpPr>
            <a:spLocks noGrp="1" noChangeArrowheads="1"/>
          </p:cNvSpPr>
          <p:nvPr>
            <p:ph type="body" idx="1"/>
          </p:nvPr>
        </p:nvSpPr>
        <p:spPr bwMode="auto">
          <a:xfrm>
            <a:off x="457200" y="1221600"/>
            <a:ext cx="8229600" cy="3240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10800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CA" altLang="en-US" dirty="0"/>
          </a:p>
        </p:txBody>
      </p:sp>
      <p:sp>
        <p:nvSpPr>
          <p:cNvPr id="7" name="Slide Number Placeholder 6"/>
          <p:cNvSpPr>
            <a:spLocks noGrp="1"/>
          </p:cNvSpPr>
          <p:nvPr>
            <p:ph type="sldNum" sz="quarter" idx="4"/>
          </p:nvPr>
        </p:nvSpPr>
        <p:spPr>
          <a:xfrm>
            <a:off x="4343400" y="4816502"/>
            <a:ext cx="457200" cy="225029"/>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tx1"/>
                </a:solidFill>
                <a:latin typeface="Helvetica Neue Light"/>
                <a:cs typeface="Helvetica Neue Light"/>
              </a:defRPr>
            </a:lvl1pPr>
          </a:lstStyle>
          <a:p>
            <a:fld id="{55891DED-E6B3-49D7-8D3B-5D621779D901}" type="slidenum">
              <a:rPr lang="en-US" altLang="en-US" smtClean="0"/>
              <a:pPr/>
              <a:t>‹#›</a:t>
            </a:fld>
            <a:endParaRPr lang="en-US" altLang="en-US" dirty="0"/>
          </a:p>
        </p:txBody>
      </p:sp>
    </p:spTree>
  </p:cSld>
  <p:clrMap bg1="lt1" tx1="dk1" bg2="lt2" tx2="dk2" accent1="accent1" accent2="accent2" accent3="accent3" accent4="accent4" accent5="accent5" accent6="accent6" hlink="hlink" folHlink="folHlink"/>
  <p:sldLayoutIdLst>
    <p:sldLayoutId id="2147484581" r:id="rId1"/>
    <p:sldLayoutId id="2147484557" r:id="rId2"/>
    <p:sldLayoutId id="2147484574" r:id="rId3"/>
    <p:sldLayoutId id="2147484582" r:id="rId4"/>
    <p:sldLayoutId id="2147484572" r:id="rId5"/>
  </p:sldLayoutIdLst>
  <p:hf sldNum="0" hdr="0" ftr="0" dt="0"/>
  <p:txStyles>
    <p:titleStyle>
      <a:lvl1pPr algn="l" rtl="0" eaLnBrk="0" fontAlgn="base" hangingPunct="0">
        <a:spcBef>
          <a:spcPct val="0"/>
        </a:spcBef>
        <a:spcAft>
          <a:spcPct val="0"/>
        </a:spcAft>
        <a:defRPr sz="3600" b="1" i="0">
          <a:solidFill>
            <a:schemeClr val="tx1"/>
          </a:solidFill>
          <a:latin typeface="Calibri" panose="020F0502020204030204" pitchFamily="34" charset="0"/>
          <a:ea typeface="MS PGothic" panose="020B0600070205080204" pitchFamily="34" charset="-128"/>
          <a:cs typeface="Calibri" panose="020F0502020204030204" pitchFamily="34" charset="0"/>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ts val="1176"/>
        </a:spcBef>
        <a:spcAft>
          <a:spcPct val="0"/>
        </a:spcAft>
        <a:buClr>
          <a:srgbClr val="00B2E3"/>
        </a:buClr>
        <a:buChar char="•"/>
        <a:defRPr sz="2400" b="0" i="0">
          <a:solidFill>
            <a:schemeClr val="tx1"/>
          </a:solidFill>
          <a:latin typeface="Calibri" panose="020F0502020204030204" pitchFamily="34" charset="0"/>
          <a:ea typeface="MS PGothic" panose="020B0600070205080204" pitchFamily="34" charset="-128"/>
          <a:cs typeface="Calibri" panose="020F0502020204030204" pitchFamily="34" charset="0"/>
        </a:defRPr>
      </a:lvl1pPr>
      <a:lvl2pPr marL="742950" indent="-285750" algn="l" rtl="0" eaLnBrk="0" fontAlgn="base" hangingPunct="0">
        <a:spcBef>
          <a:spcPts val="1176"/>
        </a:spcBef>
        <a:spcAft>
          <a:spcPct val="0"/>
        </a:spcAft>
        <a:buClr>
          <a:srgbClr val="00B2E3"/>
        </a:buClr>
        <a:buFont typeface="Arial" panose="020B0604020202020204" pitchFamily="34" charset="0"/>
        <a:buChar char="–"/>
        <a:defRPr sz="2000" b="0" i="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43000" indent="-228600" algn="l" rtl="0" eaLnBrk="0" fontAlgn="base" hangingPunct="0">
        <a:spcBef>
          <a:spcPts val="1176"/>
        </a:spcBef>
        <a:spcAft>
          <a:spcPct val="0"/>
        </a:spcAft>
        <a:buClr>
          <a:srgbClr val="00B2E3"/>
        </a:buClr>
        <a:buFont typeface="Arial" panose="020B0604020202020204" pitchFamily="34" charset="0"/>
        <a:buChar char="•"/>
        <a:defRPr sz="2000" b="0" i="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1600200" indent="-228600" algn="l" rtl="0" eaLnBrk="0" fontAlgn="base" hangingPunct="0">
        <a:spcBef>
          <a:spcPts val="1176"/>
        </a:spcBef>
        <a:spcAft>
          <a:spcPct val="0"/>
        </a:spcAft>
        <a:buClr>
          <a:srgbClr val="00B2E3"/>
        </a:buClr>
        <a:buChar char="–"/>
        <a:defRPr b="0" i="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2057400" indent="-228600" algn="l" rtl="0" eaLnBrk="0" fontAlgn="base" hangingPunct="0">
        <a:spcBef>
          <a:spcPts val="1176"/>
        </a:spcBef>
        <a:spcAft>
          <a:spcPct val="0"/>
        </a:spcAft>
        <a:buClr>
          <a:srgbClr val="00B2E3"/>
        </a:buClr>
        <a:buChar char="»"/>
        <a:defRPr b="0" i="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295434-1B87-8140-B957-ECDEBA815C18}"/>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296C40-B05D-4548-9FC2-AA3D0B460FF4}"/>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9166E2-4D1C-594C-B3DE-BF445F4C5A76}"/>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D2F83293-99B4-6546-8B08-0EC5B88037B3}" type="datetimeFigureOut">
              <a:rPr lang="en-US" smtClean="0"/>
              <a:t>3/22/2022</a:t>
            </a:fld>
            <a:endParaRPr lang="en-US" dirty="0"/>
          </a:p>
        </p:txBody>
      </p:sp>
      <p:sp>
        <p:nvSpPr>
          <p:cNvPr id="5" name="Footer Placeholder 4">
            <a:extLst>
              <a:ext uri="{FF2B5EF4-FFF2-40B4-BE49-F238E27FC236}">
                <a16:creationId xmlns:a16="http://schemas.microsoft.com/office/drawing/2014/main" id="{835CD6D7-FDED-B143-AAB6-74C3E071BB5B}"/>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D581BD8-5AF4-1548-910B-97D2AAEA68E0}"/>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5373A009-990B-494A-A5FB-3E793335D174}" type="slidenum">
              <a:rPr lang="en-US" smtClean="0"/>
              <a:t>‹#›</a:t>
            </a:fld>
            <a:endParaRPr lang="en-US" dirty="0"/>
          </a:p>
        </p:txBody>
      </p:sp>
    </p:spTree>
    <p:extLst>
      <p:ext uri="{BB962C8B-B14F-4D97-AF65-F5344CB8AC3E}">
        <p14:creationId xmlns:p14="http://schemas.microsoft.com/office/powerpoint/2010/main" val="4249274335"/>
      </p:ext>
    </p:extLst>
  </p:cSld>
  <p:clrMap bg1="lt1" tx1="dk1" bg2="lt2" tx2="dk2" accent1="accent1" accent2="accent2" accent3="accent3" accent4="accent4" accent5="accent5" accent6="accent6" hlink="hlink" folHlink="folHlink"/>
  <p:sldLayoutIdLst>
    <p:sldLayoutId id="2147484585" r:id="rId1"/>
    <p:sldLayoutId id="2147484586" r:id="rId2"/>
    <p:sldLayoutId id="2147484587" r:id="rId3"/>
    <p:sldLayoutId id="2147484588" r:id="rId4"/>
    <p:sldLayoutId id="2147484589" r:id="rId5"/>
    <p:sldLayoutId id="2147484590" r:id="rId6"/>
    <p:sldLayoutId id="2147484591" r:id="rId7"/>
    <p:sldLayoutId id="2147484592" r:id="rId8"/>
    <p:sldLayoutId id="2147484593" r:id="rId9"/>
    <p:sldLayoutId id="2147484594" r:id="rId10"/>
    <p:sldLayoutId id="2147484595" r:id="rId11"/>
    <p:sldLayoutId id="214748459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ideo" Target="https://www.youtube.com/embed/dInwrd92BKA" TargetMode="Externa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3" Type="http://schemas.openxmlformats.org/officeDocument/2006/relationships/hyperlink" Target="COVID-19%20guidance%20document%20for%20long-term%20care%20homes%20in%20Ontario"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https://www.publichealthontario.ca/-/media/documents/ncov/ipac/covid-19-ipack-checklist-ltcrh"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www.health.gov.on.ca/en/pro/programs/publichealth/coronavirus/docs/2019_congregate_living_guidance.pdf"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hyperlink" Target="https://www.publichealthontario.ca/-/media/documents/ncov/cong/2020/05/covid-19-preparedness-prevention-congregate-living-settings.pdf?la=en"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can01.safelinks.protection.outlook.com/?url=https%3A%2F%2Fwww.publichealthontario.ca%2Fen%2Fdiseases-and-conditions%2Finfectious-diseases%2Frespiratory-diseases%2Fnovel-coronavirus%2Fpublic-resources%3Ftab%3D0&amp;data=04%7C01%7CMichelle.Wilband%40ontariohealth.ca%7Ccdd6e0f3bbc5491b994908d9a2fb26de%7C4ef96c5cd83f466ba478816a5bb4af62%7C0%7C0%7C637720022809771680%7CUnknown%7CTWFpbGZsb3d8eyJWIjoiMC4wLjAwMDAiLCJQIjoiV2luMzIiLCJBTiI6Ik1haWwiLCJXVCI6Mn0%3D%7C3000&amp;sdata=khk4bBU%2BKmBHHNWh9IBXSBi7nJJ6m%2Fs21iv%2Fz0ZmLFc%3D&amp;reserved=0"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publichealthontario.ca/en/eRepository/PIDAC-IPC_Annex_B_Prevention_Transmission_ARI_2013.pdf"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ontario.ca/laws/statute/98e15" TargetMode="External"/><Relationship Id="rId2" Type="http://schemas.openxmlformats.org/officeDocument/2006/relationships/hyperlink" Target="https://www.ontario.ca/laws/statute/07l08" TargetMode="External"/><Relationship Id="rId1" Type="http://schemas.openxmlformats.org/officeDocument/2006/relationships/slideLayout" Target="../slideLayouts/slideLayout2.xml"/><Relationship Id="rId6" Type="http://schemas.openxmlformats.org/officeDocument/2006/relationships/hyperlink" Target="https://www.ltchomes.net/LTCHPORTAL/Content/Snippets/Pandemic%20Response%20FAQs%20_July%2013%20FINAL.pdf" TargetMode="External"/><Relationship Id="rId5" Type="http://schemas.openxmlformats.org/officeDocument/2006/relationships/hyperlink" Target="https://www.ontario.ca/laws/statute/90o01" TargetMode="External"/><Relationship Id="rId4" Type="http://schemas.openxmlformats.org/officeDocument/2006/relationships/hyperlink" Target="https://www.ontario.ca/laws/statute/00t16"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www.publichealthontario.ca/-/media/documents/ncov/ipac/covid-19-ipack-checklist-ltcrh.pdf?sc_lang=e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publichealthontario.ca/-/media/documents/ncov/cong/2020/09/respiratory-virus-outbreaks-congregate-living-settings.pdf?sc_lang=en" TargetMode="External"/><Relationship Id="rId4" Type="http://schemas.openxmlformats.org/officeDocument/2006/relationships/hyperlink" Target="http://www.publichealthontario.ca/-/media/documents/ncov/cong/2020/05/covid-19-preparedness-prevention-congregate-living-settings.pdf?sc_lang=e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mailto:ipaccentralwest@oahpp.ca" TargetMode="External"/><Relationship Id="rId3" Type="http://schemas.openxmlformats.org/officeDocument/2006/relationships/hyperlink" Target="mailto:ESC_IPACHub@wrh.on.ca" TargetMode="External"/><Relationship Id="rId7" Type="http://schemas.openxmlformats.org/officeDocument/2006/relationships/hyperlink" Target="mailto:wwipachub@smgh.c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ipachub@swpublichealth.ca" TargetMode="External"/><Relationship Id="rId11" Type="http://schemas.openxmlformats.org/officeDocument/2006/relationships/hyperlink" Target="mailto:michelle.wilband@ontariohealth.ca" TargetMode="External"/><Relationship Id="rId5" Type="http://schemas.openxmlformats.org/officeDocument/2006/relationships/hyperlink" Target="mailto:hnhbipachub@stjosham.on.ca" TargetMode="External"/><Relationship Id="rId10" Type="http://schemas.openxmlformats.org/officeDocument/2006/relationships/hyperlink" Target="mailto:Lesley.hirst@ontariohealth.ca" TargetMode="External"/><Relationship Id="rId4" Type="http://schemas.openxmlformats.org/officeDocument/2006/relationships/hyperlink" Target="mailto:ipachub@publichealthgreybruce.on.ca" TargetMode="External"/><Relationship Id="rId9" Type="http://schemas.openxmlformats.org/officeDocument/2006/relationships/hyperlink" Target="mailto:ipacwest@oahpp.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4069" y="116541"/>
            <a:ext cx="7871012" cy="5262979"/>
          </a:xfrm>
          <a:prstGeom prst="rect">
            <a:avLst/>
          </a:prstGeom>
          <a:noFill/>
        </p:spPr>
        <p:txBody>
          <a:bodyPr wrap="square" rtlCol="0">
            <a:spAutoFit/>
          </a:bodyPr>
          <a:lstStyle/>
          <a:p>
            <a:pPr algn="ctr"/>
            <a:r>
              <a:rPr lang="en-CA" sz="3200" b="1" u="none" kern="0" dirty="0">
                <a:solidFill>
                  <a:srgbClr val="92278F"/>
                </a:solidFill>
                <a:latin typeface="Calibri" panose="020F0502020204030204" pitchFamily="34" charset="0"/>
                <a:cs typeface="Calibri" panose="020F0502020204030204" pitchFamily="34" charset="0"/>
              </a:rPr>
              <a:t>Infection Prevention and Control (IPAC) Hub</a:t>
            </a:r>
          </a:p>
          <a:p>
            <a:pPr algn="ctr"/>
            <a:r>
              <a:rPr lang="en-CA" sz="3200" b="1" u="none" kern="0" dirty="0">
                <a:solidFill>
                  <a:srgbClr val="92278F"/>
                </a:solidFill>
                <a:latin typeface="Calibri" panose="020F0502020204030204" pitchFamily="34" charset="0"/>
                <a:cs typeface="Calibri" panose="020F0502020204030204" pitchFamily="34" charset="0"/>
              </a:rPr>
              <a:t>Congregate Living Organizations </a:t>
            </a:r>
          </a:p>
          <a:p>
            <a:pPr algn="ctr"/>
            <a:r>
              <a:rPr lang="en-CA" sz="3200" b="1" u="none" kern="0" dirty="0">
                <a:solidFill>
                  <a:srgbClr val="92278F"/>
                </a:solidFill>
                <a:latin typeface="Calibri" panose="020F0502020204030204" pitchFamily="34" charset="0"/>
                <a:cs typeface="Calibri" panose="020F0502020204030204" pitchFamily="34" charset="0"/>
              </a:rPr>
              <a:t>Education Event</a:t>
            </a:r>
          </a:p>
          <a:p>
            <a:pPr algn="ctr"/>
            <a:r>
              <a:rPr lang="en-CA" sz="2800" b="1" u="none" kern="0" dirty="0">
                <a:solidFill>
                  <a:srgbClr val="00B2E3"/>
                </a:solidFill>
                <a:latin typeface="Calibri" panose="020F0502020204030204" pitchFamily="34" charset="0"/>
                <a:cs typeface="Calibri" panose="020F0502020204030204" pitchFamily="34" charset="0"/>
              </a:rPr>
              <a:t>Screening for Acute Respiratory Infection</a:t>
            </a:r>
            <a:endParaRPr lang="en-CA" sz="2800" b="1" i="1" u="none" kern="0" dirty="0">
              <a:solidFill>
                <a:srgbClr val="00B2E3"/>
              </a:solidFill>
              <a:latin typeface="Calibri" panose="020F0502020204030204" pitchFamily="34" charset="0"/>
              <a:cs typeface="Calibri" panose="020F0502020204030204" pitchFamily="34" charset="0"/>
            </a:endParaRPr>
          </a:p>
          <a:p>
            <a:pPr algn="ctr"/>
            <a:endParaRPr lang="en-CA" sz="2800" b="1" i="1" u="none" kern="0" dirty="0">
              <a:solidFill>
                <a:srgbClr val="00B2E3"/>
              </a:solidFill>
              <a:latin typeface="Calibri" panose="020F0502020204030204" pitchFamily="34" charset="0"/>
              <a:cs typeface="Calibri" panose="020F0502020204030204" pitchFamily="34" charset="0"/>
            </a:endParaRPr>
          </a:p>
          <a:p>
            <a:pPr algn="ctr"/>
            <a:endParaRPr lang="en-CA" sz="2800" b="1" i="1" u="none" kern="0" dirty="0">
              <a:solidFill>
                <a:srgbClr val="00B2E3"/>
              </a:solidFill>
              <a:latin typeface="Calibri" panose="020F0502020204030204" pitchFamily="34" charset="0"/>
              <a:cs typeface="Calibri" panose="020F0502020204030204" pitchFamily="34" charset="0"/>
            </a:endParaRPr>
          </a:p>
          <a:p>
            <a:pPr algn="ctr"/>
            <a:endParaRPr lang="en-CA" sz="2800" b="1" i="1" u="none" kern="0" dirty="0">
              <a:solidFill>
                <a:srgbClr val="00B2E3"/>
              </a:solidFill>
              <a:latin typeface="Calibri" panose="020F0502020204030204" pitchFamily="34" charset="0"/>
              <a:cs typeface="Calibri" panose="020F0502020204030204" pitchFamily="34" charset="0"/>
            </a:endParaRPr>
          </a:p>
          <a:p>
            <a:pPr algn="ctr"/>
            <a:endParaRPr lang="en-CA" sz="1600" b="1" i="1" u="none" kern="0" dirty="0">
              <a:solidFill>
                <a:srgbClr val="92278F"/>
              </a:solidFill>
              <a:latin typeface="Calibri" panose="020F0502020204030204" pitchFamily="34" charset="0"/>
              <a:cs typeface="Calibri" panose="020F0502020204030204" pitchFamily="34" charset="0"/>
            </a:endParaRPr>
          </a:p>
          <a:p>
            <a:pPr algn="ctr"/>
            <a:endParaRPr lang="en-CA" sz="1600" b="1" i="1" u="none" kern="0" dirty="0">
              <a:solidFill>
                <a:srgbClr val="92278F"/>
              </a:solidFill>
              <a:latin typeface="Calibri" panose="020F0502020204030204" pitchFamily="34" charset="0"/>
              <a:cs typeface="Calibri" panose="020F0502020204030204" pitchFamily="34" charset="0"/>
            </a:endParaRPr>
          </a:p>
          <a:p>
            <a:pPr algn="ctr"/>
            <a:endParaRPr lang="en-CA" sz="1600" b="1" i="1" u="none" kern="0" dirty="0">
              <a:solidFill>
                <a:srgbClr val="92278F"/>
              </a:solidFill>
              <a:latin typeface="Calibri" panose="020F0502020204030204" pitchFamily="34" charset="0"/>
              <a:cs typeface="Calibri" panose="020F0502020204030204" pitchFamily="34" charset="0"/>
            </a:endParaRPr>
          </a:p>
          <a:p>
            <a:pPr algn="ctr"/>
            <a:endParaRPr lang="en-CA" sz="1600" b="1" i="1" u="none" kern="0" dirty="0">
              <a:solidFill>
                <a:srgbClr val="92278F"/>
              </a:solidFill>
              <a:latin typeface="Calibri" panose="020F0502020204030204" pitchFamily="34" charset="0"/>
              <a:cs typeface="Calibri" panose="020F0502020204030204" pitchFamily="34" charset="0"/>
            </a:endParaRPr>
          </a:p>
          <a:p>
            <a:pPr algn="ctr"/>
            <a:endParaRPr lang="en-CA" sz="1600" b="1" i="1" u="none" kern="0" dirty="0">
              <a:solidFill>
                <a:srgbClr val="92278F"/>
              </a:solidFill>
              <a:latin typeface="Calibri" panose="020F0502020204030204" pitchFamily="34" charset="0"/>
              <a:cs typeface="Calibri" panose="020F0502020204030204" pitchFamily="34" charset="0"/>
            </a:endParaRPr>
          </a:p>
          <a:p>
            <a:pPr algn="ctr"/>
            <a:endParaRPr lang="en-CA" sz="1600" b="1" i="1" u="none" kern="0" dirty="0">
              <a:solidFill>
                <a:srgbClr val="92278F"/>
              </a:solidFill>
              <a:latin typeface="Calibri" panose="020F0502020204030204" pitchFamily="34" charset="0"/>
              <a:cs typeface="Calibri" panose="020F0502020204030204" pitchFamily="34" charset="0"/>
            </a:endParaRPr>
          </a:p>
          <a:p>
            <a:pPr algn="ctr"/>
            <a:endParaRPr lang="en-CA" sz="1600" b="1" i="1" u="none" kern="0" dirty="0">
              <a:solidFill>
                <a:srgbClr val="92278F"/>
              </a:solidFill>
              <a:latin typeface="Calibri" panose="020F0502020204030204" pitchFamily="34" charset="0"/>
              <a:cs typeface="Calibri" panose="020F0502020204030204" pitchFamily="34" charset="0"/>
            </a:endParaRPr>
          </a:p>
          <a:p>
            <a:pPr algn="ctr"/>
            <a:endParaRPr lang="en-CA" sz="1600" b="1" i="1" u="none" kern="0" dirty="0">
              <a:solidFill>
                <a:srgbClr val="92278F"/>
              </a:solidFill>
              <a:latin typeface="Calibri" panose="020F0502020204030204" pitchFamily="34" charset="0"/>
              <a:cs typeface="Calibri" panose="020F050202020403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984951916"/>
              </p:ext>
            </p:extLst>
          </p:nvPr>
        </p:nvGraphicFramePr>
        <p:xfrm>
          <a:off x="358587" y="2488053"/>
          <a:ext cx="8641976" cy="1828800"/>
        </p:xfrm>
        <a:graphic>
          <a:graphicData uri="http://schemas.openxmlformats.org/drawingml/2006/table">
            <a:tbl>
              <a:tblPr firstRow="1" bandRow="1">
                <a:tableStyleId>{5C22544A-7EE6-4342-B048-85BDC9FD1C3A}</a:tableStyleId>
              </a:tblPr>
              <a:tblGrid>
                <a:gridCol w="4208110">
                  <a:extLst>
                    <a:ext uri="{9D8B030D-6E8A-4147-A177-3AD203B41FA5}">
                      <a16:colId xmlns:a16="http://schemas.microsoft.com/office/drawing/2014/main" val="1791243641"/>
                    </a:ext>
                  </a:extLst>
                </a:gridCol>
                <a:gridCol w="4433866">
                  <a:extLst>
                    <a:ext uri="{9D8B030D-6E8A-4147-A177-3AD203B41FA5}">
                      <a16:colId xmlns:a16="http://schemas.microsoft.com/office/drawing/2014/main" val="1469573176"/>
                    </a:ext>
                  </a:extLst>
                </a:gridCol>
              </a:tblGrid>
              <a:tr h="788894">
                <a:tc>
                  <a:txBody>
                    <a:bodyPr/>
                    <a:lstStyle/>
                    <a:p>
                      <a:pPr algn="ctr"/>
                      <a:r>
                        <a:rPr lang="en-CA" sz="1800" b="1" i="0" u="none" kern="0" dirty="0">
                          <a:solidFill>
                            <a:srgbClr val="92278F"/>
                          </a:solidFill>
                          <a:latin typeface="Calibri" panose="020F0502020204030204" pitchFamily="34" charset="0"/>
                          <a:cs typeface="Calibri" panose="020F0502020204030204" pitchFamily="34" charset="0"/>
                        </a:rPr>
                        <a:t>ESC IPAC Hub</a:t>
                      </a:r>
                    </a:p>
                    <a:p>
                      <a:pPr algn="ctr"/>
                      <a:r>
                        <a:rPr lang="en-CA" sz="1800" b="1" i="0" u="none" kern="0" dirty="0">
                          <a:solidFill>
                            <a:srgbClr val="C1B28F"/>
                          </a:solidFill>
                          <a:latin typeface="Calibri" panose="020F0502020204030204" pitchFamily="34" charset="0"/>
                          <a:cs typeface="Calibri" panose="020F0502020204030204" pitchFamily="34" charset="0"/>
                        </a:rPr>
                        <a:t>November 30, 2021, 1:00 p.m. – 2:00 p.m. </a:t>
                      </a:r>
                    </a:p>
                    <a:p>
                      <a:endParaRPr lang="en-CA" i="0" dirty="0">
                        <a:latin typeface="Calibri" panose="020F0502020204030204" pitchFamily="34" charset="0"/>
                        <a:cs typeface="Calibri" panose="020F0502020204030204" pitchFamily="34" charset="0"/>
                      </a:endParaRPr>
                    </a:p>
                  </a:txBody>
                  <a:tcPr>
                    <a:noFill/>
                  </a:tcPr>
                </a:tc>
                <a:tc>
                  <a:txBody>
                    <a:bodyPr/>
                    <a:lstStyle/>
                    <a:p>
                      <a:pPr algn="ctr"/>
                      <a:r>
                        <a:rPr lang="en-CA" sz="1800" b="1" i="0" u="none" kern="0" dirty="0">
                          <a:solidFill>
                            <a:srgbClr val="92278F"/>
                          </a:solidFill>
                          <a:latin typeface="Calibri" panose="020F0502020204030204" pitchFamily="34" charset="0"/>
                          <a:cs typeface="Calibri" panose="020F0502020204030204" pitchFamily="34" charset="0"/>
                        </a:rPr>
                        <a:t>HNHB IPAC Hub </a:t>
                      </a:r>
                    </a:p>
                    <a:p>
                      <a:pPr algn="ctr"/>
                      <a:r>
                        <a:rPr lang="en-CA" sz="1800" b="1" i="0" u="none" kern="0" dirty="0">
                          <a:solidFill>
                            <a:srgbClr val="C1B28F"/>
                          </a:solidFill>
                          <a:latin typeface="Calibri" panose="020F0502020204030204" pitchFamily="34" charset="0"/>
                          <a:cs typeface="Calibri" panose="020F0502020204030204" pitchFamily="34" charset="0"/>
                        </a:rPr>
                        <a:t>December 7, 2021, 1:00 p.m. – 2:00 p.m. </a:t>
                      </a:r>
                    </a:p>
                    <a:p>
                      <a:endParaRPr lang="en-CA" i="0" dirty="0">
                        <a:solidFill>
                          <a:srgbClr val="C1B28F"/>
                        </a:solidFill>
                        <a:latin typeface="Calibri" panose="020F0502020204030204" pitchFamily="34" charset="0"/>
                        <a:cs typeface="Calibri" panose="020F0502020204030204" pitchFamily="34" charset="0"/>
                      </a:endParaRPr>
                    </a:p>
                  </a:txBody>
                  <a:tcPr>
                    <a:noFill/>
                  </a:tcPr>
                </a:tc>
                <a:extLst>
                  <a:ext uri="{0D108BD9-81ED-4DB2-BD59-A6C34878D82A}">
                    <a16:rowId xmlns:a16="http://schemas.microsoft.com/office/drawing/2014/main" val="2463617016"/>
                  </a:ext>
                </a:extLst>
              </a:tr>
              <a:tr h="788894">
                <a:tc>
                  <a:txBody>
                    <a:bodyPr/>
                    <a:lstStyle/>
                    <a:p>
                      <a:pPr algn="ctr"/>
                      <a:r>
                        <a:rPr lang="en-CA" sz="1800" b="1" i="0" u="none" kern="0" dirty="0">
                          <a:solidFill>
                            <a:srgbClr val="92278F"/>
                          </a:solidFill>
                          <a:latin typeface="Calibri" panose="020F0502020204030204" pitchFamily="34" charset="0"/>
                          <a:cs typeface="Calibri" panose="020F0502020204030204" pitchFamily="34" charset="0"/>
                        </a:rPr>
                        <a:t>SW and GB IPAC Hub</a:t>
                      </a:r>
                    </a:p>
                    <a:p>
                      <a:pPr algn="ctr"/>
                      <a:r>
                        <a:rPr lang="en-CA" sz="1800" b="1" i="0" u="none" kern="0" dirty="0">
                          <a:solidFill>
                            <a:srgbClr val="C1B28F"/>
                          </a:solidFill>
                          <a:latin typeface="Calibri" panose="020F0502020204030204" pitchFamily="34" charset="0"/>
                          <a:cs typeface="Calibri" panose="020F0502020204030204" pitchFamily="34" charset="0"/>
                        </a:rPr>
                        <a:t>December 2, 2021, 1:00 p.m. – 2:00 p.m. </a:t>
                      </a:r>
                    </a:p>
                    <a:p>
                      <a:endParaRPr lang="en-CA" i="0" dirty="0">
                        <a:latin typeface="Calibri" panose="020F0502020204030204" pitchFamily="34" charset="0"/>
                        <a:cs typeface="Calibri" panose="020F0502020204030204" pitchFamily="34" charset="0"/>
                      </a:endParaRPr>
                    </a:p>
                  </a:txBody>
                  <a:tcPr>
                    <a:noFill/>
                  </a:tcPr>
                </a:tc>
                <a:tc>
                  <a:txBody>
                    <a:bodyPr/>
                    <a:lstStyle/>
                    <a:p>
                      <a:pPr algn="ctr"/>
                      <a:r>
                        <a:rPr lang="en-CA" sz="1800" b="1" i="0" u="none" kern="0" dirty="0">
                          <a:solidFill>
                            <a:srgbClr val="92278F"/>
                          </a:solidFill>
                          <a:latin typeface="Calibri" panose="020F0502020204030204" pitchFamily="34" charset="0"/>
                          <a:cs typeface="Calibri" panose="020F0502020204030204" pitchFamily="34" charset="0"/>
                        </a:rPr>
                        <a:t>WW IPAC Hub</a:t>
                      </a:r>
                    </a:p>
                    <a:p>
                      <a:pPr algn="ctr"/>
                      <a:r>
                        <a:rPr lang="en-CA" sz="1800" b="1" i="0" u="none" kern="0" dirty="0">
                          <a:solidFill>
                            <a:srgbClr val="C1B28F"/>
                          </a:solidFill>
                          <a:latin typeface="Calibri" panose="020F0502020204030204" pitchFamily="34" charset="0"/>
                          <a:cs typeface="Calibri" panose="020F0502020204030204" pitchFamily="34" charset="0"/>
                        </a:rPr>
                        <a:t>December 9, 2021, 1:00 p.m. – 2:00 p.m. </a:t>
                      </a:r>
                    </a:p>
                  </a:txBody>
                  <a:tcPr>
                    <a:noFill/>
                  </a:tcPr>
                </a:tc>
                <a:extLst>
                  <a:ext uri="{0D108BD9-81ED-4DB2-BD59-A6C34878D82A}">
                    <a16:rowId xmlns:a16="http://schemas.microsoft.com/office/drawing/2014/main" val="2272302140"/>
                  </a:ext>
                </a:extLst>
              </a:tr>
            </a:tbl>
          </a:graphicData>
        </a:graphic>
      </p:graphicFrame>
    </p:spTree>
    <p:extLst>
      <p:ext uri="{BB962C8B-B14F-4D97-AF65-F5344CB8AC3E}">
        <p14:creationId xmlns:p14="http://schemas.microsoft.com/office/powerpoint/2010/main" val="3005973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6" y="1359904"/>
            <a:ext cx="7241066" cy="1477321"/>
          </a:xfrm>
        </p:spPr>
        <p:txBody>
          <a:bodyPr/>
          <a:lstStyle/>
          <a:p>
            <a:r>
              <a:rPr lang="en-US" dirty="0"/>
              <a:t>Purpose of Education Event</a:t>
            </a:r>
            <a:endParaRPr lang="en-CA" sz="2800" i="1" dirty="0"/>
          </a:p>
        </p:txBody>
      </p:sp>
    </p:spTree>
    <p:extLst>
      <p:ext uri="{BB962C8B-B14F-4D97-AF65-F5344CB8AC3E}">
        <p14:creationId xmlns:p14="http://schemas.microsoft.com/office/powerpoint/2010/main" val="1000692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345" y="213572"/>
            <a:ext cx="9191008" cy="874432"/>
          </a:xfrm>
        </p:spPr>
        <p:txBody>
          <a:bodyPr/>
          <a:lstStyle/>
          <a:p>
            <a:r>
              <a:rPr lang="en-US" dirty="0"/>
              <a:t>Why are we talking about screening today?</a:t>
            </a:r>
            <a:br>
              <a:rPr lang="en-US" dirty="0"/>
            </a:br>
            <a:r>
              <a:rPr lang="en-US" sz="2000" dirty="0"/>
              <a:t>We heard that you may have witnessed or experienced…</a:t>
            </a:r>
            <a:br>
              <a:rPr lang="en-US" dirty="0"/>
            </a:br>
            <a:endParaRPr lang="en-US" dirty="0"/>
          </a:p>
        </p:txBody>
      </p:sp>
      <p:sp>
        <p:nvSpPr>
          <p:cNvPr id="3" name="Content Placeholder 2"/>
          <p:cNvSpPr>
            <a:spLocks noGrp="1"/>
          </p:cNvSpPr>
          <p:nvPr>
            <p:ph idx="1"/>
          </p:nvPr>
        </p:nvSpPr>
        <p:spPr>
          <a:xfrm>
            <a:off x="474887" y="1166443"/>
            <a:ext cx="3666808" cy="2697344"/>
          </a:xfrm>
        </p:spPr>
        <p:txBody>
          <a:bodyPr/>
          <a:lstStyle/>
          <a:p>
            <a:pPr lvl="1">
              <a:buFont typeface="Arial" panose="020B0604020202020204" pitchFamily="34" charset="0"/>
              <a:buChar char="•"/>
            </a:pPr>
            <a:r>
              <a:rPr lang="en-US" dirty="0"/>
              <a:t>Burnout/Screening Fatigue </a:t>
            </a:r>
          </a:p>
          <a:p>
            <a:pPr lvl="1">
              <a:spcBef>
                <a:spcPts val="0"/>
              </a:spcBef>
              <a:buFont typeface="Arial" panose="020B0604020202020204" pitchFamily="34" charset="0"/>
              <a:buChar char="•"/>
            </a:pPr>
            <a:r>
              <a:rPr lang="en-US" dirty="0"/>
              <a:t>Frustration</a:t>
            </a:r>
          </a:p>
          <a:p>
            <a:pPr lvl="1">
              <a:spcBef>
                <a:spcPts val="0"/>
              </a:spcBef>
              <a:buFont typeface="Arial" panose="020B0604020202020204" pitchFamily="34" charset="0"/>
              <a:buChar char="•"/>
            </a:pPr>
            <a:r>
              <a:rPr lang="en-US" dirty="0"/>
              <a:t>Blame</a:t>
            </a:r>
          </a:p>
          <a:p>
            <a:pPr lvl="1">
              <a:spcBef>
                <a:spcPts val="0"/>
              </a:spcBef>
              <a:buFont typeface="Arial" panose="020B0604020202020204" pitchFamily="34" charset="0"/>
              <a:buChar char="•"/>
            </a:pPr>
            <a:r>
              <a:rPr lang="en-US" dirty="0"/>
              <a:t>“It’s allergy” symptoms explained away</a:t>
            </a:r>
          </a:p>
          <a:p>
            <a:pPr lvl="1">
              <a:spcBef>
                <a:spcPts val="0"/>
              </a:spcBef>
              <a:buFont typeface="Arial" panose="020B0604020202020204" pitchFamily="34" charset="0"/>
              <a:buChar char="•"/>
            </a:pPr>
            <a:r>
              <a:rPr lang="en-US" dirty="0"/>
              <a:t>Disclosure/Comfort for Disclosure</a:t>
            </a:r>
          </a:p>
        </p:txBody>
      </p:sp>
      <p:sp>
        <p:nvSpPr>
          <p:cNvPr id="4" name="Content Placeholder 2"/>
          <p:cNvSpPr txBox="1">
            <a:spLocks/>
          </p:cNvSpPr>
          <p:nvPr/>
        </p:nvSpPr>
        <p:spPr bwMode="auto">
          <a:xfrm>
            <a:off x="4365570" y="1203333"/>
            <a:ext cx="3666808" cy="184036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108000" tIns="45720" rIns="91440" bIns="45720" numCol="1" anchor="t" anchorCtr="0" compatLnSpc="1">
            <a:prstTxWarp prst="textNoShape">
              <a:avLst/>
            </a:prstTxWarp>
          </a:bodyPr>
          <a:lstStyle>
            <a:lvl1pPr marL="342900" indent="-342900" algn="l" rtl="0" eaLnBrk="0" fontAlgn="base" hangingPunct="0">
              <a:spcBef>
                <a:spcPts val="1176"/>
              </a:spcBef>
              <a:spcAft>
                <a:spcPct val="0"/>
              </a:spcAft>
              <a:buClr>
                <a:srgbClr val="00B2E3"/>
              </a:buClr>
              <a:buChar char="•"/>
              <a:defRPr sz="2400" b="0" i="0">
                <a:solidFill>
                  <a:schemeClr val="tx1"/>
                </a:solidFill>
                <a:latin typeface="Calibri" panose="020F0502020204030204" pitchFamily="34" charset="0"/>
                <a:ea typeface="MS PGothic" panose="020B0600070205080204" pitchFamily="34" charset="-128"/>
                <a:cs typeface="Calibri" panose="020F0502020204030204" pitchFamily="34" charset="0"/>
              </a:defRPr>
            </a:lvl1pPr>
            <a:lvl2pPr marL="742950" indent="-285750" algn="l" rtl="0" eaLnBrk="0" fontAlgn="base" hangingPunct="0">
              <a:spcBef>
                <a:spcPts val="1176"/>
              </a:spcBef>
              <a:spcAft>
                <a:spcPct val="0"/>
              </a:spcAft>
              <a:buClr>
                <a:srgbClr val="00B2E3"/>
              </a:buClr>
              <a:buFont typeface="Arial" panose="020B0604020202020204" pitchFamily="34" charset="0"/>
              <a:buChar char="–"/>
              <a:defRPr sz="2000" b="0" i="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43000" indent="-228600" algn="l" rtl="0" eaLnBrk="0" fontAlgn="base" hangingPunct="0">
              <a:spcBef>
                <a:spcPts val="1176"/>
              </a:spcBef>
              <a:spcAft>
                <a:spcPct val="0"/>
              </a:spcAft>
              <a:buClr>
                <a:srgbClr val="00B2E3"/>
              </a:buClr>
              <a:buFont typeface="Arial" panose="020B0604020202020204" pitchFamily="34" charset="0"/>
              <a:buChar char="•"/>
              <a:defRPr sz="2000" b="0" i="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1600200" indent="-228600" algn="l" rtl="0" eaLnBrk="0" fontAlgn="base" hangingPunct="0">
              <a:spcBef>
                <a:spcPts val="1176"/>
              </a:spcBef>
              <a:spcAft>
                <a:spcPct val="0"/>
              </a:spcAft>
              <a:buClr>
                <a:srgbClr val="00B2E3"/>
              </a:buClr>
              <a:buChar char="–"/>
              <a:defRPr b="0" i="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2057400" indent="-228600" algn="l" rtl="0" eaLnBrk="0" fontAlgn="base" hangingPunct="0">
              <a:spcBef>
                <a:spcPts val="1176"/>
              </a:spcBef>
              <a:spcAft>
                <a:spcPct val="0"/>
              </a:spcAft>
              <a:buClr>
                <a:srgbClr val="00B2E3"/>
              </a:buClr>
              <a:buChar char="»"/>
              <a:defRPr b="0" i="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a:lstStyle>
          <a:p>
            <a:pPr lvl="1" defTabSz="914400">
              <a:spcBef>
                <a:spcPts val="0"/>
              </a:spcBef>
              <a:buFont typeface="Arial" panose="020B0604020202020204" pitchFamily="34" charset="0"/>
              <a:buChar char="•"/>
            </a:pPr>
            <a:r>
              <a:rPr lang="en-US" u="none" kern="0" dirty="0"/>
              <a:t>Outright Refusal</a:t>
            </a:r>
          </a:p>
          <a:p>
            <a:pPr lvl="1" defTabSz="914400">
              <a:spcBef>
                <a:spcPts val="0"/>
              </a:spcBef>
              <a:buFont typeface="Arial" panose="020B0604020202020204" pitchFamily="34" charset="0"/>
              <a:buChar char="•"/>
            </a:pPr>
            <a:r>
              <a:rPr lang="en-US" u="none" kern="0" dirty="0"/>
              <a:t>Positive Feedback</a:t>
            </a:r>
          </a:p>
          <a:p>
            <a:pPr lvl="1" defTabSz="914400">
              <a:spcBef>
                <a:spcPts val="0"/>
              </a:spcBef>
              <a:buFont typeface="Arial" panose="020B0604020202020204" pitchFamily="34" charset="0"/>
              <a:buChar char="•"/>
            </a:pPr>
            <a:r>
              <a:rPr lang="en-US" u="none" kern="0" dirty="0"/>
              <a:t>Used to it</a:t>
            </a:r>
          </a:p>
          <a:p>
            <a:pPr lvl="1" defTabSz="914400">
              <a:spcBef>
                <a:spcPts val="0"/>
              </a:spcBef>
              <a:buFont typeface="Arial" panose="020B0604020202020204" pitchFamily="34" charset="0"/>
              <a:buChar char="•"/>
            </a:pPr>
            <a:r>
              <a:rPr lang="en-US" u="none" kern="0" dirty="0"/>
              <a:t>Cooperation </a:t>
            </a:r>
          </a:p>
        </p:txBody>
      </p:sp>
      <p:sp>
        <p:nvSpPr>
          <p:cNvPr id="5" name="Rectangle 4"/>
          <p:cNvSpPr/>
          <p:nvPr/>
        </p:nvSpPr>
        <p:spPr>
          <a:xfrm>
            <a:off x="474887" y="3675578"/>
            <a:ext cx="8525678" cy="1384995"/>
          </a:xfrm>
          <a:prstGeom prst="rect">
            <a:avLst/>
          </a:prstGeom>
        </p:spPr>
        <p:txBody>
          <a:bodyPr wrap="square">
            <a:spAutoFit/>
          </a:bodyPr>
          <a:lstStyle/>
          <a:p>
            <a:pPr marL="0" indent="0">
              <a:buNone/>
            </a:pPr>
            <a:r>
              <a:rPr lang="en-US" sz="1800" u="none" dirty="0">
                <a:latin typeface="Calibri" panose="020F0502020204030204" pitchFamily="34" charset="0"/>
                <a:cs typeface="Calibri" panose="020F0502020204030204" pitchFamily="34" charset="0"/>
              </a:rPr>
              <a:t>We want to help you deepen your knowledge and expertise about screening and build your confidence as a screener through education and sharing of experiences, ideas and information</a:t>
            </a:r>
            <a:r>
              <a:rPr lang="en-US" sz="2000" u="none" dirty="0">
                <a:latin typeface="Calibri" panose="020F0502020204030204" pitchFamily="34" charset="0"/>
                <a:cs typeface="Calibri" panose="020F0502020204030204" pitchFamily="34" charset="0"/>
              </a:rPr>
              <a:t>.</a:t>
            </a:r>
          </a:p>
          <a:p>
            <a:pPr lvl="1">
              <a:spcBef>
                <a:spcPts val="0"/>
              </a:spcBef>
            </a:pPr>
            <a:endParaRPr lang="en-US" u="none" dirty="0">
              <a:latin typeface="Calibri" panose="020F0502020204030204" pitchFamily="34" charset="0"/>
              <a:cs typeface="Calibri" panose="020F0502020204030204" pitchFamily="34" charset="0"/>
            </a:endParaRPr>
          </a:p>
          <a:p>
            <a:pPr lvl="1">
              <a:spcBef>
                <a:spcPts val="0"/>
              </a:spcBef>
              <a:buFont typeface="Arial" panose="020B0604020202020204" pitchFamily="34" charset="0"/>
              <a:buChar char="•"/>
            </a:pPr>
            <a:endParaRPr lang="en-US" u="non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12593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6" y="1359904"/>
            <a:ext cx="7241066" cy="1477321"/>
          </a:xfrm>
        </p:spPr>
        <p:txBody>
          <a:bodyPr/>
          <a:lstStyle/>
          <a:p>
            <a:r>
              <a:rPr lang="en-US" dirty="0"/>
              <a:t>Poll Question</a:t>
            </a:r>
            <a:endParaRPr lang="en-CA" sz="2800" i="1" dirty="0"/>
          </a:p>
        </p:txBody>
      </p:sp>
    </p:spTree>
    <p:extLst>
      <p:ext uri="{BB962C8B-B14F-4D97-AF65-F5344CB8AC3E}">
        <p14:creationId xmlns:p14="http://schemas.microsoft.com/office/powerpoint/2010/main" val="671889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144"/>
            <a:ext cx="8686800" cy="874432"/>
          </a:xfrm>
        </p:spPr>
        <p:txBody>
          <a:bodyPr/>
          <a:lstStyle/>
          <a:p>
            <a:r>
              <a:rPr lang="en-US" dirty="0"/>
              <a:t>Which types of responses do you experience most frequently when screening?</a:t>
            </a:r>
          </a:p>
        </p:txBody>
      </p:sp>
      <p:sp>
        <p:nvSpPr>
          <p:cNvPr id="3" name="Content Placeholder 2"/>
          <p:cNvSpPr>
            <a:spLocks noGrp="1"/>
          </p:cNvSpPr>
          <p:nvPr>
            <p:ph idx="1"/>
          </p:nvPr>
        </p:nvSpPr>
        <p:spPr/>
        <p:txBody>
          <a:bodyPr/>
          <a:lstStyle/>
          <a:p>
            <a:pPr marL="457200" indent="-457200">
              <a:spcBef>
                <a:spcPts val="0"/>
              </a:spcBef>
              <a:buFont typeface="+mj-lt"/>
              <a:buAutoNum type="arabicPeriod"/>
            </a:pPr>
            <a:r>
              <a:rPr lang="en-US" sz="2000" dirty="0"/>
              <a:t>Burnout/Screening Fatigue </a:t>
            </a:r>
          </a:p>
          <a:p>
            <a:pPr marL="457200" indent="-457200">
              <a:spcBef>
                <a:spcPts val="0"/>
              </a:spcBef>
              <a:buFont typeface="+mj-lt"/>
              <a:buAutoNum type="arabicPeriod"/>
            </a:pPr>
            <a:r>
              <a:rPr lang="en-US" sz="2000" dirty="0"/>
              <a:t>Frustration/Annoyance</a:t>
            </a:r>
          </a:p>
          <a:p>
            <a:pPr marL="457200" indent="-457200">
              <a:spcBef>
                <a:spcPts val="0"/>
              </a:spcBef>
              <a:buFont typeface="+mj-lt"/>
              <a:buAutoNum type="arabicPeriod"/>
            </a:pPr>
            <a:r>
              <a:rPr lang="en-US" sz="2000" dirty="0"/>
              <a:t>Blame</a:t>
            </a:r>
          </a:p>
          <a:p>
            <a:pPr marL="457200" indent="-457200">
              <a:spcBef>
                <a:spcPts val="0"/>
              </a:spcBef>
              <a:buFont typeface="+mj-lt"/>
              <a:buAutoNum type="arabicPeriod"/>
            </a:pPr>
            <a:r>
              <a:rPr lang="en-US" sz="2000" dirty="0"/>
              <a:t>“It’s allergy” symptoms explained away</a:t>
            </a:r>
          </a:p>
          <a:p>
            <a:pPr marL="457200" indent="-457200">
              <a:spcBef>
                <a:spcPts val="0"/>
              </a:spcBef>
              <a:buFont typeface="+mj-lt"/>
              <a:buAutoNum type="arabicPeriod"/>
            </a:pPr>
            <a:r>
              <a:rPr lang="en-US" sz="2000" dirty="0"/>
              <a:t>Lack of Comfort for disclosure</a:t>
            </a:r>
          </a:p>
          <a:p>
            <a:pPr marL="457200" indent="-457200">
              <a:spcBef>
                <a:spcPts val="0"/>
              </a:spcBef>
              <a:buFont typeface="+mj-lt"/>
              <a:buAutoNum type="arabicPeriod"/>
            </a:pPr>
            <a:r>
              <a:rPr lang="en-US" sz="2000" dirty="0"/>
              <a:t>Outright refusal</a:t>
            </a:r>
          </a:p>
          <a:p>
            <a:pPr marL="457200" indent="-457200">
              <a:spcBef>
                <a:spcPts val="0"/>
              </a:spcBef>
              <a:buFont typeface="+mj-lt"/>
              <a:buAutoNum type="arabicPeriod"/>
            </a:pPr>
            <a:r>
              <a:rPr lang="en-US" sz="2000" dirty="0"/>
              <a:t>Positive Feedback</a:t>
            </a:r>
          </a:p>
          <a:p>
            <a:pPr marL="457200" indent="-457200">
              <a:spcBef>
                <a:spcPts val="0"/>
              </a:spcBef>
              <a:buFont typeface="+mj-lt"/>
              <a:buAutoNum type="arabicPeriod"/>
            </a:pPr>
            <a:r>
              <a:rPr lang="en-US" sz="2000" dirty="0"/>
              <a:t>Used to it </a:t>
            </a:r>
          </a:p>
          <a:p>
            <a:pPr marL="457200" indent="-457200">
              <a:spcBef>
                <a:spcPts val="0"/>
              </a:spcBef>
              <a:buFont typeface="+mj-lt"/>
              <a:buAutoNum type="arabicPeriod"/>
            </a:pPr>
            <a:r>
              <a:rPr lang="en-US" sz="2000" dirty="0"/>
              <a:t>Cooperative</a:t>
            </a:r>
          </a:p>
          <a:p>
            <a:pPr marL="457200" indent="-457200">
              <a:spcBef>
                <a:spcPts val="0"/>
              </a:spcBef>
              <a:buFont typeface="+mj-lt"/>
              <a:buAutoNum type="arabicPeriod"/>
            </a:pPr>
            <a:r>
              <a:rPr lang="en-US" sz="2000" dirty="0"/>
              <a:t>Other</a:t>
            </a:r>
          </a:p>
          <a:p>
            <a:endParaRPr lang="en-US" dirty="0"/>
          </a:p>
        </p:txBody>
      </p:sp>
    </p:spTree>
    <p:extLst>
      <p:ext uri="{BB962C8B-B14F-4D97-AF65-F5344CB8AC3E}">
        <p14:creationId xmlns:p14="http://schemas.microsoft.com/office/powerpoint/2010/main" val="2894707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31281" y="1161685"/>
            <a:ext cx="6081935" cy="967328"/>
          </a:xfrm>
        </p:spPr>
        <p:txBody>
          <a:bodyPr/>
          <a:lstStyle/>
          <a:p>
            <a:r>
              <a:rPr lang="en-US" dirty="0"/>
              <a:t>Questions</a:t>
            </a:r>
          </a:p>
        </p:txBody>
      </p:sp>
    </p:spTree>
    <p:extLst>
      <p:ext uri="{BB962C8B-B14F-4D97-AF65-F5344CB8AC3E}">
        <p14:creationId xmlns:p14="http://schemas.microsoft.com/office/powerpoint/2010/main" val="2482183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6" y="1359904"/>
            <a:ext cx="7241066" cy="1477321"/>
          </a:xfrm>
        </p:spPr>
        <p:txBody>
          <a:bodyPr/>
          <a:lstStyle/>
          <a:p>
            <a:r>
              <a:rPr lang="en-US" dirty="0"/>
              <a:t>Screening </a:t>
            </a:r>
            <a:br>
              <a:rPr lang="en-US" dirty="0"/>
            </a:br>
            <a:r>
              <a:rPr lang="en-US" sz="2000" dirty="0"/>
              <a:t>Case Finding/Surveillance for Acute Respiratory Infection</a:t>
            </a:r>
            <a:endParaRPr lang="en-CA" sz="2800" i="1" dirty="0"/>
          </a:p>
        </p:txBody>
      </p:sp>
    </p:spTree>
    <p:extLst>
      <p:ext uri="{BB962C8B-B14F-4D97-AF65-F5344CB8AC3E}">
        <p14:creationId xmlns:p14="http://schemas.microsoft.com/office/powerpoint/2010/main" val="2429102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Acknowledgment &amp; Disclaimer</a:t>
            </a:r>
          </a:p>
        </p:txBody>
      </p:sp>
      <p:sp>
        <p:nvSpPr>
          <p:cNvPr id="3" name="Content Placeholder 2"/>
          <p:cNvSpPr>
            <a:spLocks noGrp="1"/>
          </p:cNvSpPr>
          <p:nvPr>
            <p:ph idx="1"/>
          </p:nvPr>
        </p:nvSpPr>
        <p:spPr>
          <a:xfrm>
            <a:off x="457200" y="938722"/>
            <a:ext cx="8229600" cy="3186354"/>
          </a:xfrm>
        </p:spPr>
        <p:txBody>
          <a:bodyPr/>
          <a:lstStyle/>
          <a:p>
            <a:pPr lvl="1">
              <a:buFont typeface="Wingdings" panose="05000000000000000000" pitchFamily="2" charset="2"/>
              <a:buChar char="§"/>
            </a:pPr>
            <a:r>
              <a:rPr lang="en-US" dirty="0"/>
              <a:t>Screening methodologies vary.</a:t>
            </a:r>
          </a:p>
          <a:p>
            <a:pPr lvl="1">
              <a:buFont typeface="Wingdings" panose="05000000000000000000" pitchFamily="2" charset="2"/>
              <a:buChar char="§"/>
            </a:pPr>
            <a:r>
              <a:rPr lang="en-US" dirty="0"/>
              <a:t>There are differences between the ministries in terms of the frequency of the screening.</a:t>
            </a:r>
          </a:p>
        </p:txBody>
      </p:sp>
    </p:spTree>
    <p:extLst>
      <p:ext uri="{BB962C8B-B14F-4D97-AF65-F5344CB8AC3E}">
        <p14:creationId xmlns:p14="http://schemas.microsoft.com/office/powerpoint/2010/main" val="4255521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Background</a:t>
            </a:r>
          </a:p>
        </p:txBody>
      </p:sp>
      <p:sp>
        <p:nvSpPr>
          <p:cNvPr id="3" name="Content Placeholder 2"/>
          <p:cNvSpPr>
            <a:spLocks noGrp="1"/>
          </p:cNvSpPr>
          <p:nvPr>
            <p:ph idx="1"/>
          </p:nvPr>
        </p:nvSpPr>
        <p:spPr>
          <a:xfrm>
            <a:off x="457200" y="730798"/>
            <a:ext cx="8229600" cy="3186354"/>
          </a:xfrm>
        </p:spPr>
        <p:txBody>
          <a:bodyPr/>
          <a:lstStyle/>
          <a:p>
            <a:r>
              <a:rPr lang="en-US" b="1" dirty="0"/>
              <a:t>Acute Respiratory Infection (ARI)</a:t>
            </a:r>
          </a:p>
          <a:p>
            <a:pPr lvl="1"/>
            <a:r>
              <a:rPr lang="en-US" dirty="0"/>
              <a:t>Any new onset acute respiratory infection that could potentially be spread by the droplet route (either upper or lower respiratory tract), which presents with symptoms of a new or worsening cough or shortness of breath and/or fever. </a:t>
            </a:r>
          </a:p>
          <a:p>
            <a:pPr lvl="1"/>
            <a:r>
              <a:rPr lang="en-US" dirty="0"/>
              <a:t>ARIs can be introduced into health care or congregate living settings by clients/patients/residents, staff and/or visitors. </a:t>
            </a:r>
          </a:p>
          <a:p>
            <a:endParaRPr lang="en-US" dirty="0"/>
          </a:p>
          <a:p>
            <a:endParaRPr lang="en-CA" dirty="0"/>
          </a:p>
        </p:txBody>
      </p:sp>
    </p:spTree>
    <p:extLst>
      <p:ext uri="{BB962C8B-B14F-4D97-AF65-F5344CB8AC3E}">
        <p14:creationId xmlns:p14="http://schemas.microsoft.com/office/powerpoint/2010/main" val="1602416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Background, cont’d </a:t>
            </a:r>
          </a:p>
        </p:txBody>
      </p:sp>
      <p:sp>
        <p:nvSpPr>
          <p:cNvPr id="3" name="Content Placeholder 2"/>
          <p:cNvSpPr>
            <a:spLocks noGrp="1"/>
          </p:cNvSpPr>
          <p:nvPr>
            <p:ph idx="1"/>
          </p:nvPr>
        </p:nvSpPr>
        <p:spPr>
          <a:xfrm>
            <a:off x="457200" y="757691"/>
            <a:ext cx="8229600" cy="3543215"/>
          </a:xfrm>
        </p:spPr>
        <p:txBody>
          <a:bodyPr/>
          <a:lstStyle/>
          <a:p>
            <a:r>
              <a:rPr lang="en-US" sz="2000" b="1" dirty="0"/>
              <a:t>Screening</a:t>
            </a:r>
            <a:r>
              <a:rPr lang="en-US" sz="2000" dirty="0"/>
              <a:t> is a process used to identify individuals at risk for a specific disease that may require further action or investigation. </a:t>
            </a:r>
          </a:p>
          <a:p>
            <a:pPr lvl="1"/>
            <a:r>
              <a:rPr lang="en-US" sz="1600" dirty="0"/>
              <a:t>The </a:t>
            </a:r>
            <a:r>
              <a:rPr lang="en-US" sz="1600" b="1" dirty="0"/>
              <a:t>purpose of screening </a:t>
            </a:r>
            <a:r>
              <a:rPr lang="en-US" sz="1600" dirty="0"/>
              <a:t>(also known as case finding/surveillance) is to identify individuals with ARI who may pose a risk to others in order to put preventive measures in place to reduce or eliminate transmission.</a:t>
            </a:r>
          </a:p>
          <a:p>
            <a:pPr lvl="1"/>
            <a:r>
              <a:rPr lang="en-US" sz="1600" dirty="0"/>
              <a:t>The screening may be </a:t>
            </a:r>
            <a:r>
              <a:rPr lang="en-US" sz="1600" b="1" dirty="0"/>
              <a:t>active</a:t>
            </a:r>
            <a:r>
              <a:rPr lang="en-US" sz="1600" dirty="0"/>
              <a:t> using different types of screening tools (i.e., on site in-person with paper or at a screening kiosk, or remotely through telephone, email, QR codes, or an app prior to entry) or </a:t>
            </a:r>
            <a:r>
              <a:rPr lang="en-US" sz="1600" b="1" dirty="0"/>
              <a:t>passive </a:t>
            </a:r>
            <a:r>
              <a:rPr lang="en-US" sz="1600" dirty="0"/>
              <a:t>(i.e., self-assessment/self-identification after reviewing instructions at entrance in the form of signs or posters). </a:t>
            </a:r>
          </a:p>
          <a:p>
            <a:pPr marL="358775" lvl="1">
              <a:buFont typeface="Arial" panose="020B0604020202020204" pitchFamily="34" charset="0"/>
              <a:buChar char="•"/>
            </a:pPr>
            <a:r>
              <a:rPr lang="en-US" b="1" dirty="0"/>
              <a:t>Screening tools </a:t>
            </a:r>
            <a:r>
              <a:rPr lang="en-US" dirty="0"/>
              <a:t>for health care settings, congregate living organizations/settings, schools, childcare settings and workplaces are available on Government of Ontario and Ministry of Health Websites. </a:t>
            </a:r>
          </a:p>
          <a:p>
            <a:pPr marL="457200" lvl="1" indent="0">
              <a:buNone/>
            </a:pPr>
            <a:endParaRPr lang="en-US" sz="1600" dirty="0"/>
          </a:p>
        </p:txBody>
      </p:sp>
    </p:spTree>
    <p:extLst>
      <p:ext uri="{BB962C8B-B14F-4D97-AF65-F5344CB8AC3E}">
        <p14:creationId xmlns:p14="http://schemas.microsoft.com/office/powerpoint/2010/main" val="2158514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931" y="126437"/>
            <a:ext cx="8781069" cy="874432"/>
          </a:xfrm>
        </p:spPr>
        <p:txBody>
          <a:bodyPr/>
          <a:lstStyle/>
          <a:p>
            <a:r>
              <a:rPr lang="en-CA" dirty="0"/>
              <a:t>Types of Case Finding/Surveillance Methods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86570686"/>
              </p:ext>
            </p:extLst>
          </p:nvPr>
        </p:nvGraphicFramePr>
        <p:xfrm>
          <a:off x="516600" y="789394"/>
          <a:ext cx="8363449" cy="3838368"/>
        </p:xfrm>
        <a:graphic>
          <a:graphicData uri="http://schemas.openxmlformats.org/drawingml/2006/table">
            <a:tbl>
              <a:tblPr firstRow="1" bandRow="1">
                <a:tableStyleId>{21E4AEA4-8DFA-4A89-87EB-49C32662AFE0}</a:tableStyleId>
              </a:tblPr>
              <a:tblGrid>
                <a:gridCol w="4555021">
                  <a:extLst>
                    <a:ext uri="{9D8B030D-6E8A-4147-A177-3AD203B41FA5}">
                      <a16:colId xmlns:a16="http://schemas.microsoft.com/office/drawing/2014/main" val="2845600844"/>
                    </a:ext>
                  </a:extLst>
                </a:gridCol>
                <a:gridCol w="3808428">
                  <a:extLst>
                    <a:ext uri="{9D8B030D-6E8A-4147-A177-3AD203B41FA5}">
                      <a16:colId xmlns:a16="http://schemas.microsoft.com/office/drawing/2014/main" val="3758743004"/>
                    </a:ext>
                  </a:extLst>
                </a:gridCol>
              </a:tblGrid>
              <a:tr h="340857">
                <a:tc>
                  <a:txBody>
                    <a:bodyPr/>
                    <a:lstStyle/>
                    <a:p>
                      <a:r>
                        <a:rPr lang="en-CA" sz="1600" dirty="0"/>
                        <a:t>Active</a:t>
                      </a:r>
                      <a:endParaRPr lang="en-CA" sz="1600" dirty="0">
                        <a:latin typeface="Calibri" panose="020F0502020204030204" pitchFamily="34" charset="0"/>
                        <a:cs typeface="Calibri" panose="020F0502020204030204" pitchFamily="34" charset="0"/>
                      </a:endParaRPr>
                    </a:p>
                  </a:txBody>
                  <a:tcPr/>
                </a:tc>
                <a:tc>
                  <a:txBody>
                    <a:bodyPr/>
                    <a:lstStyle/>
                    <a:p>
                      <a:r>
                        <a:rPr lang="en-CA" sz="1600" dirty="0"/>
                        <a:t>Passive</a:t>
                      </a:r>
                      <a:endParaRPr lang="en-CA"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38525247"/>
                  </a:ext>
                </a:extLst>
              </a:tr>
              <a:tr h="88054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Is when information is</a:t>
                      </a:r>
                      <a:r>
                        <a:rPr lang="en-US" sz="1400" baseline="0" dirty="0"/>
                        <a:t> actively collected to determine whether an individual can enter a health care or congregate living setting. </a:t>
                      </a:r>
                      <a:endParaRPr lang="en-US" sz="1400" dirty="0">
                        <a:latin typeface="Calibri" panose="020F0502020204030204" pitchFamily="34" charset="0"/>
                        <a:cs typeface="Calibri" panose="020F0502020204030204" pitchFamily="34"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Is when individuals assess their own risk</a:t>
                      </a:r>
                      <a:r>
                        <a:rPr lang="en-US" sz="1400" baseline="0" dirty="0"/>
                        <a:t> factors and symptoms, decide for themselves whether they may enter a health care or congregate living setting.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2198111"/>
                  </a:ext>
                </a:extLst>
              </a:tr>
              <a:tr h="88054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Clients/patients/residents,</a:t>
                      </a:r>
                      <a:r>
                        <a:rPr lang="en-US" sz="1400" baseline="0" dirty="0"/>
                        <a:t> </a:t>
                      </a:r>
                      <a:r>
                        <a:rPr lang="en-US" sz="1400" dirty="0"/>
                        <a:t>staff and visitors are asked about possible respiratory symptoms on arrival at the health care setting or congregate living setting.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dirty="0">
                        <a:latin typeface="Calibri" panose="020F0502020204030204" pitchFamily="34" charset="0"/>
                        <a:cs typeface="Calibri" panose="020F0502020204030204" pitchFamily="34"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Signage directs the client/patient/resident,</a:t>
                      </a:r>
                      <a:r>
                        <a:rPr lang="en-US" sz="1400" baseline="0" dirty="0"/>
                        <a:t> </a:t>
                      </a:r>
                      <a:r>
                        <a:rPr lang="en-US" sz="1400" dirty="0"/>
                        <a:t> staff,</a:t>
                      </a:r>
                      <a:r>
                        <a:rPr lang="en-US" sz="1400" baseline="0" dirty="0"/>
                        <a:t> or visitors </a:t>
                      </a:r>
                      <a:r>
                        <a:rPr lang="en-US" sz="1400" dirty="0"/>
                        <a:t>to self-assess and self-identify themselves if they have respiratory symptoms.</a:t>
                      </a:r>
                    </a:p>
                    <a:p>
                      <a:endParaRPr lang="en-CA"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29511383"/>
                  </a:ext>
                </a:extLst>
              </a:tr>
              <a:tr h="1181031">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On inpatient and residential units in health care or congregate living settings, clients/patients/residents are checked daily for respiratory symptoms and a summary report of symptomatic individuals is kept.</a:t>
                      </a:r>
                      <a:endParaRPr lang="en-US" sz="1400" dirty="0">
                        <a:latin typeface="Calibri" panose="020F0502020204030204" pitchFamily="34" charset="0"/>
                        <a:cs typeface="Calibri" panose="020F0502020204030204" pitchFamily="34" charset="0"/>
                      </a:endParaRPr>
                    </a:p>
                  </a:txBody>
                  <a:tcPr/>
                </a:tc>
                <a:tc>
                  <a:txBody>
                    <a:bodyPr/>
                    <a:lstStyle/>
                    <a:p>
                      <a:endParaRPr lang="en-CA"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22718959"/>
                  </a:ext>
                </a:extLst>
              </a:tr>
            </a:tbl>
          </a:graphicData>
        </a:graphic>
      </p:graphicFrame>
    </p:spTree>
    <p:extLst>
      <p:ext uri="{BB962C8B-B14F-4D97-AF65-F5344CB8AC3E}">
        <p14:creationId xmlns:p14="http://schemas.microsoft.com/office/powerpoint/2010/main" val="4060555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6" y="1359904"/>
            <a:ext cx="7241066" cy="1477321"/>
          </a:xfrm>
        </p:spPr>
        <p:txBody>
          <a:bodyPr/>
          <a:lstStyle/>
          <a:p>
            <a:r>
              <a:rPr lang="en-US" dirty="0"/>
              <a:t>Poll Question</a:t>
            </a:r>
            <a:endParaRPr lang="en-CA" sz="2800" i="1" dirty="0"/>
          </a:p>
        </p:txBody>
      </p:sp>
    </p:spTree>
    <p:extLst>
      <p:ext uri="{BB962C8B-B14F-4D97-AF65-F5344CB8AC3E}">
        <p14:creationId xmlns:p14="http://schemas.microsoft.com/office/powerpoint/2010/main" val="3685725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0186"/>
            <a:ext cx="7139136" cy="874432"/>
          </a:xfrm>
        </p:spPr>
        <p:txBody>
          <a:bodyPr/>
          <a:lstStyle/>
          <a:p>
            <a:r>
              <a:rPr lang="en-CA" dirty="0"/>
              <a:t>Screening for ARI</a:t>
            </a:r>
          </a:p>
        </p:txBody>
      </p:sp>
      <p:sp>
        <p:nvSpPr>
          <p:cNvPr id="3" name="Content Placeholder 2"/>
          <p:cNvSpPr>
            <a:spLocks noGrp="1"/>
          </p:cNvSpPr>
          <p:nvPr>
            <p:ph idx="1"/>
          </p:nvPr>
        </p:nvSpPr>
        <p:spPr>
          <a:xfrm>
            <a:off x="457200" y="813986"/>
            <a:ext cx="8229600" cy="3186354"/>
          </a:xfrm>
        </p:spPr>
        <p:txBody>
          <a:bodyPr/>
          <a:lstStyle/>
          <a:p>
            <a:r>
              <a:rPr lang="en-US" dirty="0"/>
              <a:t>Some settings use both active and passive approaches: signage that directs clients/patients/residents who have symptoms to take certain precautions, together with follow-up questions by the screener in the health care or congregate living setting that confirms that the client/patient/resident has read and understood the sign. </a:t>
            </a:r>
          </a:p>
          <a:p>
            <a:r>
              <a:rPr lang="en-US" dirty="0"/>
              <a:t>This is particularly important where age, language or disability may be a barrier to a client/patient/resident reading a sign and following instructions.</a:t>
            </a:r>
          </a:p>
          <a:p>
            <a:pPr marL="0" indent="0">
              <a:buNone/>
            </a:pPr>
            <a:endParaRPr lang="en-US" dirty="0"/>
          </a:p>
          <a:p>
            <a:endParaRPr lang="en-CA" dirty="0"/>
          </a:p>
        </p:txBody>
      </p:sp>
    </p:spTree>
    <p:extLst>
      <p:ext uri="{BB962C8B-B14F-4D97-AF65-F5344CB8AC3E}">
        <p14:creationId xmlns:p14="http://schemas.microsoft.com/office/powerpoint/2010/main" val="1048809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Screening for ARI</a:t>
            </a:r>
          </a:p>
        </p:txBody>
      </p:sp>
      <p:sp>
        <p:nvSpPr>
          <p:cNvPr id="3" name="Content Placeholder 2"/>
          <p:cNvSpPr>
            <a:spLocks noGrp="1"/>
          </p:cNvSpPr>
          <p:nvPr>
            <p:ph idx="1"/>
          </p:nvPr>
        </p:nvSpPr>
        <p:spPr>
          <a:xfrm>
            <a:off x="457200" y="781901"/>
            <a:ext cx="8229600" cy="3838225"/>
          </a:xfrm>
        </p:spPr>
        <p:txBody>
          <a:bodyPr/>
          <a:lstStyle/>
          <a:p>
            <a:r>
              <a:rPr lang="en-US" dirty="0"/>
              <a:t>The decision to conduct active or passive case finding/surveillance will depend on the physical set-up of the office/clinic, department or setting, the type of care provided and the risk of transmission. </a:t>
            </a:r>
          </a:p>
          <a:p>
            <a:pPr lvl="1"/>
            <a:r>
              <a:rPr lang="en-US" sz="1400" dirty="0"/>
              <a:t>i.e., a setting where staff have little direct face-to-face contact with clients/patients/residents may choose to use passive case finding/surveillance </a:t>
            </a:r>
          </a:p>
          <a:p>
            <a:r>
              <a:rPr lang="en-US" dirty="0"/>
              <a:t>Some health care or congregate living settings may choose to use a passive approach when there are no travel health notices or community influenza activity, and shift to a more active approach during times when there is more ARI activity.</a:t>
            </a:r>
          </a:p>
          <a:p>
            <a:pPr marL="0" indent="0">
              <a:buNone/>
            </a:pPr>
            <a:endParaRPr lang="en-US" dirty="0"/>
          </a:p>
          <a:p>
            <a:endParaRPr lang="en-CA" dirty="0"/>
          </a:p>
        </p:txBody>
      </p:sp>
    </p:spTree>
    <p:extLst>
      <p:ext uri="{BB962C8B-B14F-4D97-AF65-F5344CB8AC3E}">
        <p14:creationId xmlns:p14="http://schemas.microsoft.com/office/powerpoint/2010/main" val="4173053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144"/>
            <a:ext cx="8229600" cy="874432"/>
          </a:xfrm>
        </p:spPr>
        <p:txBody>
          <a:bodyPr/>
          <a:lstStyle/>
          <a:p>
            <a:r>
              <a:rPr lang="en-US" dirty="0"/>
              <a:t>Benefits of Screening</a:t>
            </a:r>
            <a:endParaRPr lang="en-US" dirty="0">
              <a:solidFill>
                <a:srgbClr val="FF0000"/>
              </a:solidFill>
            </a:endParaRPr>
          </a:p>
        </p:txBody>
      </p:sp>
      <p:sp>
        <p:nvSpPr>
          <p:cNvPr id="3" name="Content Placeholder 2"/>
          <p:cNvSpPr>
            <a:spLocks noGrp="1"/>
          </p:cNvSpPr>
          <p:nvPr>
            <p:ph idx="1"/>
          </p:nvPr>
        </p:nvSpPr>
        <p:spPr>
          <a:xfrm>
            <a:off x="457200" y="762258"/>
            <a:ext cx="8229600" cy="3697447"/>
          </a:xfrm>
        </p:spPr>
        <p:txBody>
          <a:bodyPr/>
          <a:lstStyle/>
          <a:p>
            <a:r>
              <a:rPr lang="en-CA" dirty="0"/>
              <a:t>Reduces transmission of infectious diseases at work between staff.</a:t>
            </a:r>
          </a:p>
          <a:p>
            <a:r>
              <a:rPr lang="en-CA" dirty="0"/>
              <a:t>Reduces introduction of infectious diseases to vulnerable persons in our settings and thereby preventing outbreaks.</a:t>
            </a:r>
          </a:p>
          <a:p>
            <a:r>
              <a:rPr lang="en-CA" dirty="0"/>
              <a:t>In our community, reduces introduction of infectious diseases and spread so we can continue to visit places we enjoy while feeling safe (i.e., stores, entertainment venues, travelling).</a:t>
            </a:r>
          </a:p>
          <a:p>
            <a:r>
              <a:rPr lang="en-CA" dirty="0"/>
              <a:t>Some form of screening is likely going to be best practice going forward.</a:t>
            </a:r>
          </a:p>
        </p:txBody>
      </p:sp>
    </p:spTree>
    <p:extLst>
      <p:ext uri="{BB962C8B-B14F-4D97-AF65-F5344CB8AC3E}">
        <p14:creationId xmlns:p14="http://schemas.microsoft.com/office/powerpoint/2010/main" val="15705990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When to Screen</a:t>
            </a:r>
          </a:p>
        </p:txBody>
      </p:sp>
      <p:sp>
        <p:nvSpPr>
          <p:cNvPr id="3" name="Content Placeholder 2"/>
          <p:cNvSpPr>
            <a:spLocks noGrp="1"/>
          </p:cNvSpPr>
          <p:nvPr>
            <p:ph idx="1"/>
          </p:nvPr>
        </p:nvSpPr>
        <p:spPr>
          <a:xfrm>
            <a:off x="457200" y="797945"/>
            <a:ext cx="8229600" cy="3186354"/>
          </a:xfrm>
        </p:spPr>
        <p:txBody>
          <a:bodyPr/>
          <a:lstStyle/>
          <a:p>
            <a:r>
              <a:rPr lang="en-CA" dirty="0"/>
              <a:t>Case finding (or screening for ARI) should be performed:</a:t>
            </a:r>
          </a:p>
          <a:p>
            <a:pPr lvl="1"/>
            <a:r>
              <a:rPr lang="en-CA" dirty="0"/>
              <a:t>On entry to the setting for patients/clients/residents/staff/visitors</a:t>
            </a:r>
          </a:p>
          <a:p>
            <a:pPr lvl="1"/>
            <a:r>
              <a:rPr lang="en-CA" dirty="0"/>
              <a:t>As ongoing daily surveillance for residents</a:t>
            </a:r>
          </a:p>
          <a:p>
            <a:pPr lvl="1"/>
            <a:r>
              <a:rPr lang="en-CA" dirty="0"/>
              <a:t>By staff daily (self-assessment)</a:t>
            </a:r>
          </a:p>
          <a:p>
            <a:pPr lvl="2"/>
            <a:r>
              <a:rPr lang="en-CA" dirty="0"/>
              <a:t>if symptoms of ARI report to manager or Occupational Health &amp; Safety</a:t>
            </a:r>
          </a:p>
          <a:p>
            <a:pPr lvl="1"/>
            <a:r>
              <a:rPr lang="en-CA" dirty="0"/>
              <a:t>Prior to each encounter in a community or home care setting</a:t>
            </a:r>
            <a:endParaRPr lang="en-US" dirty="0"/>
          </a:p>
        </p:txBody>
      </p:sp>
    </p:spTree>
    <p:extLst>
      <p:ext uri="{BB962C8B-B14F-4D97-AF65-F5344CB8AC3E}">
        <p14:creationId xmlns:p14="http://schemas.microsoft.com/office/powerpoint/2010/main" val="23099382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144"/>
            <a:ext cx="8746067" cy="874432"/>
          </a:xfrm>
        </p:spPr>
        <p:txBody>
          <a:bodyPr/>
          <a:lstStyle/>
          <a:p>
            <a:r>
              <a:rPr lang="en-CA" dirty="0"/>
              <a:t>When to report ARI</a:t>
            </a:r>
          </a:p>
        </p:txBody>
      </p:sp>
      <p:sp>
        <p:nvSpPr>
          <p:cNvPr id="3" name="Content Placeholder 2"/>
          <p:cNvSpPr>
            <a:spLocks noGrp="1"/>
          </p:cNvSpPr>
          <p:nvPr>
            <p:ph idx="1"/>
          </p:nvPr>
        </p:nvSpPr>
        <p:spPr>
          <a:xfrm>
            <a:off x="457200" y="813988"/>
            <a:ext cx="8229600" cy="3186354"/>
          </a:xfrm>
        </p:spPr>
        <p:txBody>
          <a:bodyPr/>
          <a:lstStyle/>
          <a:p>
            <a:r>
              <a:rPr lang="en-US" dirty="0"/>
              <a:t>Public Health Unit must be notified when any of the following occur in a health care or congregate living setting:</a:t>
            </a:r>
          </a:p>
          <a:p>
            <a:pPr lvl="1"/>
            <a:r>
              <a:rPr lang="en-US" dirty="0"/>
              <a:t>unusual clusters of ARI</a:t>
            </a:r>
          </a:p>
          <a:p>
            <a:pPr lvl="1"/>
            <a:r>
              <a:rPr lang="en-US" dirty="0"/>
              <a:t>single cases of ARI with recent travel to a country with a Public Health Agency of Canada (PHAC) travel health notice for ARI</a:t>
            </a:r>
          </a:p>
          <a:p>
            <a:pPr lvl="1"/>
            <a:r>
              <a:rPr lang="en-US" dirty="0"/>
              <a:t>single cases of ARI who have had contact with a person with ARI who has recently travelled to a country with a PHAC travel health notice for ARI</a:t>
            </a:r>
          </a:p>
          <a:p>
            <a:pPr lvl="1"/>
            <a:r>
              <a:rPr lang="en-US" dirty="0"/>
              <a:t>may vary by Public Health Unit or ministry requirements</a:t>
            </a:r>
          </a:p>
        </p:txBody>
      </p:sp>
    </p:spTree>
    <p:extLst>
      <p:ext uri="{BB962C8B-B14F-4D97-AF65-F5344CB8AC3E}">
        <p14:creationId xmlns:p14="http://schemas.microsoft.com/office/powerpoint/2010/main" val="2434647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Example of Screening Tool</a:t>
            </a:r>
          </a:p>
        </p:txBody>
      </p:sp>
      <p:pic>
        <p:nvPicPr>
          <p:cNvPr id="3" name="dInwrd92BKA"/>
          <p:cNvPicPr>
            <a:picLocks noGrp="1" noRot="1" noChangeAspect="1"/>
          </p:cNvPicPr>
          <p:nvPr>
            <p:ph idx="1"/>
            <a:videoFile r:link="rId1"/>
          </p:nvPr>
        </p:nvPicPr>
        <p:blipFill>
          <a:blip r:embed="rId4"/>
          <a:stretch>
            <a:fillRect/>
          </a:stretch>
        </p:blipFill>
        <p:spPr>
          <a:xfrm>
            <a:off x="2286000" y="1582738"/>
            <a:ext cx="4572000" cy="2571750"/>
          </a:xfrm>
          <a:prstGeom prst="rect">
            <a:avLst/>
          </a:prstGeom>
        </p:spPr>
      </p:pic>
    </p:spTree>
    <p:extLst>
      <p:ext uri="{BB962C8B-B14F-4D97-AF65-F5344CB8AC3E}">
        <p14:creationId xmlns:p14="http://schemas.microsoft.com/office/powerpoint/2010/main" val="37334604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175" y="1171646"/>
            <a:ext cx="7241066" cy="1477321"/>
          </a:xfrm>
        </p:spPr>
        <p:txBody>
          <a:bodyPr/>
          <a:lstStyle/>
          <a:p>
            <a:r>
              <a:rPr lang="en-US" dirty="0"/>
              <a:t>Poll Question</a:t>
            </a:r>
            <a:endParaRPr lang="en-CA" sz="2800" i="1" dirty="0"/>
          </a:p>
        </p:txBody>
      </p:sp>
    </p:spTree>
    <p:extLst>
      <p:ext uri="{BB962C8B-B14F-4D97-AF65-F5344CB8AC3E}">
        <p14:creationId xmlns:p14="http://schemas.microsoft.com/office/powerpoint/2010/main" val="1544493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2700" dirty="0"/>
              <a:t>What type of tool does your facility use MOST for symptom/risk screening of staff/visitors?</a:t>
            </a:r>
          </a:p>
        </p:txBody>
      </p:sp>
      <p:sp>
        <p:nvSpPr>
          <p:cNvPr id="3" name="Content Placeholder 2"/>
          <p:cNvSpPr>
            <a:spLocks noGrp="1"/>
          </p:cNvSpPr>
          <p:nvPr>
            <p:ph idx="1"/>
          </p:nvPr>
        </p:nvSpPr>
        <p:spPr>
          <a:xfrm>
            <a:off x="457200" y="1182011"/>
            <a:ext cx="8229600" cy="3398500"/>
          </a:xfrm>
        </p:spPr>
        <p:txBody>
          <a:bodyPr/>
          <a:lstStyle/>
          <a:p>
            <a:pPr>
              <a:spcBef>
                <a:spcPts val="0"/>
              </a:spcBef>
              <a:buFont typeface="+mj-lt"/>
              <a:buAutoNum type="arabicPeriod"/>
            </a:pPr>
            <a:r>
              <a:rPr lang="en-CA" sz="2000" dirty="0"/>
              <a:t>On site in-person with paper or screening kiosk</a:t>
            </a:r>
          </a:p>
          <a:p>
            <a:pPr>
              <a:spcBef>
                <a:spcPts val="0"/>
              </a:spcBef>
              <a:buFont typeface="+mj-lt"/>
              <a:buAutoNum type="arabicPeriod"/>
            </a:pPr>
            <a:r>
              <a:rPr lang="en-CA" sz="2000" dirty="0"/>
              <a:t>Mobile app (</a:t>
            </a:r>
            <a:r>
              <a:rPr lang="en-CA" sz="2000" dirty="0" err="1"/>
              <a:t>ie</a:t>
            </a:r>
            <a:r>
              <a:rPr lang="en-CA" sz="2000" dirty="0"/>
              <a:t>. </a:t>
            </a:r>
            <a:r>
              <a:rPr lang="en-CA" sz="2000" dirty="0" err="1"/>
              <a:t>Cubigo</a:t>
            </a:r>
            <a:r>
              <a:rPr lang="en-CA" sz="2000" dirty="0"/>
              <a:t>)</a:t>
            </a:r>
          </a:p>
          <a:p>
            <a:pPr>
              <a:spcBef>
                <a:spcPts val="0"/>
              </a:spcBef>
              <a:buFont typeface="+mj-lt"/>
              <a:buAutoNum type="arabicPeriod"/>
            </a:pPr>
            <a:r>
              <a:rPr lang="en-CA" sz="2000" dirty="0"/>
              <a:t>Online survey link (</a:t>
            </a:r>
            <a:r>
              <a:rPr lang="en-CA" sz="2000" dirty="0" err="1"/>
              <a:t>ie</a:t>
            </a:r>
            <a:r>
              <a:rPr lang="en-CA" sz="2000" dirty="0"/>
              <a:t>. </a:t>
            </a:r>
            <a:r>
              <a:rPr lang="en-CA" sz="2000" dirty="0" err="1"/>
              <a:t>Surveygizmo</a:t>
            </a:r>
            <a:r>
              <a:rPr lang="en-CA" sz="2000" dirty="0"/>
              <a:t>, google form, internal work website)</a:t>
            </a:r>
          </a:p>
          <a:p>
            <a:pPr>
              <a:spcBef>
                <a:spcPts val="0"/>
              </a:spcBef>
              <a:buFont typeface="+mj-lt"/>
              <a:buAutoNum type="arabicPeriod"/>
            </a:pPr>
            <a:r>
              <a:rPr lang="en-CA" sz="2000" dirty="0"/>
              <a:t>QR code</a:t>
            </a:r>
          </a:p>
          <a:p>
            <a:pPr>
              <a:spcBef>
                <a:spcPts val="0"/>
              </a:spcBef>
              <a:buFont typeface="+mj-lt"/>
              <a:buAutoNum type="arabicPeriod"/>
            </a:pPr>
            <a:r>
              <a:rPr lang="en-CA" sz="2000" dirty="0"/>
              <a:t>Remotely through telephone or email</a:t>
            </a:r>
          </a:p>
          <a:p>
            <a:pPr>
              <a:spcBef>
                <a:spcPts val="0"/>
              </a:spcBef>
              <a:buFont typeface="+mj-lt"/>
              <a:buAutoNum type="arabicPeriod"/>
            </a:pPr>
            <a:r>
              <a:rPr lang="en-CA" sz="2000" dirty="0"/>
              <a:t>Signage at entrances only</a:t>
            </a:r>
          </a:p>
          <a:p>
            <a:pPr>
              <a:spcBef>
                <a:spcPts val="0"/>
              </a:spcBef>
              <a:buFont typeface="+mj-lt"/>
              <a:buAutoNum type="arabicPeriod"/>
            </a:pPr>
            <a:r>
              <a:rPr lang="en-CA" sz="2000" dirty="0"/>
              <a:t>None</a:t>
            </a:r>
          </a:p>
          <a:p>
            <a:pPr>
              <a:spcBef>
                <a:spcPts val="0"/>
              </a:spcBef>
              <a:buFont typeface="+mj-lt"/>
              <a:buAutoNum type="arabicPeriod"/>
            </a:pPr>
            <a:r>
              <a:rPr lang="en-CA" sz="2000" dirty="0"/>
              <a:t>Other</a:t>
            </a:r>
          </a:p>
        </p:txBody>
      </p:sp>
    </p:spTree>
    <p:extLst>
      <p:ext uri="{BB962C8B-B14F-4D97-AF65-F5344CB8AC3E}">
        <p14:creationId xmlns:p14="http://schemas.microsoft.com/office/powerpoint/2010/main" val="2914550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144"/>
            <a:ext cx="7804484" cy="874432"/>
          </a:xfrm>
        </p:spPr>
        <p:txBody>
          <a:bodyPr/>
          <a:lstStyle/>
          <a:p>
            <a:r>
              <a:rPr lang="en-US" dirty="0"/>
              <a:t>Best Practices for Screening Success</a:t>
            </a:r>
          </a:p>
        </p:txBody>
      </p:sp>
      <p:sp>
        <p:nvSpPr>
          <p:cNvPr id="3" name="Content Placeholder 2"/>
          <p:cNvSpPr>
            <a:spLocks noGrp="1"/>
          </p:cNvSpPr>
          <p:nvPr>
            <p:ph idx="1"/>
          </p:nvPr>
        </p:nvSpPr>
        <p:spPr>
          <a:xfrm>
            <a:off x="457200" y="768979"/>
            <a:ext cx="8229600" cy="4231646"/>
          </a:xfrm>
          <a:solidFill>
            <a:schemeClr val="bg1"/>
          </a:solidFill>
        </p:spPr>
        <p:txBody>
          <a:bodyPr/>
          <a:lstStyle/>
          <a:p>
            <a:r>
              <a:rPr lang="en-CA" sz="1800" dirty="0"/>
              <a:t>Ensure timely and clear expectations are captured in a clear language.</a:t>
            </a:r>
          </a:p>
          <a:p>
            <a:r>
              <a:rPr lang="en-CA" sz="1800" dirty="0"/>
              <a:t>Widely communicate to all stakeholders using a variety of modes.</a:t>
            </a:r>
          </a:p>
          <a:p>
            <a:r>
              <a:rPr lang="en-CA" sz="1800" dirty="0"/>
              <a:t>Acknowledge up-front that </a:t>
            </a:r>
            <a:r>
              <a:rPr lang="en-US" sz="1800" b="1" dirty="0"/>
              <a:t>additional precautions may be taken by the ministry or the organization.</a:t>
            </a:r>
          </a:p>
          <a:p>
            <a:r>
              <a:rPr lang="en-US" sz="1800" b="1" dirty="0"/>
              <a:t>Directions have been developed to safeguard the health and well-being of residents and staff while mitigating risk to the highest degree possible</a:t>
            </a:r>
            <a:r>
              <a:rPr lang="en-US" sz="1800" dirty="0"/>
              <a:t>. </a:t>
            </a:r>
          </a:p>
          <a:p>
            <a:r>
              <a:rPr lang="en-US" sz="1800" dirty="0"/>
              <a:t>Work with families, &amp; practice a “how might we” attitude. </a:t>
            </a:r>
          </a:p>
          <a:p>
            <a:r>
              <a:rPr lang="en-US" sz="1800" dirty="0"/>
              <a:t>Use over the phone pre-screening and/or utilize technology, for example digital options, QR codes for pre-screening.</a:t>
            </a:r>
          </a:p>
          <a:p>
            <a:r>
              <a:rPr lang="en-US" sz="1800" dirty="0"/>
              <a:t>Combine visitor log with an attestation to capture the active assessment screening record.</a:t>
            </a:r>
          </a:p>
        </p:txBody>
      </p:sp>
    </p:spTree>
    <p:extLst>
      <p:ext uri="{BB962C8B-B14F-4D97-AF65-F5344CB8AC3E}">
        <p14:creationId xmlns:p14="http://schemas.microsoft.com/office/powerpoint/2010/main" val="35765433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85069" y="1197544"/>
            <a:ext cx="6081935" cy="967328"/>
          </a:xfrm>
        </p:spPr>
        <p:txBody>
          <a:bodyPr/>
          <a:lstStyle/>
          <a:p>
            <a:r>
              <a:rPr lang="en-US" dirty="0"/>
              <a:t>Questions</a:t>
            </a:r>
          </a:p>
        </p:txBody>
      </p:sp>
    </p:spTree>
    <p:extLst>
      <p:ext uri="{BB962C8B-B14F-4D97-AF65-F5344CB8AC3E}">
        <p14:creationId xmlns:p14="http://schemas.microsoft.com/office/powerpoint/2010/main" val="4022407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setting do you practice in?</a:t>
            </a:r>
            <a:endParaRPr lang="en-CA" dirty="0"/>
          </a:p>
        </p:txBody>
      </p:sp>
      <p:sp>
        <p:nvSpPr>
          <p:cNvPr id="3" name="Content Placeholder 2"/>
          <p:cNvSpPr>
            <a:spLocks noGrp="1"/>
          </p:cNvSpPr>
          <p:nvPr>
            <p:ph idx="1"/>
          </p:nvPr>
        </p:nvSpPr>
        <p:spPr>
          <a:xfrm>
            <a:off x="457200" y="928888"/>
            <a:ext cx="8229600" cy="3751265"/>
          </a:xfrm>
        </p:spPr>
        <p:txBody>
          <a:bodyPr/>
          <a:lstStyle/>
          <a:p>
            <a:pPr marL="514350" indent="-514350">
              <a:spcBef>
                <a:spcPts val="0"/>
              </a:spcBef>
              <a:buFontTx/>
              <a:buAutoNum type="alphaUcPeriod"/>
            </a:pPr>
            <a:r>
              <a:rPr lang="en-US" sz="1800" dirty="0"/>
              <a:t>Adult Developmental/</a:t>
            </a:r>
            <a:r>
              <a:rPr lang="en-US" sz="1800" dirty="0" err="1"/>
              <a:t>Intervenor</a:t>
            </a:r>
            <a:r>
              <a:rPr lang="en-US" sz="1800" dirty="0"/>
              <a:t> Services’ Congregate Residential Programs</a:t>
            </a:r>
          </a:p>
          <a:p>
            <a:pPr marL="514350" indent="-514350">
              <a:spcBef>
                <a:spcPts val="0"/>
              </a:spcBef>
              <a:buAutoNum type="alphaUcPeriod"/>
            </a:pPr>
            <a:r>
              <a:rPr lang="en-US" sz="1800" dirty="0"/>
              <a:t>Anti-Human Trafficking Residential Programs	</a:t>
            </a:r>
          </a:p>
          <a:p>
            <a:pPr marL="514350" indent="-514350">
              <a:spcBef>
                <a:spcPts val="0"/>
              </a:spcBef>
              <a:buAutoNum type="alphaUcPeriod"/>
            </a:pPr>
            <a:r>
              <a:rPr lang="en-US" sz="1800" dirty="0"/>
              <a:t>Assisted Living</a:t>
            </a:r>
          </a:p>
          <a:p>
            <a:pPr marL="514350" indent="-514350">
              <a:spcBef>
                <a:spcPts val="0"/>
              </a:spcBef>
              <a:buFontTx/>
              <a:buAutoNum type="alphaUcPeriod"/>
            </a:pPr>
            <a:r>
              <a:rPr lang="en-US" sz="1800" dirty="0"/>
              <a:t>Children’s Residences</a:t>
            </a:r>
          </a:p>
          <a:p>
            <a:pPr marL="514350" indent="-514350">
              <a:spcBef>
                <a:spcPts val="0"/>
              </a:spcBef>
              <a:buFontTx/>
              <a:buAutoNum type="alphaUcPeriod"/>
            </a:pPr>
            <a:r>
              <a:rPr lang="en-US" sz="1800" dirty="0"/>
              <a:t>Indigenous Healing and Wellness Strategy Residential Programs </a:t>
            </a:r>
          </a:p>
          <a:p>
            <a:pPr marL="514350" indent="-514350">
              <a:spcBef>
                <a:spcPts val="0"/>
              </a:spcBef>
              <a:buAutoNum type="alphaUcPeriod"/>
            </a:pPr>
            <a:r>
              <a:rPr lang="en-US" sz="1800" dirty="0"/>
              <a:t>Long-Term Care Home &amp; Retirement Home</a:t>
            </a:r>
          </a:p>
          <a:p>
            <a:pPr marL="514350" indent="-514350">
              <a:spcBef>
                <a:spcPts val="0"/>
              </a:spcBef>
              <a:buAutoNum type="alphaUcPeriod"/>
            </a:pPr>
            <a:r>
              <a:rPr lang="en-US" sz="1800" dirty="0"/>
              <a:t>Shelters &amp; Supportive Housing</a:t>
            </a:r>
          </a:p>
          <a:p>
            <a:pPr marL="514350" indent="-514350">
              <a:spcBef>
                <a:spcPts val="0"/>
              </a:spcBef>
              <a:buAutoNum type="alphaUcPeriod"/>
            </a:pPr>
            <a:r>
              <a:rPr lang="en-US" sz="1800" dirty="0"/>
              <a:t>Violence Against Women Shelters/Residential Programs</a:t>
            </a:r>
          </a:p>
          <a:p>
            <a:pPr marL="514350" indent="-514350">
              <a:spcBef>
                <a:spcPts val="0"/>
              </a:spcBef>
              <a:buFontTx/>
              <a:buAutoNum type="alphaUcPeriod"/>
            </a:pPr>
            <a:r>
              <a:rPr lang="en-US" sz="1800" dirty="0"/>
              <a:t>Youth Justice Facilities and Open and Secure Custody Setting</a:t>
            </a:r>
          </a:p>
          <a:p>
            <a:pPr marL="514350" indent="-514350">
              <a:spcBef>
                <a:spcPts val="0"/>
              </a:spcBef>
              <a:buAutoNum type="alphaUcPeriod"/>
            </a:pPr>
            <a:r>
              <a:rPr lang="en-US" sz="1800" dirty="0"/>
              <a:t>Other </a:t>
            </a:r>
          </a:p>
          <a:p>
            <a:pPr marL="0" indent="0">
              <a:buNone/>
            </a:pPr>
            <a:endParaRPr lang="en-CA" sz="1200" dirty="0"/>
          </a:p>
        </p:txBody>
      </p:sp>
    </p:spTree>
    <p:extLst>
      <p:ext uri="{BB962C8B-B14F-4D97-AF65-F5344CB8AC3E}">
        <p14:creationId xmlns:p14="http://schemas.microsoft.com/office/powerpoint/2010/main" val="6300295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Role Play Scenario</a:t>
            </a:r>
          </a:p>
        </p:txBody>
      </p:sp>
    </p:spTree>
    <p:extLst>
      <p:ext uri="{BB962C8B-B14F-4D97-AF65-F5344CB8AC3E}">
        <p14:creationId xmlns:p14="http://schemas.microsoft.com/office/powerpoint/2010/main" val="26739174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144"/>
            <a:ext cx="7804484" cy="874432"/>
          </a:xfrm>
        </p:spPr>
        <p:txBody>
          <a:bodyPr/>
          <a:lstStyle/>
          <a:p>
            <a:r>
              <a:rPr lang="en-US" dirty="0"/>
              <a:t>Role Play Scenario</a:t>
            </a:r>
          </a:p>
        </p:txBody>
      </p:sp>
      <p:sp>
        <p:nvSpPr>
          <p:cNvPr id="3" name="Content Placeholder 2"/>
          <p:cNvSpPr>
            <a:spLocks noGrp="1"/>
          </p:cNvSpPr>
          <p:nvPr>
            <p:ph idx="1"/>
          </p:nvPr>
        </p:nvSpPr>
        <p:spPr>
          <a:xfrm>
            <a:off x="457200" y="768979"/>
            <a:ext cx="8229600" cy="4231646"/>
          </a:xfrm>
          <a:solidFill>
            <a:schemeClr val="bg1"/>
          </a:solidFill>
        </p:spPr>
        <p:txBody>
          <a:bodyPr/>
          <a:lstStyle/>
          <a:p>
            <a:pPr marL="0" indent="0">
              <a:buNone/>
            </a:pPr>
            <a:r>
              <a:rPr lang="en-CA" sz="1600" b="1" dirty="0">
                <a:solidFill>
                  <a:srgbClr val="000000"/>
                </a:solidFill>
              </a:rPr>
              <a:t>Setting:  </a:t>
            </a:r>
            <a:r>
              <a:rPr lang="en-CA" sz="1600" dirty="0">
                <a:solidFill>
                  <a:srgbClr val="000000"/>
                </a:solidFill>
              </a:rPr>
              <a:t>Family member arrives at residence and rings bell with the intention of visiting her son.</a:t>
            </a:r>
          </a:p>
          <a:p>
            <a:r>
              <a:rPr lang="en-CA" sz="1600" dirty="0">
                <a:solidFill>
                  <a:srgbClr val="000000"/>
                </a:solidFill>
              </a:rPr>
              <a:t> </a:t>
            </a:r>
            <a:r>
              <a:rPr lang="en-US" sz="1600" b="1" dirty="0">
                <a:solidFill>
                  <a:srgbClr val="000000"/>
                </a:solidFill>
              </a:rPr>
              <a:t>Staff:  </a:t>
            </a:r>
            <a:r>
              <a:rPr lang="en-US" sz="1600" dirty="0">
                <a:solidFill>
                  <a:srgbClr val="000000"/>
                </a:solidFill>
              </a:rPr>
              <a:t>Hi sorry for the wait, I was helping someone. </a:t>
            </a:r>
          </a:p>
          <a:p>
            <a:pPr defTabSz="457200">
              <a:spcBef>
                <a:spcPct val="0"/>
              </a:spcBef>
            </a:pPr>
            <a:endParaRPr lang="en-US" sz="1600" dirty="0">
              <a:solidFill>
                <a:srgbClr val="000000"/>
              </a:solidFill>
            </a:endParaRPr>
          </a:p>
          <a:p>
            <a:pPr defTabSz="457200">
              <a:spcBef>
                <a:spcPct val="0"/>
              </a:spcBef>
            </a:pPr>
            <a:r>
              <a:rPr lang="en-US" sz="1600" b="1" dirty="0">
                <a:solidFill>
                  <a:srgbClr val="000000"/>
                </a:solidFill>
              </a:rPr>
              <a:t>Family </a:t>
            </a:r>
            <a:r>
              <a:rPr lang="en-US" sz="1600" dirty="0">
                <a:solidFill>
                  <a:srgbClr val="000000"/>
                </a:solidFill>
              </a:rPr>
              <a:t>: Finally!!  It is freezing out here.  I am here to visit John.</a:t>
            </a:r>
          </a:p>
          <a:p>
            <a:pPr defTabSz="457200">
              <a:spcBef>
                <a:spcPct val="0"/>
              </a:spcBef>
            </a:pPr>
            <a:endParaRPr lang="en-US" sz="1600" dirty="0">
              <a:solidFill>
                <a:srgbClr val="000000"/>
              </a:solidFill>
            </a:endParaRPr>
          </a:p>
          <a:p>
            <a:pPr defTabSz="457200">
              <a:spcBef>
                <a:spcPct val="0"/>
              </a:spcBef>
            </a:pPr>
            <a:r>
              <a:rPr lang="en-US" sz="1600" b="1" dirty="0">
                <a:solidFill>
                  <a:srgbClr val="000000"/>
                </a:solidFill>
              </a:rPr>
              <a:t>Staff: </a:t>
            </a:r>
            <a:r>
              <a:rPr lang="en-US" sz="1600" dirty="0">
                <a:solidFill>
                  <a:srgbClr val="000000"/>
                </a:solidFill>
              </a:rPr>
              <a:t>Of course. Let’s start by completing the screener.</a:t>
            </a:r>
          </a:p>
          <a:p>
            <a:pPr defTabSz="457200">
              <a:spcBef>
                <a:spcPct val="0"/>
              </a:spcBef>
            </a:pPr>
            <a:endParaRPr lang="en-US" sz="1600" dirty="0">
              <a:solidFill>
                <a:srgbClr val="000000"/>
              </a:solidFill>
            </a:endParaRPr>
          </a:p>
          <a:p>
            <a:pPr defTabSz="457200">
              <a:spcBef>
                <a:spcPct val="0"/>
              </a:spcBef>
            </a:pPr>
            <a:r>
              <a:rPr lang="en-US" sz="1600" b="1" dirty="0">
                <a:solidFill>
                  <a:srgbClr val="000000"/>
                </a:solidFill>
              </a:rPr>
              <a:t>Family: </a:t>
            </a:r>
            <a:r>
              <a:rPr lang="en-US" sz="1600" dirty="0">
                <a:solidFill>
                  <a:srgbClr val="000000"/>
                </a:solidFill>
              </a:rPr>
              <a:t>No, no I am good. I don’t have COVID. </a:t>
            </a:r>
          </a:p>
          <a:p>
            <a:pPr defTabSz="457200">
              <a:spcBef>
                <a:spcPct val="0"/>
              </a:spcBef>
            </a:pPr>
            <a:endParaRPr lang="en-US" sz="1600" dirty="0">
              <a:solidFill>
                <a:srgbClr val="000000"/>
              </a:solidFill>
            </a:endParaRPr>
          </a:p>
          <a:p>
            <a:pPr defTabSz="457200">
              <a:spcBef>
                <a:spcPct val="0"/>
              </a:spcBef>
            </a:pPr>
            <a:r>
              <a:rPr lang="en-US" sz="1600" b="1" dirty="0">
                <a:solidFill>
                  <a:srgbClr val="000000"/>
                </a:solidFill>
              </a:rPr>
              <a:t>Staff:  </a:t>
            </a:r>
            <a:r>
              <a:rPr lang="en-US" sz="1600" dirty="0">
                <a:solidFill>
                  <a:srgbClr val="000000"/>
                </a:solidFill>
              </a:rPr>
              <a:t>That is great to hear, but </a:t>
            </a:r>
            <a:r>
              <a:rPr lang="en-CA" sz="1600" dirty="0">
                <a:solidFill>
                  <a:srgbClr val="000000"/>
                </a:solidFill>
              </a:rPr>
              <a:t>you know that I need to follow the rules and go through the questions with you. </a:t>
            </a:r>
          </a:p>
          <a:p>
            <a:pPr defTabSz="457200">
              <a:spcBef>
                <a:spcPct val="0"/>
              </a:spcBef>
            </a:pPr>
            <a:endParaRPr lang="en-CA" sz="1600" dirty="0">
              <a:solidFill>
                <a:srgbClr val="000000"/>
              </a:solidFill>
            </a:endParaRPr>
          </a:p>
          <a:p>
            <a:pPr defTabSz="457200">
              <a:spcBef>
                <a:spcPct val="0"/>
              </a:spcBef>
            </a:pPr>
            <a:r>
              <a:rPr lang="en-US" sz="1600" b="1" dirty="0">
                <a:solidFill>
                  <a:srgbClr val="000000"/>
                </a:solidFill>
              </a:rPr>
              <a:t>Family: </a:t>
            </a:r>
            <a:r>
              <a:rPr lang="en-US" sz="1600" dirty="0">
                <a:solidFill>
                  <a:srgbClr val="000000"/>
                </a:solidFill>
              </a:rPr>
              <a:t>Sighs, rolls eyes, folds arms “Fine”</a:t>
            </a:r>
          </a:p>
          <a:p>
            <a:pPr marL="0" lvl="0" indent="0" defTabSz="457200">
              <a:spcBef>
                <a:spcPct val="0"/>
              </a:spcBef>
              <a:buNone/>
            </a:pPr>
            <a:endParaRPr lang="en-US" sz="1600" dirty="0">
              <a:solidFill>
                <a:srgbClr val="000000"/>
              </a:solidFill>
            </a:endParaRPr>
          </a:p>
        </p:txBody>
      </p:sp>
    </p:spTree>
    <p:extLst>
      <p:ext uri="{BB962C8B-B14F-4D97-AF65-F5344CB8AC3E}">
        <p14:creationId xmlns:p14="http://schemas.microsoft.com/office/powerpoint/2010/main" val="33430423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144"/>
            <a:ext cx="7804484" cy="874432"/>
          </a:xfrm>
        </p:spPr>
        <p:txBody>
          <a:bodyPr/>
          <a:lstStyle/>
          <a:p>
            <a:r>
              <a:rPr lang="en-US" dirty="0"/>
              <a:t>Role Play Scenario, cont’d</a:t>
            </a:r>
          </a:p>
        </p:txBody>
      </p:sp>
      <p:sp>
        <p:nvSpPr>
          <p:cNvPr id="3" name="Content Placeholder 2"/>
          <p:cNvSpPr>
            <a:spLocks noGrp="1"/>
          </p:cNvSpPr>
          <p:nvPr>
            <p:ph idx="1"/>
          </p:nvPr>
        </p:nvSpPr>
        <p:spPr>
          <a:xfrm>
            <a:off x="457200" y="768979"/>
            <a:ext cx="8229600" cy="4231646"/>
          </a:xfrm>
          <a:solidFill>
            <a:schemeClr val="bg1"/>
          </a:solidFill>
        </p:spPr>
        <p:txBody>
          <a:bodyPr/>
          <a:lstStyle/>
          <a:p>
            <a:pPr defTabSz="457200">
              <a:spcBef>
                <a:spcPct val="0"/>
              </a:spcBef>
            </a:pPr>
            <a:r>
              <a:rPr lang="en-US" sz="1600" b="1" dirty="0">
                <a:solidFill>
                  <a:srgbClr val="000000"/>
                </a:solidFill>
              </a:rPr>
              <a:t>Staff: </a:t>
            </a:r>
            <a:r>
              <a:rPr lang="en-US" sz="1600" dirty="0">
                <a:solidFill>
                  <a:srgbClr val="000000"/>
                </a:solidFill>
              </a:rPr>
              <a:t>Are you experiencing any of the following symptoms?</a:t>
            </a:r>
          </a:p>
          <a:p>
            <a:pPr lvl="1">
              <a:spcBef>
                <a:spcPts val="0"/>
              </a:spcBef>
            </a:pPr>
            <a:r>
              <a:rPr lang="en-CA" sz="1600" dirty="0"/>
              <a:t>Fever 37.8° C or higher</a:t>
            </a:r>
          </a:p>
          <a:p>
            <a:pPr lvl="1">
              <a:spcBef>
                <a:spcPts val="0"/>
              </a:spcBef>
            </a:pPr>
            <a:r>
              <a:rPr lang="en-CA" sz="1600" dirty="0"/>
              <a:t>New or worsening cough or barking cough </a:t>
            </a:r>
          </a:p>
          <a:p>
            <a:pPr lvl="1">
              <a:spcBef>
                <a:spcPts val="0"/>
              </a:spcBef>
            </a:pPr>
            <a:r>
              <a:rPr lang="en-US" sz="1600" dirty="0">
                <a:solidFill>
                  <a:srgbClr val="000000"/>
                </a:solidFill>
              </a:rPr>
              <a:t>Shortness of breath</a:t>
            </a:r>
          </a:p>
          <a:p>
            <a:pPr lvl="1" defTabSz="457200">
              <a:spcBef>
                <a:spcPts val="0"/>
              </a:spcBef>
            </a:pPr>
            <a:r>
              <a:rPr lang="en-US" sz="1600" dirty="0">
                <a:solidFill>
                  <a:srgbClr val="000000"/>
                </a:solidFill>
              </a:rPr>
              <a:t>Runny / congested nose (not allergies)</a:t>
            </a:r>
          </a:p>
          <a:p>
            <a:pPr lvl="1" defTabSz="457200">
              <a:spcBef>
                <a:spcPts val="0"/>
              </a:spcBef>
            </a:pPr>
            <a:endParaRPr lang="en-US" sz="1600" dirty="0">
              <a:solidFill>
                <a:srgbClr val="000000"/>
              </a:solidFill>
            </a:endParaRPr>
          </a:p>
          <a:p>
            <a:pPr>
              <a:spcBef>
                <a:spcPts val="0"/>
              </a:spcBef>
            </a:pPr>
            <a:r>
              <a:rPr lang="en-US" sz="1600" b="1" dirty="0">
                <a:solidFill>
                  <a:srgbClr val="000000"/>
                </a:solidFill>
              </a:rPr>
              <a:t>Family</a:t>
            </a:r>
            <a:r>
              <a:rPr lang="en-US" sz="1600" dirty="0">
                <a:solidFill>
                  <a:srgbClr val="000000"/>
                </a:solidFill>
              </a:rPr>
              <a:t>:  (interrupts the staff)   I am congested and have a headache, but it’s not COVID.  I am sure. it’s a sinus infection. I get them every year at this time. </a:t>
            </a:r>
          </a:p>
          <a:p>
            <a:pPr>
              <a:spcBef>
                <a:spcPts val="0"/>
              </a:spcBef>
            </a:pPr>
            <a:endParaRPr lang="en-CA" sz="1600" dirty="0">
              <a:solidFill>
                <a:srgbClr val="000000"/>
              </a:solidFill>
            </a:endParaRPr>
          </a:p>
          <a:p>
            <a:pPr lvl="0">
              <a:spcBef>
                <a:spcPts val="0"/>
              </a:spcBef>
            </a:pPr>
            <a:r>
              <a:rPr lang="en-US" sz="1600" b="1" dirty="0">
                <a:solidFill>
                  <a:srgbClr val="000000"/>
                </a:solidFill>
              </a:rPr>
              <a:t>Staff:</a:t>
            </a:r>
            <a:r>
              <a:rPr lang="en-US" sz="1600" dirty="0">
                <a:solidFill>
                  <a:srgbClr val="000000"/>
                </a:solidFill>
              </a:rPr>
              <a:t>  Mrs. Smith I am very sorry, but unfortunately, because we don’t know for sure why you have symptoms, you have not passed our screening tool, so that means I cannot let you come indoors. </a:t>
            </a:r>
          </a:p>
          <a:p>
            <a:pPr lvl="0">
              <a:spcBef>
                <a:spcPts val="0"/>
              </a:spcBef>
            </a:pPr>
            <a:endParaRPr lang="en-CA" sz="1600" dirty="0">
              <a:solidFill>
                <a:srgbClr val="000000"/>
              </a:solidFill>
            </a:endParaRPr>
          </a:p>
          <a:p>
            <a:pPr lvl="0">
              <a:spcBef>
                <a:spcPts val="0"/>
              </a:spcBef>
            </a:pPr>
            <a:r>
              <a:rPr lang="en-US" sz="1600" b="1" dirty="0">
                <a:solidFill>
                  <a:srgbClr val="000000"/>
                </a:solidFill>
              </a:rPr>
              <a:t>Family:</a:t>
            </a:r>
            <a:r>
              <a:rPr lang="en-US" sz="1600" dirty="0">
                <a:solidFill>
                  <a:srgbClr val="000000"/>
                </a:solidFill>
              </a:rPr>
              <a:t>  (agitated) Look, I came all the way here to see my son. I waited for you outside in the cold and now you are telling me that I can’t visit him because I have a sinus infection?  It is his right to see his family. You can’t deny him that right. </a:t>
            </a:r>
          </a:p>
          <a:p>
            <a:pPr lvl="0">
              <a:spcBef>
                <a:spcPts val="0"/>
              </a:spcBef>
            </a:pPr>
            <a:endParaRPr lang="en-CA" sz="1600" dirty="0">
              <a:solidFill>
                <a:srgbClr val="000000"/>
              </a:solidFill>
            </a:endParaRPr>
          </a:p>
        </p:txBody>
      </p:sp>
    </p:spTree>
    <p:extLst>
      <p:ext uri="{BB962C8B-B14F-4D97-AF65-F5344CB8AC3E}">
        <p14:creationId xmlns:p14="http://schemas.microsoft.com/office/powerpoint/2010/main" val="37750098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144"/>
            <a:ext cx="7804484" cy="874432"/>
          </a:xfrm>
        </p:spPr>
        <p:txBody>
          <a:bodyPr/>
          <a:lstStyle/>
          <a:p>
            <a:r>
              <a:rPr lang="en-US" dirty="0"/>
              <a:t>Role Play Scenario, cont’d</a:t>
            </a:r>
          </a:p>
        </p:txBody>
      </p:sp>
      <p:sp>
        <p:nvSpPr>
          <p:cNvPr id="3" name="Content Placeholder 2"/>
          <p:cNvSpPr>
            <a:spLocks noGrp="1"/>
          </p:cNvSpPr>
          <p:nvPr>
            <p:ph idx="1"/>
          </p:nvPr>
        </p:nvSpPr>
        <p:spPr>
          <a:xfrm>
            <a:off x="457200" y="768979"/>
            <a:ext cx="8229600" cy="4231646"/>
          </a:xfrm>
          <a:solidFill>
            <a:schemeClr val="bg1"/>
          </a:solidFill>
        </p:spPr>
        <p:txBody>
          <a:bodyPr/>
          <a:lstStyle/>
          <a:p>
            <a:pPr lvl="0">
              <a:spcBef>
                <a:spcPts val="0"/>
              </a:spcBef>
            </a:pPr>
            <a:r>
              <a:rPr lang="en-US" sz="1600" b="1" dirty="0">
                <a:solidFill>
                  <a:srgbClr val="000000"/>
                </a:solidFill>
              </a:rPr>
              <a:t>Staff: </a:t>
            </a:r>
            <a:r>
              <a:rPr lang="en-US" sz="1600" dirty="0">
                <a:solidFill>
                  <a:srgbClr val="000000"/>
                </a:solidFill>
              </a:rPr>
              <a:t> I do understand how you feel, you miss your son!  We are all getting very tired of all this too, and I’m sure you wouldn’t want to get anyone sick.  It could be a start of a cold or flu, it is just so hard to know and the people who live here are so vulnerable to illnesses! </a:t>
            </a:r>
          </a:p>
          <a:p>
            <a:pPr lvl="0">
              <a:spcBef>
                <a:spcPts val="0"/>
              </a:spcBef>
            </a:pPr>
            <a:endParaRPr lang="en-US" sz="1600" dirty="0">
              <a:solidFill>
                <a:srgbClr val="000000"/>
              </a:solidFill>
            </a:endParaRPr>
          </a:p>
          <a:p>
            <a:pPr lvl="0">
              <a:spcBef>
                <a:spcPts val="0"/>
              </a:spcBef>
            </a:pPr>
            <a:r>
              <a:rPr lang="en-US" sz="1600" b="1" dirty="0">
                <a:solidFill>
                  <a:srgbClr val="000000"/>
                </a:solidFill>
              </a:rPr>
              <a:t>Family</a:t>
            </a:r>
            <a:r>
              <a:rPr lang="en-US" sz="1600" dirty="0">
                <a:solidFill>
                  <a:srgbClr val="000000"/>
                </a:solidFill>
              </a:rPr>
              <a:t>:  Yes, I am getting sick of this and I am not happy with how this had turned out today.</a:t>
            </a:r>
            <a:endParaRPr lang="en-CA" sz="1600" dirty="0">
              <a:solidFill>
                <a:srgbClr val="000000"/>
              </a:solidFill>
            </a:endParaRPr>
          </a:p>
          <a:p>
            <a:pPr marL="0" indent="0">
              <a:buNone/>
            </a:pPr>
            <a:endParaRPr lang="en-US" sz="1800" dirty="0"/>
          </a:p>
        </p:txBody>
      </p:sp>
    </p:spTree>
    <p:extLst>
      <p:ext uri="{BB962C8B-B14F-4D97-AF65-F5344CB8AC3E}">
        <p14:creationId xmlns:p14="http://schemas.microsoft.com/office/powerpoint/2010/main" val="34349693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144"/>
            <a:ext cx="7804484" cy="874432"/>
          </a:xfrm>
        </p:spPr>
        <p:txBody>
          <a:bodyPr/>
          <a:lstStyle/>
          <a:p>
            <a:r>
              <a:rPr lang="en-US" dirty="0"/>
              <a:t>Discussion Questions</a:t>
            </a:r>
            <a:br>
              <a:rPr lang="en-US" dirty="0"/>
            </a:br>
            <a:br>
              <a:rPr lang="en-US" dirty="0"/>
            </a:br>
            <a:br>
              <a:rPr lang="en-US" dirty="0"/>
            </a:br>
            <a:endParaRPr lang="en-US" dirty="0"/>
          </a:p>
        </p:txBody>
      </p:sp>
      <p:sp>
        <p:nvSpPr>
          <p:cNvPr id="3" name="Content Placeholder 2"/>
          <p:cNvSpPr>
            <a:spLocks noGrp="1"/>
          </p:cNvSpPr>
          <p:nvPr>
            <p:ph idx="1"/>
          </p:nvPr>
        </p:nvSpPr>
        <p:spPr>
          <a:xfrm>
            <a:off x="457200" y="768979"/>
            <a:ext cx="8229600" cy="4231646"/>
          </a:xfrm>
          <a:solidFill>
            <a:schemeClr val="bg1"/>
          </a:solidFill>
        </p:spPr>
        <p:txBody>
          <a:bodyPr/>
          <a:lstStyle/>
          <a:p>
            <a:pPr marL="0" lvl="0" indent="0">
              <a:buNone/>
            </a:pPr>
            <a:r>
              <a:rPr lang="en-US" sz="2000" dirty="0">
                <a:solidFill>
                  <a:srgbClr val="000000"/>
                </a:solidFill>
              </a:rPr>
              <a:t>1. How might we work together with family and friends so that they have a good understanding and are prepared before a visit? </a:t>
            </a:r>
          </a:p>
          <a:p>
            <a:pPr lvl="1">
              <a:buFont typeface="Wingdings" panose="05000000000000000000" pitchFamily="2" charset="2"/>
              <a:buChar char="§"/>
            </a:pPr>
            <a:r>
              <a:rPr lang="en-CA" sz="1400" dirty="0"/>
              <a:t>Create a family and friends visiting protocol and post on organization’s website as well as share with all family members of people living within the setting.  </a:t>
            </a:r>
          </a:p>
          <a:p>
            <a:pPr lvl="1">
              <a:buFont typeface="Wingdings" panose="05000000000000000000" pitchFamily="2" charset="2"/>
              <a:buChar char="§"/>
            </a:pPr>
            <a:r>
              <a:rPr lang="en-US" sz="1400" dirty="0"/>
              <a:t>Send out screener questions in advance so family knows what to expect. </a:t>
            </a:r>
          </a:p>
          <a:p>
            <a:pPr lvl="1">
              <a:buFont typeface="Wingdings" panose="05000000000000000000" pitchFamily="2" charset="2"/>
              <a:buChar char="§"/>
            </a:pPr>
            <a:r>
              <a:rPr lang="en-US" sz="1400" dirty="0"/>
              <a:t>Have screener electronic so family can complete prior to visit and just verify at the entrance. </a:t>
            </a:r>
          </a:p>
          <a:p>
            <a:pPr lvl="1">
              <a:buFont typeface="Wingdings" panose="05000000000000000000" pitchFamily="2" charset="2"/>
              <a:buChar char="§"/>
            </a:pPr>
            <a:r>
              <a:rPr lang="en-US" sz="1400" dirty="0"/>
              <a:t>Send out communication to family to pre-arrange visits in advance so staff and family are prepared.</a:t>
            </a:r>
          </a:p>
          <a:p>
            <a:pPr lvl="1">
              <a:buFont typeface="Wingdings" panose="05000000000000000000" pitchFamily="2" charset="2"/>
              <a:buChar char="§"/>
            </a:pPr>
            <a:r>
              <a:rPr lang="en-US" sz="1400" dirty="0"/>
              <a:t>Have signage at entrance that screening is required. </a:t>
            </a:r>
          </a:p>
          <a:p>
            <a:pPr lvl="1">
              <a:buFont typeface="Wingdings" panose="05000000000000000000" pitchFamily="2" charset="2"/>
              <a:buChar char="§"/>
            </a:pPr>
            <a:endParaRPr lang="en-US" sz="1600" dirty="0">
              <a:solidFill>
                <a:srgbClr val="000000"/>
              </a:solidFill>
            </a:endParaRPr>
          </a:p>
          <a:p>
            <a:pPr marL="0" indent="0">
              <a:buNone/>
            </a:pPr>
            <a:endParaRPr lang="en-US" sz="1800" dirty="0"/>
          </a:p>
        </p:txBody>
      </p:sp>
    </p:spTree>
    <p:extLst>
      <p:ext uri="{BB962C8B-B14F-4D97-AF65-F5344CB8AC3E}">
        <p14:creationId xmlns:p14="http://schemas.microsoft.com/office/powerpoint/2010/main" val="19713559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1ADFA-382F-44D4-BAF3-D25776BAE17E}"/>
              </a:ext>
            </a:extLst>
          </p:cNvPr>
          <p:cNvSpPr>
            <a:spLocks noGrp="1"/>
          </p:cNvSpPr>
          <p:nvPr>
            <p:ph type="title"/>
          </p:nvPr>
        </p:nvSpPr>
        <p:spPr>
          <a:xfrm>
            <a:off x="457200" y="164143"/>
            <a:ext cx="8024648" cy="970973"/>
          </a:xfrm>
        </p:spPr>
        <p:txBody>
          <a:bodyPr/>
          <a:lstStyle/>
          <a:p>
            <a:pPr marL="457200" marR="0" lvl="0" indent="-457200" defTabSz="914400" rtl="0" eaLnBrk="0" fontAlgn="base" latinLnBrk="0" hangingPunct="0">
              <a:lnSpc>
                <a:spcPct val="100000"/>
              </a:lnSpc>
              <a:spcBef>
                <a:spcPts val="1176"/>
              </a:spcBef>
              <a:spcAft>
                <a:spcPct val="0"/>
              </a:spcAft>
              <a:tabLst/>
              <a:defRPr/>
            </a:pPr>
            <a:r>
              <a:rPr lang="en-CA" dirty="0">
                <a:solidFill>
                  <a:srgbClr val="000000"/>
                </a:solidFill>
              </a:rPr>
              <a:t>Discussion Questions</a:t>
            </a:r>
            <a:br>
              <a:rPr kumimoji="0" lang="en-CA" sz="2000" b="0" i="0" u="none" strike="noStrike" kern="0" cap="none" spc="0" normalizeH="0" baseline="0" noProof="0" dirty="0">
                <a:ln>
                  <a:noFill/>
                </a:ln>
                <a:solidFill>
                  <a:srgbClr val="000000"/>
                </a:solidFill>
                <a:effectLst/>
                <a:uLnTx/>
                <a:uFillTx/>
                <a:latin typeface="Calibri" panose="020F0502020204030204" pitchFamily="34" charset="0"/>
                <a:ea typeface="MS PGothic" panose="020B0600070205080204" pitchFamily="34" charset="-128"/>
                <a:cs typeface="Calibri" panose="020F0502020204030204" pitchFamily="34" charset="0"/>
              </a:rPr>
            </a:br>
            <a:endParaRPr lang="LID4096" dirty="0"/>
          </a:p>
        </p:txBody>
      </p:sp>
      <p:sp>
        <p:nvSpPr>
          <p:cNvPr id="3" name="Content Placeholder 2">
            <a:extLst>
              <a:ext uri="{FF2B5EF4-FFF2-40B4-BE49-F238E27FC236}">
                <a16:creationId xmlns:a16="http://schemas.microsoft.com/office/drawing/2014/main" id="{3AABDA9F-EA64-45FB-8BD6-F6E716440270}"/>
              </a:ext>
            </a:extLst>
          </p:cNvPr>
          <p:cNvSpPr>
            <a:spLocks noGrp="1"/>
          </p:cNvSpPr>
          <p:nvPr>
            <p:ph idx="1"/>
          </p:nvPr>
        </p:nvSpPr>
        <p:spPr>
          <a:xfrm>
            <a:off x="457200" y="953814"/>
            <a:ext cx="8229600" cy="3508146"/>
          </a:xfrm>
        </p:spPr>
        <p:txBody>
          <a:bodyPr/>
          <a:lstStyle/>
          <a:p>
            <a:pPr marL="0" indent="0">
              <a:buNone/>
            </a:pPr>
            <a:r>
              <a:rPr kumimoji="0" lang="en-CA" sz="2000" b="0" i="0" u="none" strike="noStrike" kern="0" cap="none" spc="0" normalizeH="0" baseline="0" noProof="0" dirty="0">
                <a:ln>
                  <a:noFill/>
                </a:ln>
                <a:solidFill>
                  <a:srgbClr val="000000"/>
                </a:solidFill>
                <a:effectLst/>
                <a:uLnTx/>
                <a:uFillTx/>
                <a:latin typeface="Calibri" panose="020F0502020204030204" pitchFamily="34" charset="0"/>
                <a:ea typeface="MS PGothic" panose="020B0600070205080204" pitchFamily="34" charset="-128"/>
                <a:cs typeface="Calibri" panose="020F0502020204030204" pitchFamily="34" charset="0"/>
              </a:rPr>
              <a:t>2. In this situation, was there any alternative options for the </a:t>
            </a:r>
            <a:r>
              <a:rPr lang="en-CA" sz="2000" dirty="0">
                <a:solidFill>
                  <a:srgbClr val="000000"/>
                </a:solidFill>
              </a:rPr>
              <a:t>visit </a:t>
            </a:r>
            <a:r>
              <a:rPr kumimoji="0" lang="en-CA" sz="2000" b="0" i="0" u="none" strike="noStrike" kern="0" cap="none" spc="0" normalizeH="0" baseline="0" noProof="0" dirty="0">
                <a:ln>
                  <a:noFill/>
                </a:ln>
                <a:solidFill>
                  <a:srgbClr val="000000"/>
                </a:solidFill>
                <a:effectLst/>
                <a:uLnTx/>
                <a:uFillTx/>
                <a:latin typeface="Calibri" panose="020F0502020204030204" pitchFamily="34" charset="0"/>
                <a:ea typeface="MS PGothic" panose="020B0600070205080204" pitchFamily="34" charset="-128"/>
                <a:cs typeface="Calibri" panose="020F0502020204030204" pitchFamily="34" charset="0"/>
              </a:rPr>
              <a:t>that the </a:t>
            </a:r>
            <a:r>
              <a:rPr lang="en-CA" sz="2000" dirty="0">
                <a:solidFill>
                  <a:srgbClr val="000000"/>
                </a:solidFill>
              </a:rPr>
              <a:t>  </a:t>
            </a:r>
            <a:r>
              <a:rPr kumimoji="0" lang="en-CA" sz="2000" b="0" i="0" u="none" strike="noStrike" kern="0" cap="none" spc="0" normalizeH="0" baseline="0" noProof="0" dirty="0">
                <a:ln>
                  <a:noFill/>
                </a:ln>
                <a:solidFill>
                  <a:srgbClr val="000000"/>
                </a:solidFill>
                <a:effectLst/>
                <a:uLnTx/>
                <a:uFillTx/>
                <a:latin typeface="Calibri" panose="020F0502020204030204" pitchFamily="34" charset="0"/>
                <a:ea typeface="MS PGothic" panose="020B0600070205080204" pitchFamily="34" charset="-128"/>
                <a:cs typeface="Calibri" panose="020F0502020204030204" pitchFamily="34" charset="0"/>
              </a:rPr>
              <a:t>staff could have provided in the moment? </a:t>
            </a:r>
          </a:p>
          <a:p>
            <a:pPr marL="685800" lvl="1">
              <a:buFont typeface="Arial" panose="020B0604020202020204" pitchFamily="34" charset="0"/>
              <a:buChar char="•"/>
            </a:pPr>
            <a:r>
              <a:rPr lang="en-US" sz="1400" dirty="0"/>
              <a:t>Suggest an outdoor visit in a designated area with various measures in place  (i.e., physical distancing, PPE use).</a:t>
            </a:r>
          </a:p>
          <a:p>
            <a:pPr marL="685800" lvl="1">
              <a:buFont typeface="Arial" panose="020B0604020202020204" pitchFamily="34" charset="0"/>
              <a:buChar char="•"/>
            </a:pPr>
            <a:r>
              <a:rPr lang="en-US" sz="1400" dirty="0"/>
              <a:t>Offer a zoom call or telephone call, instead of an in-person visit. </a:t>
            </a:r>
          </a:p>
          <a:p>
            <a:pPr marL="685800" lvl="1">
              <a:buFont typeface="Arial" panose="020B0604020202020204" pitchFamily="34" charset="0"/>
              <a:buChar char="•"/>
            </a:pPr>
            <a:r>
              <a:rPr lang="en-CA" sz="1400" dirty="0"/>
              <a:t>Window visit</a:t>
            </a:r>
            <a:endParaRPr lang="LID4096" sz="1400" dirty="0"/>
          </a:p>
        </p:txBody>
      </p:sp>
    </p:spTree>
    <p:extLst>
      <p:ext uri="{BB962C8B-B14F-4D97-AF65-F5344CB8AC3E}">
        <p14:creationId xmlns:p14="http://schemas.microsoft.com/office/powerpoint/2010/main" val="36182169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DE3DC-D33B-4E67-999D-41FA443DE9D2}"/>
              </a:ext>
            </a:extLst>
          </p:cNvPr>
          <p:cNvSpPr>
            <a:spLocks noGrp="1"/>
          </p:cNvSpPr>
          <p:nvPr>
            <p:ph type="title"/>
          </p:nvPr>
        </p:nvSpPr>
        <p:spPr/>
        <p:txBody>
          <a:bodyPr/>
          <a:lstStyle/>
          <a:p>
            <a:pPr marR="0" lvl="0" algn="l" defTabSz="914400" rtl="0" eaLnBrk="0" fontAlgn="base" latinLnBrk="0" hangingPunct="0">
              <a:lnSpc>
                <a:spcPct val="100000"/>
              </a:lnSpc>
              <a:spcBef>
                <a:spcPts val="1176"/>
              </a:spcBef>
              <a:spcAft>
                <a:spcPct val="0"/>
              </a:spcAft>
              <a:buClr>
                <a:srgbClr val="00B2E3"/>
              </a:buClr>
              <a:buSzTx/>
              <a:tabLst/>
              <a:defRPr/>
            </a:pPr>
            <a:r>
              <a:rPr kumimoji="0" lang="en-CA" i="0" u="none" strike="noStrike" kern="0" cap="none" spc="0" normalizeH="0" baseline="0" noProof="0" dirty="0">
                <a:ln>
                  <a:noFill/>
                </a:ln>
                <a:solidFill>
                  <a:srgbClr val="000000"/>
                </a:solidFill>
                <a:effectLst/>
                <a:uLnTx/>
                <a:uFillTx/>
                <a:latin typeface="Calibri" panose="020F0502020204030204" pitchFamily="34" charset="0"/>
                <a:ea typeface="MS PGothic" panose="020B0600070205080204" pitchFamily="34" charset="-128"/>
                <a:cs typeface="Calibri" panose="020F0502020204030204" pitchFamily="34" charset="0"/>
              </a:rPr>
              <a:t>Discussion Questions</a:t>
            </a:r>
          </a:p>
        </p:txBody>
      </p:sp>
      <p:sp>
        <p:nvSpPr>
          <p:cNvPr id="3" name="Content Placeholder 2">
            <a:extLst>
              <a:ext uri="{FF2B5EF4-FFF2-40B4-BE49-F238E27FC236}">
                <a16:creationId xmlns:a16="http://schemas.microsoft.com/office/drawing/2014/main" id="{E7F5D35D-774D-4DB8-8DA8-B77F996DB7A6}"/>
              </a:ext>
            </a:extLst>
          </p:cNvPr>
          <p:cNvSpPr>
            <a:spLocks noGrp="1"/>
          </p:cNvSpPr>
          <p:nvPr>
            <p:ph idx="1"/>
          </p:nvPr>
        </p:nvSpPr>
        <p:spPr>
          <a:xfrm>
            <a:off x="457200" y="978573"/>
            <a:ext cx="8229600" cy="3186354"/>
          </a:xfrm>
        </p:spPr>
        <p:txBody>
          <a:bodyPr/>
          <a:lstStyle/>
          <a:p>
            <a:pPr marL="0" indent="0">
              <a:buNone/>
            </a:pPr>
            <a:r>
              <a:rPr lang="en-CA" sz="2000" dirty="0">
                <a:solidFill>
                  <a:srgbClr val="000000"/>
                </a:solidFill>
              </a:rPr>
              <a:t>3. </a:t>
            </a:r>
            <a:r>
              <a:rPr kumimoji="0" lang="en-CA" sz="2000" b="0" i="0" u="none" strike="noStrike" kern="0" cap="none" spc="0" normalizeH="0" baseline="0" noProof="0" dirty="0">
                <a:ln>
                  <a:noFill/>
                </a:ln>
                <a:solidFill>
                  <a:srgbClr val="000000"/>
                </a:solidFill>
                <a:effectLst/>
                <a:uLnTx/>
                <a:uFillTx/>
                <a:latin typeface="Calibri" panose="020F0502020204030204" pitchFamily="34" charset="0"/>
                <a:ea typeface="MS PGothic" panose="020B0600070205080204" pitchFamily="34" charset="-128"/>
                <a:cs typeface="Calibri" panose="020F0502020204030204" pitchFamily="34" charset="0"/>
              </a:rPr>
              <a:t>Sometimes visitors may become agitated or even verbally aggressive. When there is no security to call and the staff is working alone, what recommendations could be put in place to promote safety?</a:t>
            </a:r>
            <a:endParaRPr lang="en-US" sz="2000" dirty="0"/>
          </a:p>
          <a:p>
            <a:pPr lvl="1">
              <a:buFont typeface="Arial" panose="020B0604020202020204" pitchFamily="34" charset="0"/>
              <a:buChar char="•"/>
            </a:pPr>
            <a:r>
              <a:rPr lang="en-US" sz="1400" dirty="0"/>
              <a:t>Pre-arrange visits as much as possible .  </a:t>
            </a:r>
          </a:p>
          <a:p>
            <a:pPr lvl="1">
              <a:buFont typeface="Arial" panose="020B0604020202020204" pitchFamily="34" charset="0"/>
              <a:buChar char="•"/>
            </a:pPr>
            <a:r>
              <a:rPr lang="en-US" sz="1400" dirty="0"/>
              <a:t>Have screen door that locks and staff communicate with barrier.  </a:t>
            </a:r>
          </a:p>
          <a:p>
            <a:pPr lvl="1">
              <a:buFont typeface="Arial" panose="020B0604020202020204" pitchFamily="34" charset="0"/>
              <a:buChar char="•"/>
            </a:pPr>
            <a:r>
              <a:rPr lang="en-US" sz="1400" dirty="0"/>
              <a:t>If staff working alone, suggest having a cell phone on them for quick access to 911. </a:t>
            </a:r>
          </a:p>
          <a:p>
            <a:pPr lvl="1">
              <a:spcAft>
                <a:spcPts val="800"/>
              </a:spcAft>
              <a:buFont typeface="Arial" panose="020B0604020202020204" pitchFamily="34" charset="0"/>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Escalate to manager</a:t>
            </a:r>
          </a:p>
          <a:p>
            <a:pPr lvl="1">
              <a:spcAft>
                <a:spcPts val="800"/>
              </a:spcAft>
              <a:buFont typeface="Arial" panose="020B0604020202020204" pitchFamily="34" charset="0"/>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Keep a calm tone</a:t>
            </a:r>
          </a:p>
          <a:p>
            <a:pPr lvl="1">
              <a:spcAft>
                <a:spcPts val="800"/>
              </a:spcAft>
              <a:buFont typeface="Arial" panose="020B0604020202020204" pitchFamily="34" charset="0"/>
              <a:buChar char="•"/>
              <a:tabLst>
                <a:tab pos="457200" algn="l"/>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Maintain safe distance</a:t>
            </a:r>
          </a:p>
          <a:p>
            <a:pPr marL="285750" indent="-285750">
              <a:buFont typeface="Arial" panose="020B0604020202020204" pitchFamily="34" charset="0"/>
              <a:buChar char="•"/>
            </a:pPr>
            <a:endParaRPr lang="en-US" dirty="0"/>
          </a:p>
          <a:p>
            <a:endParaRPr lang="LID4096" dirty="0"/>
          </a:p>
        </p:txBody>
      </p:sp>
    </p:spTree>
    <p:extLst>
      <p:ext uri="{BB962C8B-B14F-4D97-AF65-F5344CB8AC3E}">
        <p14:creationId xmlns:p14="http://schemas.microsoft.com/office/powerpoint/2010/main" val="3606161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6" y="1143756"/>
            <a:ext cx="6081935" cy="967328"/>
          </a:xfrm>
        </p:spPr>
        <p:txBody>
          <a:bodyPr/>
          <a:lstStyle/>
          <a:p>
            <a:r>
              <a:rPr lang="en-US" dirty="0"/>
              <a:t>Questions</a:t>
            </a:r>
          </a:p>
        </p:txBody>
      </p:sp>
    </p:spTree>
    <p:extLst>
      <p:ext uri="{BB962C8B-B14F-4D97-AF65-F5344CB8AC3E}">
        <p14:creationId xmlns:p14="http://schemas.microsoft.com/office/powerpoint/2010/main" val="5459099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457" y="1198539"/>
            <a:ext cx="7241066" cy="1477321"/>
          </a:xfrm>
        </p:spPr>
        <p:txBody>
          <a:bodyPr/>
          <a:lstStyle/>
          <a:p>
            <a:r>
              <a:rPr lang="en-US" dirty="0"/>
              <a:t>Wrap-Up </a:t>
            </a:r>
            <a:endParaRPr lang="en-CA" sz="2800" i="1" dirty="0"/>
          </a:p>
        </p:txBody>
      </p:sp>
    </p:spTree>
    <p:extLst>
      <p:ext uri="{BB962C8B-B14F-4D97-AF65-F5344CB8AC3E}">
        <p14:creationId xmlns:p14="http://schemas.microsoft.com/office/powerpoint/2010/main" val="31701120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Supporting the Hesitant </a:t>
            </a:r>
          </a:p>
        </p:txBody>
      </p:sp>
      <p:sp>
        <p:nvSpPr>
          <p:cNvPr id="3" name="Content Placeholder 2"/>
          <p:cNvSpPr>
            <a:spLocks noGrp="1"/>
          </p:cNvSpPr>
          <p:nvPr>
            <p:ph idx="1"/>
          </p:nvPr>
        </p:nvSpPr>
        <p:spPr>
          <a:xfrm>
            <a:off x="457200" y="830763"/>
            <a:ext cx="8229600" cy="3186354"/>
          </a:xfrm>
        </p:spPr>
        <p:txBody>
          <a:bodyPr/>
          <a:lstStyle/>
          <a:p>
            <a:pPr>
              <a:buFont typeface="Arial" panose="020B0604020202020204" pitchFamily="34" charset="0"/>
              <a:buChar char="•"/>
            </a:pPr>
            <a:r>
              <a:rPr lang="en-US" sz="2000" dirty="0"/>
              <a:t>Transparency</a:t>
            </a:r>
          </a:p>
          <a:p>
            <a:pPr lvl="1">
              <a:buFont typeface="Arial" panose="020B0604020202020204" pitchFamily="34" charset="0"/>
              <a:buChar char="•"/>
            </a:pPr>
            <a:r>
              <a:rPr lang="en-US" dirty="0"/>
              <a:t>Active case finding protecting those that are vulnerable. </a:t>
            </a:r>
          </a:p>
          <a:p>
            <a:pPr lvl="1">
              <a:buFont typeface="Arial" panose="020B0604020202020204" pitchFamily="34" charset="0"/>
              <a:buChar char="•"/>
            </a:pPr>
            <a:r>
              <a:rPr lang="en-US" dirty="0"/>
              <a:t>Impacts if we are unable to catch things- Human resources, getting other very sick.</a:t>
            </a:r>
          </a:p>
          <a:p>
            <a:pPr marL="358775" lvl="1" indent="-358775">
              <a:buFont typeface="Arial" panose="020B0604020202020204" pitchFamily="34" charset="0"/>
              <a:buChar char="•"/>
            </a:pPr>
            <a:r>
              <a:rPr lang="en-US" sz="2000" dirty="0"/>
              <a:t>Screening is one of many layers of prevention that provide protection against COVID-19 (PHO’s How to Protect Yourself from COVID-19).</a:t>
            </a:r>
            <a:endParaRPr lang="en-US" sz="2000" strike="sngStrike" dirty="0"/>
          </a:p>
          <a:p>
            <a:pPr>
              <a:buFont typeface="Arial" panose="020B0604020202020204" pitchFamily="34" charset="0"/>
              <a:buChar char="•"/>
            </a:pPr>
            <a:r>
              <a:rPr lang="en-US" sz="2000" dirty="0"/>
              <a:t>Facilitating the interactions with families to support a “how might we” model.</a:t>
            </a:r>
          </a:p>
          <a:p>
            <a:endParaRPr lang="en-US" dirty="0"/>
          </a:p>
        </p:txBody>
      </p:sp>
    </p:spTree>
    <p:extLst>
      <p:ext uri="{BB962C8B-B14F-4D97-AF65-F5344CB8AC3E}">
        <p14:creationId xmlns:p14="http://schemas.microsoft.com/office/powerpoint/2010/main" val="4213660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64144"/>
            <a:ext cx="8686801" cy="874432"/>
          </a:xfrm>
        </p:spPr>
        <p:txBody>
          <a:bodyPr/>
          <a:lstStyle/>
          <a:p>
            <a:r>
              <a:rPr lang="en-US" dirty="0"/>
              <a:t>What is your role in the setting you work in?</a:t>
            </a:r>
            <a:endParaRPr lang="en-CA" dirty="0"/>
          </a:p>
        </p:txBody>
      </p:sp>
      <p:sp>
        <p:nvSpPr>
          <p:cNvPr id="3" name="Content Placeholder 2"/>
          <p:cNvSpPr>
            <a:spLocks noGrp="1"/>
          </p:cNvSpPr>
          <p:nvPr>
            <p:ph idx="1"/>
          </p:nvPr>
        </p:nvSpPr>
        <p:spPr>
          <a:xfrm>
            <a:off x="457199" y="850230"/>
            <a:ext cx="8229600" cy="3751265"/>
          </a:xfrm>
        </p:spPr>
        <p:txBody>
          <a:bodyPr/>
          <a:lstStyle/>
          <a:p>
            <a:pPr marL="514350" indent="-514350">
              <a:spcBef>
                <a:spcPts val="0"/>
              </a:spcBef>
              <a:buAutoNum type="alphaUcPeriod"/>
            </a:pPr>
            <a:r>
              <a:rPr lang="en-US" sz="1800" dirty="0"/>
              <a:t>Administrative</a:t>
            </a:r>
          </a:p>
          <a:p>
            <a:pPr marL="514350" indent="-514350">
              <a:spcBef>
                <a:spcPts val="0"/>
              </a:spcBef>
              <a:buAutoNum type="alphaUcPeriod"/>
            </a:pPr>
            <a:r>
              <a:rPr lang="en-US" sz="1800" dirty="0"/>
              <a:t>Case Management </a:t>
            </a:r>
          </a:p>
          <a:p>
            <a:pPr marL="514350" indent="-514350">
              <a:spcBef>
                <a:spcPts val="0"/>
              </a:spcBef>
              <a:buAutoNum type="alphaUcPeriod"/>
            </a:pPr>
            <a:r>
              <a:rPr lang="en-US" sz="1800" dirty="0"/>
              <a:t>Direct Care</a:t>
            </a:r>
          </a:p>
          <a:p>
            <a:pPr marL="514350" indent="-514350">
              <a:spcBef>
                <a:spcPts val="0"/>
              </a:spcBef>
              <a:buAutoNum type="alphaUcPeriod"/>
            </a:pPr>
            <a:r>
              <a:rPr lang="en-US" sz="1800" dirty="0"/>
              <a:t>Infection Prevention and Control</a:t>
            </a:r>
          </a:p>
          <a:p>
            <a:pPr marL="514350" indent="-514350">
              <a:spcBef>
                <a:spcPts val="0"/>
              </a:spcBef>
              <a:buAutoNum type="alphaUcPeriod"/>
            </a:pPr>
            <a:r>
              <a:rPr lang="en-US" sz="1800" dirty="0"/>
              <a:t>Health Professional </a:t>
            </a:r>
          </a:p>
          <a:p>
            <a:pPr marL="514350" indent="-514350">
              <a:spcBef>
                <a:spcPts val="0"/>
              </a:spcBef>
              <a:buAutoNum type="alphaUcPeriod"/>
            </a:pPr>
            <a:r>
              <a:rPr lang="en-US" sz="1800" dirty="0"/>
              <a:t>Screener</a:t>
            </a:r>
          </a:p>
          <a:p>
            <a:pPr marL="514350" indent="-514350">
              <a:spcBef>
                <a:spcPts val="0"/>
              </a:spcBef>
              <a:buAutoNum type="alphaUcPeriod"/>
            </a:pPr>
            <a:r>
              <a:rPr lang="en-US" sz="1800" dirty="0"/>
              <a:t>Other </a:t>
            </a:r>
          </a:p>
          <a:p>
            <a:pPr marL="0" indent="0">
              <a:buNone/>
            </a:pPr>
            <a:endParaRPr lang="en-CA" sz="1200" dirty="0"/>
          </a:p>
        </p:txBody>
      </p:sp>
    </p:spTree>
    <p:extLst>
      <p:ext uri="{BB962C8B-B14F-4D97-AF65-F5344CB8AC3E}">
        <p14:creationId xmlns:p14="http://schemas.microsoft.com/office/powerpoint/2010/main" val="27860252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144"/>
            <a:ext cx="7817224" cy="874432"/>
          </a:xfrm>
        </p:spPr>
        <p:txBody>
          <a:bodyPr/>
          <a:lstStyle/>
          <a:p>
            <a:r>
              <a:rPr lang="en-US" dirty="0"/>
              <a:t>How to Protect Yourself from COVID-19</a:t>
            </a:r>
            <a:endParaRPr lang="en-CA" dirty="0"/>
          </a:p>
        </p:txBody>
      </p:sp>
      <p:pic>
        <p:nvPicPr>
          <p:cNvPr id="4" name="Content Placeholder 3"/>
          <p:cNvPicPr>
            <a:picLocks noGrp="1" noChangeAspect="1"/>
          </p:cNvPicPr>
          <p:nvPr>
            <p:ph idx="1"/>
          </p:nvPr>
        </p:nvPicPr>
        <p:blipFill>
          <a:blip r:embed="rId3"/>
          <a:stretch>
            <a:fillRect/>
          </a:stretch>
        </p:blipFill>
        <p:spPr>
          <a:xfrm>
            <a:off x="2281088" y="1276350"/>
            <a:ext cx="4581824" cy="3186113"/>
          </a:xfrm>
          <a:prstGeom prst="rect">
            <a:avLst/>
          </a:prstGeom>
        </p:spPr>
      </p:pic>
    </p:spTree>
    <p:extLst>
      <p:ext uri="{BB962C8B-B14F-4D97-AF65-F5344CB8AC3E}">
        <p14:creationId xmlns:p14="http://schemas.microsoft.com/office/powerpoint/2010/main" val="36006085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31281" y="1161685"/>
            <a:ext cx="6081935" cy="967328"/>
          </a:xfrm>
        </p:spPr>
        <p:txBody>
          <a:bodyPr/>
          <a:lstStyle/>
          <a:p>
            <a:r>
              <a:rPr lang="en-US" dirty="0"/>
              <a:t>Questions</a:t>
            </a:r>
          </a:p>
        </p:txBody>
      </p:sp>
    </p:spTree>
    <p:extLst>
      <p:ext uri="{BB962C8B-B14F-4D97-AF65-F5344CB8AC3E}">
        <p14:creationId xmlns:p14="http://schemas.microsoft.com/office/powerpoint/2010/main" val="18900206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31281" y="1161685"/>
            <a:ext cx="6081935" cy="967328"/>
          </a:xfrm>
        </p:spPr>
        <p:txBody>
          <a:bodyPr/>
          <a:lstStyle/>
          <a:p>
            <a:r>
              <a:rPr lang="en-US" dirty="0"/>
              <a:t>Resources</a:t>
            </a:r>
          </a:p>
        </p:txBody>
      </p:sp>
    </p:spTree>
    <p:extLst>
      <p:ext uri="{BB962C8B-B14F-4D97-AF65-F5344CB8AC3E}">
        <p14:creationId xmlns:p14="http://schemas.microsoft.com/office/powerpoint/2010/main" val="17522615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Screening in LTCH and RH</a:t>
            </a:r>
          </a:p>
        </p:txBody>
      </p:sp>
      <p:sp>
        <p:nvSpPr>
          <p:cNvPr id="3" name="Content Placeholder 2"/>
          <p:cNvSpPr>
            <a:spLocks noGrp="1"/>
          </p:cNvSpPr>
          <p:nvPr>
            <p:ph idx="1"/>
          </p:nvPr>
        </p:nvSpPr>
        <p:spPr>
          <a:xfrm>
            <a:off x="457200" y="870254"/>
            <a:ext cx="8229600" cy="3186354"/>
          </a:xfrm>
        </p:spPr>
        <p:txBody>
          <a:bodyPr/>
          <a:lstStyle/>
          <a:p>
            <a:pPr lvl="0"/>
            <a:r>
              <a:rPr lang="en-CA" u="sng" dirty="0">
                <a:hlinkClick r:id="rId3" action="ppaction://hlinkfile"/>
              </a:rPr>
              <a:t>COVID-19 guidance document for long-term care homes in Ontario</a:t>
            </a:r>
            <a:r>
              <a:rPr lang="en-CA" dirty="0"/>
              <a:t> Section 8: Screening – October 12, 2021</a:t>
            </a:r>
          </a:p>
          <a:p>
            <a:pPr lvl="0"/>
            <a:r>
              <a:rPr lang="en-CA" dirty="0"/>
              <a:t>PHO Checklist </a:t>
            </a:r>
            <a:r>
              <a:rPr lang="en-CA" u="sng" dirty="0">
                <a:hlinkClick r:id="rId4"/>
              </a:rPr>
              <a:t>COVID-19: Infection Prevention and Control Checklist for Long-Term Care and Retirement Homes</a:t>
            </a:r>
            <a:r>
              <a:rPr lang="en-CA" dirty="0"/>
              <a:t> (October 2021) Section 1: Entrance and Screening.</a:t>
            </a:r>
          </a:p>
          <a:p>
            <a:endParaRPr lang="en-CA" dirty="0"/>
          </a:p>
        </p:txBody>
      </p:sp>
    </p:spTree>
    <p:extLst>
      <p:ext uri="{BB962C8B-B14F-4D97-AF65-F5344CB8AC3E}">
        <p14:creationId xmlns:p14="http://schemas.microsoft.com/office/powerpoint/2010/main" val="7681869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144"/>
            <a:ext cx="8828202" cy="874432"/>
          </a:xfrm>
        </p:spPr>
        <p:txBody>
          <a:bodyPr/>
          <a:lstStyle/>
          <a:p>
            <a:r>
              <a:rPr lang="en-CA" dirty="0">
                <a:solidFill>
                  <a:srgbClr val="000000"/>
                </a:solidFill>
              </a:rPr>
              <a:t>Screening in Congregate Living Organizations</a:t>
            </a:r>
            <a:endParaRPr lang="en-CA" dirty="0"/>
          </a:p>
        </p:txBody>
      </p:sp>
      <p:sp>
        <p:nvSpPr>
          <p:cNvPr id="3" name="Content Placeholder 2"/>
          <p:cNvSpPr>
            <a:spLocks noGrp="1"/>
          </p:cNvSpPr>
          <p:nvPr>
            <p:ph idx="1"/>
          </p:nvPr>
        </p:nvSpPr>
        <p:spPr>
          <a:xfrm>
            <a:off x="457200" y="921644"/>
            <a:ext cx="8229600" cy="3186354"/>
          </a:xfrm>
        </p:spPr>
        <p:txBody>
          <a:bodyPr/>
          <a:lstStyle/>
          <a:p>
            <a:pPr lvl="0">
              <a:lnSpc>
                <a:spcPct val="115000"/>
              </a:lnSpc>
              <a:spcAft>
                <a:spcPts val="0"/>
              </a:spcAft>
              <a:buFont typeface="Symbol" panose="05050102010706020507" pitchFamily="18" charset="2"/>
              <a:buChar char=""/>
            </a:pPr>
            <a:r>
              <a:rPr lang="en-CA" u="sng" dirty="0">
                <a:solidFill>
                  <a:srgbClr val="1F497D"/>
                </a:solidFill>
                <a:ea typeface="Calibri" panose="020F0502020204030204" pitchFamily="34" charset="0"/>
                <a:hlinkClick r:id="rId3"/>
              </a:rPr>
              <a:t>COVID-19 Guidance: Congregate Living for Vulnerable Populations</a:t>
            </a:r>
            <a:r>
              <a:rPr lang="en-CA" dirty="0">
                <a:solidFill>
                  <a:srgbClr val="1F497D"/>
                </a:solidFill>
                <a:ea typeface="Calibri" panose="020F0502020204030204" pitchFamily="34" charset="0"/>
              </a:rPr>
              <a:t> </a:t>
            </a:r>
            <a:r>
              <a:rPr lang="en-CA" dirty="0">
                <a:ea typeface="Calibri" panose="020F0502020204030204" pitchFamily="34" charset="0"/>
              </a:rPr>
              <a:t>Pg. 12: Screening – November 29, 2021</a:t>
            </a:r>
          </a:p>
          <a:p>
            <a:pPr lvl="0">
              <a:lnSpc>
                <a:spcPct val="115000"/>
              </a:lnSpc>
              <a:spcAft>
                <a:spcPts val="1000"/>
              </a:spcAft>
              <a:buFont typeface="Symbol" panose="05050102010706020507" pitchFamily="18" charset="2"/>
              <a:buChar char=""/>
            </a:pPr>
            <a:r>
              <a:rPr lang="en-CA" u="sng" dirty="0">
                <a:solidFill>
                  <a:srgbClr val="1F497D"/>
                </a:solidFill>
                <a:ea typeface="Calibri" panose="020F0502020204030204" pitchFamily="34" charset="0"/>
                <a:hlinkClick r:id="rId4"/>
              </a:rPr>
              <a:t>PHO Checklist COVID-19 Preparedness and Prevention in Congregate Living Settings</a:t>
            </a:r>
            <a:r>
              <a:rPr lang="en-CA" dirty="0">
                <a:solidFill>
                  <a:srgbClr val="1F497D"/>
                </a:solidFill>
                <a:ea typeface="Calibri" panose="020F0502020204030204" pitchFamily="34" charset="0"/>
              </a:rPr>
              <a:t> (</a:t>
            </a:r>
            <a:r>
              <a:rPr lang="en-CA" dirty="0">
                <a:ea typeface="Calibri" panose="020F0502020204030204" pitchFamily="34" charset="0"/>
              </a:rPr>
              <a:t>May 2021) Section 3: Screening and Monitoring</a:t>
            </a:r>
          </a:p>
          <a:p>
            <a:endParaRPr lang="en-CA" dirty="0"/>
          </a:p>
        </p:txBody>
      </p:sp>
    </p:spTree>
    <p:extLst>
      <p:ext uri="{BB962C8B-B14F-4D97-AF65-F5344CB8AC3E}">
        <p14:creationId xmlns:p14="http://schemas.microsoft.com/office/powerpoint/2010/main" val="17688271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144"/>
            <a:ext cx="8828202" cy="874432"/>
          </a:xfrm>
        </p:spPr>
        <p:txBody>
          <a:bodyPr/>
          <a:lstStyle/>
          <a:p>
            <a:r>
              <a:rPr lang="en-CA" dirty="0">
                <a:solidFill>
                  <a:srgbClr val="000000"/>
                </a:solidFill>
              </a:rPr>
              <a:t>Multilingual COVID-19 Resources</a:t>
            </a:r>
            <a:endParaRPr lang="en-CA" dirty="0"/>
          </a:p>
        </p:txBody>
      </p:sp>
      <p:sp>
        <p:nvSpPr>
          <p:cNvPr id="3" name="Content Placeholder 2"/>
          <p:cNvSpPr>
            <a:spLocks noGrp="1"/>
          </p:cNvSpPr>
          <p:nvPr>
            <p:ph idx="1"/>
          </p:nvPr>
        </p:nvSpPr>
        <p:spPr>
          <a:xfrm>
            <a:off x="457200" y="688562"/>
            <a:ext cx="8229600" cy="3186354"/>
          </a:xfrm>
        </p:spPr>
        <p:txBody>
          <a:bodyPr/>
          <a:lstStyle/>
          <a:p>
            <a:r>
              <a:rPr lang="en-CA" u="sng" dirty="0">
                <a:hlinkClick r:id="rId3"/>
              </a:rPr>
              <a:t>Multilingual COVID-19 Resources</a:t>
            </a:r>
            <a:r>
              <a:rPr lang="en-CA" b="1" dirty="0"/>
              <a:t> </a:t>
            </a:r>
          </a:p>
          <a:p>
            <a:pPr marL="457200" lvl="1" indent="0">
              <a:buNone/>
            </a:pPr>
            <a:r>
              <a:rPr lang="en-CA" dirty="0"/>
              <a:t>A list of factsheets that PHO has available in over 20 languages on our website: </a:t>
            </a:r>
          </a:p>
          <a:p>
            <a:pPr lvl="1">
              <a:spcBef>
                <a:spcPts val="0"/>
              </a:spcBef>
            </a:pPr>
            <a:r>
              <a:rPr lang="en-CA" dirty="0"/>
              <a:t>How to Wash Your Hands </a:t>
            </a:r>
          </a:p>
          <a:p>
            <a:pPr lvl="1">
              <a:spcBef>
                <a:spcPts val="0"/>
              </a:spcBef>
            </a:pPr>
            <a:r>
              <a:rPr lang="en-CA" dirty="0"/>
              <a:t>How to Care for Pets and Other Animals </a:t>
            </a:r>
          </a:p>
          <a:p>
            <a:pPr lvl="1">
              <a:spcBef>
                <a:spcPts val="0"/>
              </a:spcBef>
            </a:pPr>
            <a:r>
              <a:rPr lang="en-CA" dirty="0"/>
              <a:t>How to Self-isolate </a:t>
            </a:r>
          </a:p>
          <a:p>
            <a:pPr lvl="1">
              <a:spcBef>
                <a:spcPts val="0"/>
              </a:spcBef>
            </a:pPr>
            <a:r>
              <a:rPr lang="en-CA" dirty="0"/>
              <a:t>How to Self-monitor </a:t>
            </a:r>
          </a:p>
          <a:p>
            <a:pPr lvl="1">
              <a:spcBef>
                <a:spcPts val="0"/>
              </a:spcBef>
            </a:pPr>
            <a:r>
              <a:rPr lang="en-CA" dirty="0"/>
              <a:t>Self-isolation: Guide for Caregivers, Household Members and Close Contacts </a:t>
            </a:r>
          </a:p>
          <a:p>
            <a:pPr lvl="1">
              <a:spcBef>
                <a:spcPts val="0"/>
              </a:spcBef>
            </a:pPr>
            <a:r>
              <a:rPr lang="en-CA" dirty="0"/>
              <a:t>How to Prevent Skin Damage from Cleaning Products</a:t>
            </a:r>
          </a:p>
          <a:p>
            <a:pPr lvl="1">
              <a:spcBef>
                <a:spcPts val="0"/>
              </a:spcBef>
            </a:pPr>
            <a:r>
              <a:rPr lang="en-CA" dirty="0"/>
              <a:t>Reduce Your Risk from COVID-19</a:t>
            </a:r>
          </a:p>
          <a:p>
            <a:pPr lvl="1">
              <a:spcBef>
                <a:spcPts val="0"/>
              </a:spcBef>
            </a:pPr>
            <a:r>
              <a:rPr lang="en-CA" dirty="0"/>
              <a:t>Non-medical Masks and Face Coverings</a:t>
            </a:r>
          </a:p>
        </p:txBody>
      </p:sp>
    </p:spTree>
    <p:extLst>
      <p:ext uri="{BB962C8B-B14F-4D97-AF65-F5344CB8AC3E}">
        <p14:creationId xmlns:p14="http://schemas.microsoft.com/office/powerpoint/2010/main" val="19164731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64144"/>
            <a:ext cx="7978589" cy="874432"/>
          </a:xfrm>
        </p:spPr>
        <p:txBody>
          <a:bodyPr/>
          <a:lstStyle/>
          <a:p>
            <a:r>
              <a:rPr lang="en-CA" dirty="0"/>
              <a:t>Best Practices for Prevention of Transmission of ARI</a:t>
            </a:r>
          </a:p>
        </p:txBody>
      </p:sp>
      <p:sp>
        <p:nvSpPr>
          <p:cNvPr id="3" name="Content Placeholder 2"/>
          <p:cNvSpPr>
            <a:spLocks noGrp="1"/>
          </p:cNvSpPr>
          <p:nvPr>
            <p:ph idx="1"/>
          </p:nvPr>
        </p:nvSpPr>
        <p:spPr>
          <a:xfrm>
            <a:off x="457200" y="1262693"/>
            <a:ext cx="8229600" cy="3186354"/>
          </a:xfrm>
        </p:spPr>
        <p:txBody>
          <a:bodyPr/>
          <a:lstStyle/>
          <a:p>
            <a:r>
              <a:rPr lang="en-US" sz="2000" dirty="0"/>
              <a:t>Provincial Infectious Disease Advisory Committee (2013). </a:t>
            </a:r>
            <a:r>
              <a:rPr lang="en-US" sz="2000" i="1" dirty="0"/>
              <a:t>Routine Practices and Additional Precautions in All Health Care Settings; Annex B: Best Practices for Prevention of Transmission of Acute Respiratory Infection In All Health Care Settings</a:t>
            </a:r>
            <a:r>
              <a:rPr lang="en-US" sz="2000" dirty="0"/>
              <a:t>. Ontario Agency for Health Protection and Promotion, Public Health Ontario.  Retrieved November 20</a:t>
            </a:r>
            <a:r>
              <a:rPr lang="en-US" sz="2000" baseline="30000" dirty="0"/>
              <a:t>th</a:t>
            </a:r>
            <a:r>
              <a:rPr lang="en-US" sz="2000" dirty="0"/>
              <a:t>, 2013 from: </a:t>
            </a:r>
            <a:r>
              <a:rPr lang="en-US" sz="2000" u="sng" dirty="0">
                <a:hlinkClick r:id="rId3"/>
              </a:rPr>
              <a:t>http://www.publichealthontario.ca/en/eRepository/PIDAC-IPC_Annex_B_Prevention_Transmission_ARI_2013.pdf</a:t>
            </a:r>
            <a:endParaRPr lang="en-US" sz="2000" dirty="0"/>
          </a:p>
          <a:p>
            <a:endParaRPr lang="en-US" sz="2000" dirty="0"/>
          </a:p>
        </p:txBody>
      </p:sp>
    </p:spTree>
    <p:extLst>
      <p:ext uri="{BB962C8B-B14F-4D97-AF65-F5344CB8AC3E}">
        <p14:creationId xmlns:p14="http://schemas.microsoft.com/office/powerpoint/2010/main" val="7137479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457" y="1198539"/>
            <a:ext cx="7241066" cy="1477321"/>
          </a:xfrm>
        </p:spPr>
        <p:txBody>
          <a:bodyPr/>
          <a:lstStyle/>
          <a:p>
            <a:r>
              <a:rPr lang="en-US" dirty="0"/>
              <a:t>Final Poll Question </a:t>
            </a:r>
            <a:endParaRPr lang="en-CA" sz="2800" i="1" dirty="0"/>
          </a:p>
        </p:txBody>
      </p:sp>
    </p:spTree>
    <p:extLst>
      <p:ext uri="{BB962C8B-B14F-4D97-AF65-F5344CB8AC3E}">
        <p14:creationId xmlns:p14="http://schemas.microsoft.com/office/powerpoint/2010/main" val="30914050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64144"/>
            <a:ext cx="8686801" cy="874432"/>
          </a:xfrm>
        </p:spPr>
        <p:txBody>
          <a:bodyPr/>
          <a:lstStyle/>
          <a:p>
            <a:r>
              <a:rPr lang="en-US" dirty="0"/>
              <a:t>What topics of interest would you like to discuss at a future </a:t>
            </a:r>
            <a:r>
              <a:rPr lang="en-US" dirty="0" err="1"/>
              <a:t>CoP</a:t>
            </a:r>
            <a:r>
              <a:rPr lang="en-US" dirty="0"/>
              <a:t> or education session?</a:t>
            </a:r>
            <a:endParaRPr lang="en-CA" dirty="0"/>
          </a:p>
        </p:txBody>
      </p:sp>
      <p:sp>
        <p:nvSpPr>
          <p:cNvPr id="3" name="Content Placeholder 2"/>
          <p:cNvSpPr>
            <a:spLocks noGrp="1"/>
          </p:cNvSpPr>
          <p:nvPr>
            <p:ph idx="1"/>
          </p:nvPr>
        </p:nvSpPr>
        <p:spPr>
          <a:xfrm>
            <a:off x="457199" y="1347019"/>
            <a:ext cx="8229600" cy="3254476"/>
          </a:xfrm>
        </p:spPr>
        <p:txBody>
          <a:bodyPr/>
          <a:lstStyle/>
          <a:p>
            <a:r>
              <a:rPr lang="en-CA" sz="2000" dirty="0"/>
              <a:t>Please type your responses in the chat box or </a:t>
            </a:r>
            <a:r>
              <a:rPr lang="en-CA" sz="2000"/>
              <a:t>unmute yourself</a:t>
            </a:r>
            <a:endParaRPr lang="en-CA" sz="2000" dirty="0"/>
          </a:p>
        </p:txBody>
      </p:sp>
    </p:spTree>
    <p:extLst>
      <p:ext uri="{BB962C8B-B14F-4D97-AF65-F5344CB8AC3E}">
        <p14:creationId xmlns:p14="http://schemas.microsoft.com/office/powerpoint/2010/main" val="5435180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83958-D3B6-4F6E-8070-3562A5471C37}"/>
              </a:ext>
            </a:extLst>
          </p:cNvPr>
          <p:cNvSpPr>
            <a:spLocks noGrp="1"/>
          </p:cNvSpPr>
          <p:nvPr>
            <p:ph type="title"/>
          </p:nvPr>
        </p:nvSpPr>
        <p:spPr>
          <a:xfrm>
            <a:off x="457199" y="260131"/>
            <a:ext cx="8229599" cy="748862"/>
          </a:xfrm>
        </p:spPr>
        <p:txBody>
          <a:bodyPr/>
          <a:lstStyle/>
          <a:p>
            <a:r>
              <a:rPr lang="en-CA" sz="2000" dirty="0"/>
              <a:t>Do government inspectors require to show proof of immunization prior to entering a long-term care facility?</a:t>
            </a:r>
            <a:br>
              <a:rPr lang="en-CA" sz="1800" dirty="0"/>
            </a:br>
            <a:endParaRPr lang="LID4096" sz="1800" dirty="0"/>
          </a:p>
        </p:txBody>
      </p:sp>
      <p:sp>
        <p:nvSpPr>
          <p:cNvPr id="3" name="Content Placeholder 2">
            <a:extLst>
              <a:ext uri="{FF2B5EF4-FFF2-40B4-BE49-F238E27FC236}">
                <a16:creationId xmlns:a16="http://schemas.microsoft.com/office/drawing/2014/main" id="{394FC007-4207-4A34-9BDD-1C90172BC7FF}"/>
              </a:ext>
            </a:extLst>
          </p:cNvPr>
          <p:cNvSpPr>
            <a:spLocks noGrp="1"/>
          </p:cNvSpPr>
          <p:nvPr>
            <p:ph idx="1"/>
          </p:nvPr>
        </p:nvSpPr>
        <p:spPr>
          <a:xfrm>
            <a:off x="457200" y="1127234"/>
            <a:ext cx="8229600" cy="3334726"/>
          </a:xfrm>
        </p:spPr>
        <p:txBody>
          <a:bodyPr/>
          <a:lstStyle/>
          <a:p>
            <a:pPr marL="0" indent="0">
              <a:buNone/>
            </a:pPr>
            <a:r>
              <a:rPr lang="en-US" sz="1200" dirty="0">
                <a:effectLst/>
                <a:latin typeface="Calibri" panose="020F0502020204030204" pitchFamily="34" charset="0"/>
                <a:ea typeface="Calibri" panose="020F0502020204030204" pitchFamily="34" charset="0"/>
              </a:rPr>
              <a:t>Under the</a:t>
            </a:r>
            <a:r>
              <a:rPr lang="en-US" sz="1200" b="1" dirty="0">
                <a:effectLst/>
                <a:latin typeface="Calibri" panose="020F0502020204030204" pitchFamily="34" charset="0"/>
                <a:ea typeface="Calibri" panose="020F0502020204030204" pitchFamily="34" charset="0"/>
              </a:rPr>
              <a:t> COVID-19 guidance document for long-term care homes in Ontario:</a:t>
            </a:r>
            <a:endParaRPr lang="en-US" sz="1200" dirty="0">
              <a:effectLst/>
              <a:latin typeface="Calibri" panose="020F0502020204030204" pitchFamily="34" charset="0"/>
              <a:ea typeface="Calibri" panose="020F0502020204030204" pitchFamily="34" charset="0"/>
            </a:endParaRPr>
          </a:p>
          <a:p>
            <a:pPr marL="0" indent="0">
              <a:buNone/>
            </a:pPr>
            <a:r>
              <a:rPr lang="en-US" sz="1200" b="1" dirty="0">
                <a:effectLst/>
                <a:latin typeface="Calibri" panose="020F0502020204030204" pitchFamily="34" charset="0"/>
                <a:ea typeface="Calibri" panose="020F0502020204030204" pitchFamily="34" charset="0"/>
              </a:rPr>
              <a:t>Essential visitors include </a:t>
            </a:r>
            <a:r>
              <a:rPr lang="en-US" sz="1200" b="1" dirty="0">
                <a:effectLst/>
                <a:latin typeface="Calibri" panose="020F0502020204030204" pitchFamily="34" charset="0"/>
                <a:ea typeface="Times New Roman" panose="02020603050405020304" pitchFamily="18" charset="0"/>
              </a:rPr>
              <a:t>government inspectors with a statutory right of entry</a:t>
            </a:r>
            <a:r>
              <a:rPr lang="en-US" sz="1200" dirty="0">
                <a:effectLst/>
                <a:latin typeface="Calibri" panose="020F0502020204030204" pitchFamily="34" charset="0"/>
                <a:ea typeface="Times New Roman" panose="02020603050405020304" pitchFamily="18" charset="0"/>
              </a:rPr>
              <a:t>.    Government inspectors who have a statutory right to enter long-term care homes to carry out their duties must be granted access to a home at all times. Examples of government inspectors include inspectors under the </a:t>
            </a:r>
            <a:r>
              <a:rPr lang="en-US" sz="1200" i="1" u="sng" dirty="0">
                <a:solidFill>
                  <a:srgbClr val="0563C1"/>
                </a:solidFill>
                <a:effectLst/>
                <a:latin typeface="Calibri" panose="020F0502020204030204" pitchFamily="34" charset="0"/>
                <a:ea typeface="Times New Roman" panose="02020603050405020304" pitchFamily="18" charset="0"/>
                <a:hlinkClick r:id="rId2"/>
              </a:rPr>
              <a:t>Long-Term Care Homes Act, 2007</a:t>
            </a:r>
            <a:r>
              <a:rPr lang="en-US" sz="1200" dirty="0">
                <a:effectLst/>
                <a:latin typeface="Calibri" panose="020F0502020204030204" pitchFamily="34" charset="0"/>
                <a:ea typeface="Times New Roman" panose="02020603050405020304" pitchFamily="18" charset="0"/>
              </a:rPr>
              <a:t>, the </a:t>
            </a:r>
            <a:r>
              <a:rPr lang="en-US" sz="1200" i="1" u="sng" dirty="0">
                <a:solidFill>
                  <a:srgbClr val="0563C1"/>
                </a:solidFill>
                <a:effectLst/>
                <a:latin typeface="Calibri" panose="020F0502020204030204" pitchFamily="34" charset="0"/>
                <a:ea typeface="Times New Roman" panose="02020603050405020304" pitchFamily="18" charset="0"/>
                <a:hlinkClick r:id="rId2"/>
              </a:rPr>
              <a:t>Health Protection and Promotion Act</a:t>
            </a:r>
            <a:r>
              <a:rPr lang="en-US" sz="1200" dirty="0">
                <a:effectLst/>
                <a:latin typeface="Calibri" panose="020F0502020204030204" pitchFamily="34" charset="0"/>
                <a:ea typeface="Times New Roman" panose="02020603050405020304" pitchFamily="18" charset="0"/>
              </a:rPr>
              <a:t>, the </a:t>
            </a:r>
            <a:r>
              <a:rPr lang="en-US" sz="1200" i="1" u="sng" dirty="0">
                <a:solidFill>
                  <a:srgbClr val="0563C1"/>
                </a:solidFill>
                <a:effectLst/>
                <a:latin typeface="Calibri" panose="020F0502020204030204" pitchFamily="34" charset="0"/>
                <a:ea typeface="Times New Roman" panose="02020603050405020304" pitchFamily="18" charset="0"/>
                <a:hlinkClick r:id="rId3"/>
              </a:rPr>
              <a:t>Electricity Act, 1998</a:t>
            </a:r>
            <a:r>
              <a:rPr lang="en-US" sz="1200" dirty="0">
                <a:effectLst/>
                <a:latin typeface="Calibri" panose="020F0502020204030204" pitchFamily="34" charset="0"/>
                <a:ea typeface="Times New Roman" panose="02020603050405020304" pitchFamily="18" charset="0"/>
              </a:rPr>
              <a:t>, the </a:t>
            </a:r>
            <a:r>
              <a:rPr lang="en-US" sz="1200" i="1" u="sng" dirty="0">
                <a:solidFill>
                  <a:srgbClr val="0563C1"/>
                </a:solidFill>
                <a:effectLst/>
                <a:latin typeface="Calibri" panose="020F0502020204030204" pitchFamily="34" charset="0"/>
                <a:ea typeface="Times New Roman" panose="02020603050405020304" pitchFamily="18" charset="0"/>
                <a:hlinkClick r:id="rId4"/>
              </a:rPr>
              <a:t>Technical Standards and Safety Act, 2000</a:t>
            </a:r>
            <a:r>
              <a:rPr lang="en-US" sz="1200" dirty="0">
                <a:effectLst/>
                <a:latin typeface="Calibri" panose="020F0502020204030204" pitchFamily="34" charset="0"/>
                <a:ea typeface="Times New Roman" panose="02020603050405020304" pitchFamily="18" charset="0"/>
              </a:rPr>
              <a:t> and the </a:t>
            </a:r>
            <a:r>
              <a:rPr lang="en-US" sz="1200" i="1" u="sng" dirty="0">
                <a:solidFill>
                  <a:srgbClr val="0563C1"/>
                </a:solidFill>
                <a:effectLst/>
                <a:latin typeface="Calibri" panose="020F0502020204030204" pitchFamily="34" charset="0"/>
                <a:ea typeface="Times New Roman" panose="02020603050405020304" pitchFamily="18" charset="0"/>
                <a:hlinkClick r:id="rId5"/>
              </a:rPr>
              <a:t>Occupational Health and Safety Act</a:t>
            </a:r>
            <a:r>
              <a:rPr lang="en-US" sz="1200" dirty="0">
                <a:effectLst/>
                <a:latin typeface="Calibri" panose="020F0502020204030204" pitchFamily="34" charset="0"/>
                <a:ea typeface="Times New Roman" panose="02020603050405020304" pitchFamily="18" charset="0"/>
              </a:rPr>
              <a:t>.</a:t>
            </a:r>
            <a:endParaRPr lang="en-US" sz="1200" dirty="0">
              <a:ea typeface="Times New Roman" panose="02020603050405020304" pitchFamily="18" charset="0"/>
            </a:endParaRPr>
          </a:p>
          <a:p>
            <a:pPr marL="0" indent="0">
              <a:buNone/>
            </a:pPr>
            <a:r>
              <a:rPr lang="en-CA" sz="1200" dirty="0"/>
              <a:t>According to question 66 from </a:t>
            </a:r>
            <a:r>
              <a:rPr lang="en-US" sz="1200" dirty="0">
                <a:hlinkClick r:id="rId6"/>
              </a:rPr>
              <a:t>Directive #3, COVID-19 Guidance Document for LTCHs, and Rapid Testing Merged FAQs</a:t>
            </a:r>
            <a:r>
              <a:rPr lang="en-CA" sz="1200" dirty="0"/>
              <a:t>:</a:t>
            </a:r>
          </a:p>
          <a:p>
            <a:pPr marL="0" indent="0">
              <a:buNone/>
            </a:pPr>
            <a:r>
              <a:rPr lang="en-US" sz="1200" dirty="0">
                <a:solidFill>
                  <a:srgbClr val="000000"/>
                </a:solidFill>
                <a:effectLst/>
                <a:latin typeface="Calibri" panose="020F0502020204030204" pitchFamily="34" charset="0"/>
                <a:ea typeface="Calibri" panose="020F0502020204030204" pitchFamily="34" charset="0"/>
              </a:rPr>
              <a:t>Does the Minister’s Directive apply to inspectors?</a:t>
            </a:r>
            <a:r>
              <a:rPr lang="en-US" sz="1200" dirty="0">
                <a:effectLst/>
                <a:latin typeface="Calibri" panose="020F0502020204030204" pitchFamily="34" charset="0"/>
                <a:ea typeface="Calibri" panose="020F0502020204030204" pitchFamily="34" charset="0"/>
              </a:rPr>
              <a:t> </a:t>
            </a:r>
            <a:endParaRPr lang="en-US" sz="1200" dirty="0">
              <a:ea typeface="Calibri" panose="020F0502020204030204" pitchFamily="34" charset="0"/>
            </a:endParaRPr>
          </a:p>
          <a:p>
            <a:pPr marL="0" indent="0">
              <a:buNone/>
            </a:pPr>
            <a:r>
              <a:rPr lang="en-US" sz="1200" dirty="0">
                <a:effectLst/>
                <a:latin typeface="Calibri" panose="020F0502020204030204" pitchFamily="34" charset="0"/>
                <a:ea typeface="Calibri" panose="020F0502020204030204" pitchFamily="34" charset="0"/>
              </a:rPr>
              <a:t>The Minister’s Directive on surveillance testing does not apply to inspectors. Rather, inspectors from the Ministry of Long-Term Care and the Ministry of </a:t>
            </a:r>
            <a:r>
              <a:rPr lang="en-US" sz="1200" dirty="0" err="1">
                <a:effectLst/>
                <a:latin typeface="Calibri" panose="020F0502020204030204" pitchFamily="34" charset="0"/>
                <a:ea typeface="Calibri" panose="020F0502020204030204" pitchFamily="34" charset="0"/>
              </a:rPr>
              <a:t>Labour</a:t>
            </a:r>
            <a:r>
              <a:rPr lang="en-US" sz="1200" dirty="0">
                <a:effectLst/>
                <a:latin typeface="Calibri" panose="020F0502020204030204" pitchFamily="34" charset="0"/>
                <a:ea typeface="Calibri" panose="020F0502020204030204" pitchFamily="34" charset="0"/>
              </a:rPr>
              <a:t>, Training and Skills Development have separate and specific testing protocols that have been established within their ministries, which now include an exemption for fully immunized individuals from asymptomatic surveillance testing. </a:t>
            </a:r>
            <a:r>
              <a:rPr lang="en-US" sz="1200" b="1" dirty="0">
                <a:effectLst/>
                <a:latin typeface="Calibri" panose="020F0502020204030204" pitchFamily="34" charset="0"/>
                <a:ea typeface="Calibri" panose="020F0502020204030204" pitchFamily="34" charset="0"/>
              </a:rPr>
              <a:t>Inspectors are not required to provide proof of immunization to the long-term care home in order to enter the home</a:t>
            </a:r>
            <a:r>
              <a:rPr lang="en-US" sz="1200" dirty="0">
                <a:effectLst/>
                <a:latin typeface="Calibri" panose="020F0502020204030204" pitchFamily="34" charset="0"/>
                <a:ea typeface="Calibri" panose="020F0502020204030204" pitchFamily="34" charset="0"/>
              </a:rPr>
              <a:t>.</a:t>
            </a:r>
          </a:p>
          <a:p>
            <a:pPr marL="0" indent="0">
              <a:buNone/>
            </a:pPr>
            <a:r>
              <a:rPr lang="en-US" sz="1400" dirty="0">
                <a:effectLst/>
                <a:latin typeface="Calibri" panose="020F0502020204030204" pitchFamily="34" charset="0"/>
                <a:ea typeface="Calibri" panose="020F0502020204030204" pitchFamily="34" charset="0"/>
              </a:rPr>
              <a:t> </a:t>
            </a:r>
          </a:p>
          <a:p>
            <a:pPr marL="0" indent="0">
              <a:buNone/>
            </a:pPr>
            <a:endParaRPr lang="LID4096" sz="1400" dirty="0"/>
          </a:p>
        </p:txBody>
      </p:sp>
    </p:spTree>
    <p:extLst>
      <p:ext uri="{BB962C8B-B14F-4D97-AF65-F5344CB8AC3E}">
        <p14:creationId xmlns:p14="http://schemas.microsoft.com/office/powerpoint/2010/main" val="3964603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6" y="1359904"/>
            <a:ext cx="7241066" cy="1477321"/>
          </a:xfrm>
        </p:spPr>
        <p:txBody>
          <a:bodyPr/>
          <a:lstStyle/>
          <a:p>
            <a:r>
              <a:rPr lang="en-US" dirty="0"/>
              <a:t>Agenda</a:t>
            </a:r>
            <a:endParaRPr lang="en-CA" sz="2800" i="1" dirty="0"/>
          </a:p>
        </p:txBody>
      </p:sp>
    </p:spTree>
    <p:extLst>
      <p:ext uri="{BB962C8B-B14F-4D97-AF65-F5344CB8AC3E}">
        <p14:creationId xmlns:p14="http://schemas.microsoft.com/office/powerpoint/2010/main" val="1236883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Agenda</a:t>
            </a:r>
          </a:p>
        </p:txBody>
      </p:sp>
      <p:graphicFrame>
        <p:nvGraphicFramePr>
          <p:cNvPr id="4" name="Table 3"/>
          <p:cNvGraphicFramePr>
            <a:graphicFrameLocks noGrp="1"/>
          </p:cNvGraphicFramePr>
          <p:nvPr>
            <p:extLst>
              <p:ext uri="{D42A27DB-BD31-4B8C-83A1-F6EECF244321}">
                <p14:modId xmlns:p14="http://schemas.microsoft.com/office/powerpoint/2010/main" val="3548581231"/>
              </p:ext>
            </p:extLst>
          </p:nvPr>
        </p:nvGraphicFramePr>
        <p:xfrm>
          <a:off x="627528" y="1038576"/>
          <a:ext cx="7987553" cy="2595880"/>
        </p:xfrm>
        <a:graphic>
          <a:graphicData uri="http://schemas.openxmlformats.org/drawingml/2006/table">
            <a:tbl>
              <a:tblPr firstRow="1" bandRow="1">
                <a:tableStyleId>{21E4AEA4-8DFA-4A89-87EB-49C32662AFE0}</a:tableStyleId>
              </a:tblPr>
              <a:tblGrid>
                <a:gridCol w="1151147">
                  <a:extLst>
                    <a:ext uri="{9D8B030D-6E8A-4147-A177-3AD203B41FA5}">
                      <a16:colId xmlns:a16="http://schemas.microsoft.com/office/drawing/2014/main" val="2403384078"/>
                    </a:ext>
                  </a:extLst>
                </a:gridCol>
                <a:gridCol w="6836406">
                  <a:extLst>
                    <a:ext uri="{9D8B030D-6E8A-4147-A177-3AD203B41FA5}">
                      <a16:colId xmlns:a16="http://schemas.microsoft.com/office/drawing/2014/main" val="2751152328"/>
                    </a:ext>
                  </a:extLst>
                </a:gridCol>
              </a:tblGrid>
              <a:tr h="370840">
                <a:tc>
                  <a:txBody>
                    <a:bodyPr/>
                    <a:lstStyle/>
                    <a:p>
                      <a:r>
                        <a:rPr lang="en-CA" dirty="0"/>
                        <a:t>Item</a:t>
                      </a:r>
                    </a:p>
                  </a:txBody>
                  <a:tcPr/>
                </a:tc>
                <a:tc>
                  <a:txBody>
                    <a:bodyPr/>
                    <a:lstStyle/>
                    <a:p>
                      <a:r>
                        <a:rPr lang="en-CA" dirty="0"/>
                        <a:t>Topic</a:t>
                      </a:r>
                    </a:p>
                  </a:txBody>
                  <a:tcPr/>
                </a:tc>
                <a:extLst>
                  <a:ext uri="{0D108BD9-81ED-4DB2-BD59-A6C34878D82A}">
                    <a16:rowId xmlns:a16="http://schemas.microsoft.com/office/drawing/2014/main" val="3417208031"/>
                  </a:ext>
                </a:extLst>
              </a:tr>
              <a:tr h="370840">
                <a:tc>
                  <a:txBody>
                    <a:bodyPr/>
                    <a:lstStyle/>
                    <a:p>
                      <a:r>
                        <a:rPr lang="en-CA" dirty="0"/>
                        <a:t>1</a:t>
                      </a:r>
                    </a:p>
                  </a:txBody>
                  <a:tcPr/>
                </a:tc>
                <a:tc>
                  <a:txBody>
                    <a:bodyPr/>
                    <a:lstStyle/>
                    <a:p>
                      <a:r>
                        <a:rPr lang="en-CA" dirty="0"/>
                        <a:t>Welcome</a:t>
                      </a:r>
                    </a:p>
                  </a:txBody>
                  <a:tcPr/>
                </a:tc>
                <a:extLst>
                  <a:ext uri="{0D108BD9-81ED-4DB2-BD59-A6C34878D82A}">
                    <a16:rowId xmlns:a16="http://schemas.microsoft.com/office/drawing/2014/main" val="1830766940"/>
                  </a:ext>
                </a:extLst>
              </a:tr>
              <a:tr h="370840">
                <a:tc>
                  <a:txBody>
                    <a:bodyPr/>
                    <a:lstStyle/>
                    <a:p>
                      <a:r>
                        <a:rPr lang="en-CA" dirty="0"/>
                        <a:t>2</a:t>
                      </a:r>
                    </a:p>
                  </a:txBody>
                  <a:tcPr/>
                </a:tc>
                <a:tc>
                  <a:txBody>
                    <a:bodyPr/>
                    <a:lstStyle/>
                    <a:p>
                      <a:r>
                        <a:rPr lang="en-CA" dirty="0"/>
                        <a:t>IPAC</a:t>
                      </a:r>
                      <a:r>
                        <a:rPr lang="en-CA" baseline="0" dirty="0"/>
                        <a:t> Hub Update</a:t>
                      </a:r>
                      <a:endParaRPr lang="en-CA" dirty="0"/>
                    </a:p>
                  </a:txBody>
                  <a:tcPr/>
                </a:tc>
                <a:extLst>
                  <a:ext uri="{0D108BD9-81ED-4DB2-BD59-A6C34878D82A}">
                    <a16:rowId xmlns:a16="http://schemas.microsoft.com/office/drawing/2014/main" val="3391188449"/>
                  </a:ext>
                </a:extLst>
              </a:tr>
              <a:tr h="370840">
                <a:tc>
                  <a:txBody>
                    <a:bodyPr/>
                    <a:lstStyle/>
                    <a:p>
                      <a:r>
                        <a:rPr lang="en-CA" dirty="0"/>
                        <a:t>3</a:t>
                      </a:r>
                    </a:p>
                  </a:txBody>
                  <a:tcPr/>
                </a:tc>
                <a:tc>
                  <a:txBody>
                    <a:bodyPr/>
                    <a:lstStyle/>
                    <a:p>
                      <a:r>
                        <a:rPr lang="en-CA" dirty="0"/>
                        <a:t>Screening for Acute Respiratory</a:t>
                      </a:r>
                      <a:r>
                        <a:rPr lang="en-CA" baseline="0" dirty="0"/>
                        <a:t> Infection</a:t>
                      </a:r>
                      <a:endParaRPr lang="en-CA" dirty="0"/>
                    </a:p>
                  </a:txBody>
                  <a:tcPr/>
                </a:tc>
                <a:extLst>
                  <a:ext uri="{0D108BD9-81ED-4DB2-BD59-A6C34878D82A}">
                    <a16:rowId xmlns:a16="http://schemas.microsoft.com/office/drawing/2014/main" val="2860058010"/>
                  </a:ext>
                </a:extLst>
              </a:tr>
              <a:tr h="370840">
                <a:tc>
                  <a:txBody>
                    <a:bodyPr/>
                    <a:lstStyle/>
                    <a:p>
                      <a:r>
                        <a:rPr lang="en-CA" dirty="0"/>
                        <a:t>4</a:t>
                      </a:r>
                    </a:p>
                  </a:txBody>
                  <a:tcPr/>
                </a:tc>
                <a:tc>
                  <a:txBody>
                    <a:bodyPr/>
                    <a:lstStyle/>
                    <a:p>
                      <a:r>
                        <a:rPr lang="en-CA" dirty="0"/>
                        <a:t>Role-Play Scenario</a:t>
                      </a:r>
                    </a:p>
                  </a:txBody>
                  <a:tcPr/>
                </a:tc>
                <a:extLst>
                  <a:ext uri="{0D108BD9-81ED-4DB2-BD59-A6C34878D82A}">
                    <a16:rowId xmlns:a16="http://schemas.microsoft.com/office/drawing/2014/main" val="3043305832"/>
                  </a:ext>
                </a:extLst>
              </a:tr>
              <a:tr h="370840">
                <a:tc>
                  <a:txBody>
                    <a:bodyPr/>
                    <a:lstStyle/>
                    <a:p>
                      <a:r>
                        <a:rPr lang="en-CA" dirty="0"/>
                        <a:t>5</a:t>
                      </a:r>
                    </a:p>
                  </a:txBody>
                  <a:tcPr/>
                </a:tc>
                <a:tc>
                  <a:txBody>
                    <a:bodyPr/>
                    <a:lstStyle/>
                    <a:p>
                      <a:r>
                        <a:rPr lang="en-CA" dirty="0"/>
                        <a:t>Large Group Discussion</a:t>
                      </a:r>
                    </a:p>
                  </a:txBody>
                  <a:tcPr/>
                </a:tc>
                <a:extLst>
                  <a:ext uri="{0D108BD9-81ED-4DB2-BD59-A6C34878D82A}">
                    <a16:rowId xmlns:a16="http://schemas.microsoft.com/office/drawing/2014/main" val="3602806873"/>
                  </a:ext>
                </a:extLst>
              </a:tr>
              <a:tr h="370840">
                <a:tc>
                  <a:txBody>
                    <a:bodyPr/>
                    <a:lstStyle/>
                    <a:p>
                      <a:r>
                        <a:rPr lang="en-CA" dirty="0"/>
                        <a:t>6</a:t>
                      </a:r>
                    </a:p>
                  </a:txBody>
                  <a:tcPr/>
                </a:tc>
                <a:tc>
                  <a:txBody>
                    <a:bodyPr/>
                    <a:lstStyle/>
                    <a:p>
                      <a:r>
                        <a:rPr lang="en-CA" dirty="0"/>
                        <a:t>Summary/Wrap-Up</a:t>
                      </a:r>
                    </a:p>
                  </a:txBody>
                  <a:tcPr/>
                </a:tc>
                <a:extLst>
                  <a:ext uri="{0D108BD9-81ED-4DB2-BD59-A6C34878D82A}">
                    <a16:rowId xmlns:a16="http://schemas.microsoft.com/office/drawing/2014/main" val="3512661094"/>
                  </a:ext>
                </a:extLst>
              </a:tr>
            </a:tbl>
          </a:graphicData>
        </a:graphic>
      </p:graphicFrame>
    </p:spTree>
    <p:extLst>
      <p:ext uri="{BB962C8B-B14F-4D97-AF65-F5344CB8AC3E}">
        <p14:creationId xmlns:p14="http://schemas.microsoft.com/office/powerpoint/2010/main" val="3997497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6" y="1359904"/>
            <a:ext cx="7241066" cy="1477321"/>
          </a:xfrm>
        </p:spPr>
        <p:txBody>
          <a:bodyPr/>
          <a:lstStyle/>
          <a:p>
            <a:r>
              <a:rPr lang="en-US" dirty="0"/>
              <a:t>West Region - IPAC Hub Update</a:t>
            </a:r>
            <a:endParaRPr lang="en-CA" sz="2800" i="1" dirty="0"/>
          </a:p>
        </p:txBody>
      </p:sp>
    </p:spTree>
    <p:extLst>
      <p:ext uri="{BB962C8B-B14F-4D97-AF65-F5344CB8AC3E}">
        <p14:creationId xmlns:p14="http://schemas.microsoft.com/office/powerpoint/2010/main" val="2956622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144"/>
            <a:ext cx="8301318" cy="874432"/>
          </a:xfrm>
        </p:spPr>
        <p:txBody>
          <a:bodyPr/>
          <a:lstStyle/>
          <a:p>
            <a:r>
              <a:rPr lang="en-CA" dirty="0"/>
              <a:t>IPAC Hub Update: Self-Assessments</a:t>
            </a:r>
          </a:p>
        </p:txBody>
      </p:sp>
      <p:sp>
        <p:nvSpPr>
          <p:cNvPr id="3" name="Content Placeholder 2"/>
          <p:cNvSpPr>
            <a:spLocks noGrp="1"/>
          </p:cNvSpPr>
          <p:nvPr>
            <p:ph idx="1"/>
          </p:nvPr>
        </p:nvSpPr>
        <p:spPr>
          <a:xfrm>
            <a:off x="457200" y="938722"/>
            <a:ext cx="8229600" cy="3398500"/>
          </a:xfrm>
        </p:spPr>
        <p:txBody>
          <a:bodyPr/>
          <a:lstStyle/>
          <a:p>
            <a:pPr marL="0" indent="0">
              <a:buNone/>
            </a:pPr>
            <a:r>
              <a:rPr lang="en-CA" sz="2000" b="1" dirty="0"/>
              <a:t>Available Resources for Self-Assessments:</a:t>
            </a:r>
          </a:p>
          <a:p>
            <a:pPr marL="0" indent="0">
              <a:buNone/>
            </a:pPr>
            <a:r>
              <a:rPr lang="en-CA" sz="2000" dirty="0"/>
              <a:t>Long Term Care / Retirement Homes (Updated Oct 2021)</a:t>
            </a:r>
          </a:p>
          <a:p>
            <a:pPr marL="228600" indent="-171450"/>
            <a:r>
              <a:rPr lang="en-CA" sz="1400" dirty="0">
                <a:hlinkClick r:id="rId3"/>
              </a:rPr>
              <a:t>www.publichealthontario.ca/-/media/documents/ncov/ipac/covid-19-ipack-checklist-ltcrh.pdf?sc_lang=en</a:t>
            </a:r>
            <a:endParaRPr lang="en-CA" sz="1400" dirty="0"/>
          </a:p>
          <a:p>
            <a:pPr marL="0" indent="0">
              <a:buNone/>
            </a:pPr>
            <a:r>
              <a:rPr lang="en-CA" sz="2000" dirty="0"/>
              <a:t>Other Congregate Living Settings (Updated May 2021)</a:t>
            </a:r>
          </a:p>
          <a:p>
            <a:r>
              <a:rPr lang="en-CA" sz="1400" dirty="0">
                <a:hlinkClick r:id="rId4"/>
              </a:rPr>
              <a:t>www.publichealthontario.ca/-/media/documents/ncov/cong/2020/05/covid-19-preparedness-prevention-congregate-living-settings.pdf?sc_lang=en</a:t>
            </a:r>
            <a:endParaRPr lang="en-CA" sz="1400" dirty="0"/>
          </a:p>
          <a:p>
            <a:pPr marL="0" indent="0">
              <a:buNone/>
            </a:pPr>
            <a:r>
              <a:rPr lang="en-CA" sz="2000" dirty="0"/>
              <a:t>Planning for Respiratory Outbreaks (Sept 2021)</a:t>
            </a:r>
          </a:p>
          <a:p>
            <a:r>
              <a:rPr lang="en-CA" sz="1400" dirty="0">
                <a:hlinkClick r:id="rId5"/>
              </a:rPr>
              <a:t>www.publichealthontario.ca/-/media/documents/ncov/cong/2020/09/respiratory-virus-outbreaks-congregate-living-settings.pdf?sc_lang=en</a:t>
            </a:r>
            <a:endParaRPr lang="en-CA" sz="1400" dirty="0"/>
          </a:p>
          <a:p>
            <a:pPr marL="0" indent="0">
              <a:buNone/>
            </a:pPr>
            <a:endParaRPr lang="en-CA" sz="2000" dirty="0"/>
          </a:p>
          <a:p>
            <a:pPr lvl="1"/>
            <a:endParaRPr lang="en-CA" dirty="0"/>
          </a:p>
        </p:txBody>
      </p:sp>
    </p:spTree>
    <p:extLst>
      <p:ext uri="{BB962C8B-B14F-4D97-AF65-F5344CB8AC3E}">
        <p14:creationId xmlns:p14="http://schemas.microsoft.com/office/powerpoint/2010/main" val="542421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445" y="208968"/>
            <a:ext cx="8552331" cy="874432"/>
          </a:xfrm>
        </p:spPr>
        <p:txBody>
          <a:bodyPr>
            <a:noAutofit/>
          </a:bodyPr>
          <a:lstStyle/>
          <a:p>
            <a:r>
              <a:rPr lang="en-US" dirty="0"/>
              <a:t>IPAC Hub and PHO Regional Team Contacts</a:t>
            </a:r>
            <a:endParaRPr lang="en-CA" dirty="0"/>
          </a:p>
        </p:txBody>
      </p:sp>
      <p:sp>
        <p:nvSpPr>
          <p:cNvPr id="3" name="Content Placeholder 2"/>
          <p:cNvSpPr>
            <a:spLocks noGrp="1"/>
          </p:cNvSpPr>
          <p:nvPr>
            <p:ph idx="1"/>
          </p:nvPr>
        </p:nvSpPr>
        <p:spPr>
          <a:xfrm>
            <a:off x="484094" y="984196"/>
            <a:ext cx="8229600" cy="3186354"/>
          </a:xfrm>
        </p:spPr>
        <p:txBody>
          <a:bodyPr>
            <a:normAutofit fontScale="70000" lnSpcReduction="20000"/>
          </a:bodyPr>
          <a:lstStyle/>
          <a:p>
            <a:pPr marL="0" lvl="0" indent="0">
              <a:buNone/>
            </a:pPr>
            <a:r>
              <a:rPr lang="en-US" dirty="0"/>
              <a:t>Erie St. Clair IPAC Hub:  			</a:t>
            </a:r>
            <a:r>
              <a:rPr lang="en-US" u="sng" dirty="0">
                <a:hlinkClick r:id="rId3"/>
              </a:rPr>
              <a:t>ESC_IPACHub@wrh.on.ca</a:t>
            </a:r>
            <a:r>
              <a:rPr lang="en-US" dirty="0"/>
              <a:t>  </a:t>
            </a:r>
            <a:endParaRPr lang="en-CA" dirty="0"/>
          </a:p>
          <a:p>
            <a:pPr marL="0" lvl="0" indent="0">
              <a:buNone/>
            </a:pPr>
            <a:r>
              <a:rPr lang="en-US" dirty="0"/>
              <a:t>Grey Bruce IPAC Hub: 			</a:t>
            </a:r>
            <a:r>
              <a:rPr lang="en-US" u="sng" dirty="0">
                <a:hlinkClick r:id="rId4"/>
              </a:rPr>
              <a:t>ipachub@publichealthgreybruce.on.ca</a:t>
            </a:r>
            <a:r>
              <a:rPr lang="en-US" dirty="0"/>
              <a:t>  </a:t>
            </a:r>
            <a:endParaRPr lang="en-CA" dirty="0"/>
          </a:p>
          <a:p>
            <a:pPr marL="0" lvl="0" indent="0">
              <a:buNone/>
            </a:pPr>
            <a:r>
              <a:rPr lang="en-US" dirty="0"/>
              <a:t>Hamilton Niagara Haldimand Brant IPAC Hub: 	</a:t>
            </a:r>
            <a:r>
              <a:rPr lang="en-US" u="sng" dirty="0">
                <a:hlinkClick r:id="rId5"/>
              </a:rPr>
              <a:t>hnhbipachub@stjosham.on.ca</a:t>
            </a:r>
            <a:r>
              <a:rPr lang="en-US" dirty="0"/>
              <a:t>  </a:t>
            </a:r>
            <a:endParaRPr lang="en-CA" dirty="0"/>
          </a:p>
          <a:p>
            <a:pPr marL="0" lvl="0" indent="0">
              <a:buNone/>
            </a:pPr>
            <a:r>
              <a:rPr lang="en-US" dirty="0"/>
              <a:t>South West IPAC Hub: 			</a:t>
            </a:r>
            <a:r>
              <a:rPr lang="en-US" u="sng" dirty="0">
                <a:hlinkClick r:id="rId6"/>
              </a:rPr>
              <a:t>ipachub@swpublichealth.ca</a:t>
            </a:r>
            <a:r>
              <a:rPr lang="en-US" dirty="0"/>
              <a:t>  </a:t>
            </a:r>
            <a:endParaRPr lang="en-CA" dirty="0"/>
          </a:p>
          <a:p>
            <a:pPr marL="0" lvl="0" indent="0">
              <a:buNone/>
            </a:pPr>
            <a:r>
              <a:rPr lang="en-US" dirty="0"/>
              <a:t>Waterloo Wellington IPAC Hub: 		</a:t>
            </a:r>
            <a:r>
              <a:rPr lang="en-US" u="sng" dirty="0">
                <a:hlinkClick r:id="rId7"/>
              </a:rPr>
              <a:t>wwipachub@smgh.ca</a:t>
            </a:r>
            <a:r>
              <a:rPr lang="en-US" dirty="0"/>
              <a:t> </a:t>
            </a:r>
          </a:p>
          <a:p>
            <a:pPr marL="0" lvl="0" indent="0">
              <a:buNone/>
            </a:pPr>
            <a:r>
              <a:rPr lang="en-US" dirty="0"/>
              <a:t>PHO IPAC Support Central West (WW, HNHB): 	</a:t>
            </a:r>
            <a:r>
              <a:rPr lang="en-US" dirty="0">
                <a:hlinkClick r:id="rId8"/>
              </a:rPr>
              <a:t>ipaccentralwest@oahpp.ca</a:t>
            </a:r>
            <a:endParaRPr lang="en-US" dirty="0"/>
          </a:p>
          <a:p>
            <a:pPr marL="0" lvl="0" indent="0">
              <a:buNone/>
            </a:pPr>
            <a:r>
              <a:rPr lang="en-US" dirty="0"/>
              <a:t>PHO IPAC Support West (SW, ESC):		</a:t>
            </a:r>
            <a:r>
              <a:rPr lang="en-US" dirty="0">
                <a:hlinkClick r:id="rId9"/>
              </a:rPr>
              <a:t>ipacwest@oahpp.ca</a:t>
            </a:r>
            <a:r>
              <a:rPr lang="en-US" dirty="0"/>
              <a:t> </a:t>
            </a:r>
            <a:endParaRPr lang="en-CA" dirty="0"/>
          </a:p>
          <a:p>
            <a:pPr marL="0" indent="0">
              <a:buNone/>
            </a:pPr>
            <a:endParaRPr lang="en-US" dirty="0"/>
          </a:p>
          <a:p>
            <a:pPr marL="0" indent="0">
              <a:buNone/>
            </a:pPr>
            <a:r>
              <a:rPr lang="en-US" b="1" dirty="0">
                <a:solidFill>
                  <a:schemeClr val="tx1">
                    <a:lumMod val="50000"/>
                    <a:lumOff val="50000"/>
                  </a:schemeClr>
                </a:solidFill>
              </a:rPr>
              <a:t>OH IPAC Support: </a:t>
            </a:r>
            <a:r>
              <a:rPr lang="en-US" dirty="0">
                <a:hlinkClick r:id="rId10"/>
              </a:rPr>
              <a:t>Lesley.hirst@ontariohealth.ca</a:t>
            </a:r>
            <a:r>
              <a:rPr lang="en-US" dirty="0"/>
              <a:t> and </a:t>
            </a:r>
            <a:r>
              <a:rPr lang="en-US" dirty="0">
                <a:hlinkClick r:id="rId11"/>
              </a:rPr>
              <a:t>michelle.wilband@ontariohealth.ca</a:t>
            </a:r>
            <a:endParaRPr lang="en-CA" dirty="0"/>
          </a:p>
        </p:txBody>
      </p:sp>
    </p:spTree>
    <p:extLst>
      <p:ext uri="{BB962C8B-B14F-4D97-AF65-F5344CB8AC3E}">
        <p14:creationId xmlns:p14="http://schemas.microsoft.com/office/powerpoint/2010/main" val="918463741"/>
      </p:ext>
    </p:extLst>
  </p:cSld>
  <p:clrMapOvr>
    <a:masterClrMapping/>
  </p:clrMapOvr>
</p:sld>
</file>

<file path=ppt/theme/theme1.xml><?xml version="1.0" encoding="utf-8"?>
<a:theme xmlns:a="http://schemas.openxmlformats.org/drawingml/2006/main" name="Ontario Health">
  <a:themeElements>
    <a:clrScheme name="Ontario Health">
      <a:dk1>
        <a:srgbClr val="000000"/>
      </a:dk1>
      <a:lt1>
        <a:srgbClr val="FFFFFF"/>
      </a:lt1>
      <a:dk2>
        <a:srgbClr val="000000"/>
      </a:dk2>
      <a:lt2>
        <a:srgbClr val="808080"/>
      </a:lt2>
      <a:accent1>
        <a:srgbClr val="00B2E3"/>
      </a:accent1>
      <a:accent2>
        <a:srgbClr val="C1B28F"/>
      </a:accent2>
      <a:accent3>
        <a:srgbClr val="49A7A2"/>
      </a:accent3>
      <a:accent4>
        <a:srgbClr val="92278F"/>
      </a:accent4>
      <a:accent5>
        <a:srgbClr val="047BC1"/>
      </a:accent5>
      <a:accent6>
        <a:srgbClr val="F15922"/>
      </a:accent6>
      <a:hlink>
        <a:srgbClr val="047BC1"/>
      </a:hlink>
      <a:folHlink>
        <a:srgbClr val="047BC1"/>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2E3"/>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solidFill>
          <a:srgbClr val="FFFF00"/>
        </a:solidFill>
        <a:ln w="12700" cap="flat" cmpd="sng" algn="ctr">
          <a:solidFill>
            <a:schemeClr val="tx1"/>
          </a:solidFill>
          <a:prstDash val="solid"/>
          <a:round/>
          <a:headEnd type="none" w="med" len="med"/>
          <a:tailEnd type="none" w="med" len="med"/>
        </a:ln>
        <a:effectLst/>
      </a:spPr>
      <a:bodyPr/>
      <a:lstStyle/>
    </a:lnDef>
    <a:txDef>
      <a:spPr>
        <a:noFill/>
      </a:spPr>
      <a:bodyPr wrap="square" rtlCol="0">
        <a:spAutoFit/>
      </a:bodyPr>
      <a:lstStyle>
        <a:defPPr algn="l">
          <a:defRPr sz="2400" u="none" kern="0" dirty="0">
            <a:solidFill>
              <a:srgbClr val="000000"/>
            </a:solidFill>
            <a:latin typeface="Calibri" panose="020F0502020204030204" pitchFamily="34" charset="0"/>
            <a:cs typeface="Calibri" panose="020F0502020204030204" pitchFamily="34" charset="0"/>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6DF319FCADCB439C63A66DC60E6665" ma:contentTypeVersion="0" ma:contentTypeDescription="Create a new document." ma:contentTypeScope="" ma:versionID="d5345a1931c2cc73c09a1e9dfd300ca1">
  <xsd:schema xmlns:xsd="http://www.w3.org/2001/XMLSchema" xmlns:xs="http://www.w3.org/2001/XMLSchema" xmlns:p="http://schemas.microsoft.com/office/2006/metadata/properties" targetNamespace="http://schemas.microsoft.com/office/2006/metadata/properties" ma:root="true" ma:fieldsID="62ea347ee6c5493b9e14b1c149bab3d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B59F51B-46E9-4EFC-BADA-D350BD0706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49A68B3-4EDB-43A9-80F7-657163E4435D}">
  <ds:schemaRefs>
    <ds:schemaRef ds:uri="http://schemas.microsoft.com/sharepoint/v3/contenttype/forms"/>
  </ds:schemaRefs>
</ds:datastoreItem>
</file>

<file path=customXml/itemProps3.xml><?xml version="1.0" encoding="utf-8"?>
<ds:datastoreItem xmlns:ds="http://schemas.openxmlformats.org/officeDocument/2006/customXml" ds:itemID="{077211F7-2DF1-4B68-8B60-CC913EB92E33}">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16740</TotalTime>
  <Words>3121</Words>
  <Application>Microsoft Office PowerPoint</Application>
  <PresentationFormat>On-screen Show (16:9)</PresentationFormat>
  <Paragraphs>311</Paragraphs>
  <Slides>49</Slides>
  <Notes>46</Notes>
  <HiddenSlides>4</HiddenSlides>
  <MMClips>1</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49</vt:i4>
      </vt:variant>
    </vt:vector>
  </HeadingPairs>
  <TitlesOfParts>
    <vt:vector size="58" baseType="lpstr">
      <vt:lpstr>Arial</vt:lpstr>
      <vt:lpstr>Arial Narrow</vt:lpstr>
      <vt:lpstr>Calibri</vt:lpstr>
      <vt:lpstr>Calibri Light</vt:lpstr>
      <vt:lpstr>Helvetica Neue Light</vt:lpstr>
      <vt:lpstr>Symbol</vt:lpstr>
      <vt:lpstr>Wingdings</vt:lpstr>
      <vt:lpstr>Ontario Health</vt:lpstr>
      <vt:lpstr>Custom Design</vt:lpstr>
      <vt:lpstr>PowerPoint Presentation</vt:lpstr>
      <vt:lpstr>Poll Question</vt:lpstr>
      <vt:lpstr>What setting do you practice in?</vt:lpstr>
      <vt:lpstr>What is your role in the setting you work in?</vt:lpstr>
      <vt:lpstr>Agenda</vt:lpstr>
      <vt:lpstr>Agenda</vt:lpstr>
      <vt:lpstr>West Region - IPAC Hub Update</vt:lpstr>
      <vt:lpstr>IPAC Hub Update: Self-Assessments</vt:lpstr>
      <vt:lpstr>IPAC Hub and PHO Regional Team Contacts</vt:lpstr>
      <vt:lpstr>Purpose of Education Event</vt:lpstr>
      <vt:lpstr>Why are we talking about screening today? We heard that you may have witnessed or experienced… </vt:lpstr>
      <vt:lpstr>Poll Question</vt:lpstr>
      <vt:lpstr>Which types of responses do you experience most frequently when screening?</vt:lpstr>
      <vt:lpstr>Questions</vt:lpstr>
      <vt:lpstr>Screening  Case Finding/Surveillance for Acute Respiratory Infection</vt:lpstr>
      <vt:lpstr>Acknowledgment &amp; Disclaimer</vt:lpstr>
      <vt:lpstr>Background</vt:lpstr>
      <vt:lpstr>Background, cont’d </vt:lpstr>
      <vt:lpstr>Types of Case Finding/Surveillance Methods </vt:lpstr>
      <vt:lpstr>Screening for ARI</vt:lpstr>
      <vt:lpstr>Screening for ARI</vt:lpstr>
      <vt:lpstr>Benefits of Screening</vt:lpstr>
      <vt:lpstr>When to Screen</vt:lpstr>
      <vt:lpstr>When to report ARI</vt:lpstr>
      <vt:lpstr>Example of Screening Tool</vt:lpstr>
      <vt:lpstr>Poll Question</vt:lpstr>
      <vt:lpstr>What type of tool does your facility use MOST for symptom/risk screening of staff/visitors?</vt:lpstr>
      <vt:lpstr>Best Practices for Screening Success</vt:lpstr>
      <vt:lpstr>Questions</vt:lpstr>
      <vt:lpstr>Role Play Scenario</vt:lpstr>
      <vt:lpstr>Role Play Scenario</vt:lpstr>
      <vt:lpstr>Role Play Scenario, cont’d</vt:lpstr>
      <vt:lpstr>Role Play Scenario, cont’d</vt:lpstr>
      <vt:lpstr>Discussion Questions   </vt:lpstr>
      <vt:lpstr>Discussion Questions </vt:lpstr>
      <vt:lpstr>Discussion Questions</vt:lpstr>
      <vt:lpstr>Questions</vt:lpstr>
      <vt:lpstr>Wrap-Up </vt:lpstr>
      <vt:lpstr>Supporting the Hesitant </vt:lpstr>
      <vt:lpstr>How to Protect Yourself from COVID-19</vt:lpstr>
      <vt:lpstr>Questions</vt:lpstr>
      <vt:lpstr>Resources</vt:lpstr>
      <vt:lpstr>Screening in LTCH and RH</vt:lpstr>
      <vt:lpstr>Screening in Congregate Living Organizations</vt:lpstr>
      <vt:lpstr>Multilingual COVID-19 Resources</vt:lpstr>
      <vt:lpstr>Best Practices for Prevention of Transmission of ARI</vt:lpstr>
      <vt:lpstr>Final Poll Question </vt:lpstr>
      <vt:lpstr>What topics of interest would you like to discuss at a future CoP or education session?</vt:lpstr>
      <vt:lpstr>Do government inspectors require to show proof of immunization prior to entering a long-term care facility?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PRES_20201008_OH WR Stakeholder Information Session 10_final</dc:title>
  <dc:creator>Carswell, Steven</dc:creator>
  <cp:lastModifiedBy>Michelle Alvey</cp:lastModifiedBy>
  <cp:revision>509</cp:revision>
  <cp:lastPrinted>2020-10-08T12:42:15Z</cp:lastPrinted>
  <dcterms:modified xsi:type="dcterms:W3CDTF">2022-03-22T15:28:58Z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0x010100DD6DF319FCADCB439C63A66DC60E6665</vt:lpwstr>
  </property>
</Properties>
</file>